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 id="2147483700" r:id="rId5"/>
    <p:sldMasterId id="2147483701" r:id="rId6"/>
    <p:sldMasterId id="2147483702" r:id="rId7"/>
  </p:sldMasterIdLst>
  <p:notesMasterIdLst>
    <p:notesMasterId r:id="rId5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304" r:id="rId50"/>
    <p:sldId id="299" r:id="rId51"/>
    <p:sldId id="301" r:id="rId52"/>
    <p:sldId id="302" r:id="rId53"/>
    <p:sldId id="303" r:id="rId54"/>
  </p:sldIdLst>
  <p:sldSz cx="9144000" cy="5143500" type="screen16x9"/>
  <p:notesSz cx="6858000" cy="9144000"/>
  <p:embeddedFontLst>
    <p:embeddedFont>
      <p:font typeface="Arimo" panose="020B0604020202020204" charset="0"/>
      <p:regular r:id="rId56"/>
      <p:bold r:id="rId57"/>
      <p:italic r:id="rId58"/>
      <p:boldItalic r:id="rId59"/>
    </p:embeddedFont>
    <p:embeddedFont>
      <p:font typeface="Helvetica Neue"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3" autoAdjust="0"/>
  </p:normalViewPr>
  <p:slideViewPr>
    <p:cSldViewPr snapToGrid="0">
      <p:cViewPr varScale="1">
        <p:scale>
          <a:sx n="113" d="100"/>
          <a:sy n="113" d="100"/>
        </p:scale>
        <p:origin x="766" y="6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ad06a837c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dad06a837c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dad06a837c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05dbdeb6d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e05dbdeb6d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9" name="Google Shape;349;ge05dbdeb6d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05dbdeb6d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e05dbdeb6d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57" name="Google Shape;357;ge05dbdeb6d_0_3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05dbdeb6d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e05dbdeb6d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66" name="Google Shape;366;ge05dbdeb6d_0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05dbdeb6d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e05dbdeb6d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74" name="Google Shape;374;ge05dbdeb6d_0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05dbdeb6d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e05dbdeb6d_0_3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82" name="Google Shape;382;ge05dbdeb6d_0_3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05dbdeb6d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e05dbdeb6d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0" name="Google Shape;390;ge05dbdeb6d_0_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05dbdeb6d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e05dbdeb6d_0_3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8" name="Google Shape;398;ge05dbdeb6d_0_3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05dbdeb6d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e05dbdeb6d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6" name="Google Shape;406;ge05dbdeb6d_0_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0a887ff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e0a887ff0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e0a887ff0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ad06a837c_0_5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dad06a837c_0_5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dad06a837c_0_5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0a887ff01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e0a887ff01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e0a887ff01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05dbde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e05dbdeb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429" name="Google Shape;429;ge05dbdeb6d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05dbdeb6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e05dbdeb6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41" name="Google Shape;441;ge05dbdeb6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05dbdeb6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e05dbdeb6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61" name="Google Shape;461;ge05dbdeb6d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e05dbdeb6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e05dbdeb6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80" name="Google Shape;480;ge05dbdeb6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05dbdeb6d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e05dbdeb6d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97" name="Google Shape;497;ge05dbdeb6d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05dbdeb6d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e05dbdeb6d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dirty="0"/>
          </a:p>
        </p:txBody>
      </p:sp>
      <p:sp>
        <p:nvSpPr>
          <p:cNvPr id="505" name="Google Shape;505;ge05dbdeb6d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05dbdeb6d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e05dbdeb6d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17" name="Google Shape;517;ge05dbdeb6d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05dbdeb6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e05dbdeb6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28" name="Google Shape;528;ge05dbdeb6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e05dbdeb6d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e05dbdeb6d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40" name="Google Shape;540;ge05dbdeb6d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05dbdeb6d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e05dbdeb6d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50" name="Google Shape;550;ge05dbdeb6d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ad06a837c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ad06a837c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dad06a837c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05dbdeb6d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e05dbdeb6d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64" name="Google Shape;564;ge05dbdeb6d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e05dbdeb6d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e05dbdeb6d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78" name="Google Shape;578;ge05dbdeb6d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e05dbdeb6d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e05dbdeb6d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01" name="Google Shape;601;ge05dbdeb6d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05dbdeb6d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e05dbdeb6d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09" name="Google Shape;609;ge05dbdeb6d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e05dbdeb6d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e05dbdeb6d_0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dirty="0"/>
          </a:p>
        </p:txBody>
      </p:sp>
      <p:sp>
        <p:nvSpPr>
          <p:cNvPr id="624" name="Google Shape;624;ge05dbdeb6d_0_2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e05dbdeb6d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e05dbdeb6d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37" name="Google Shape;637;ge05dbdeb6d_0_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05dbdeb6d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e05dbdeb6d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46" name="Google Shape;646;ge05dbdeb6d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05dbdeb6d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ge05dbdeb6d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654" name="Google Shape;654;ge05dbdeb6d_0_2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dad06a837c_0_7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dad06a837c_0_7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dad06a837c_0_7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dad06a837c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dad06a837c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5" name="Google Shape;675;gdad06a837c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0a887ff0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e0a887ff0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e0a887ff0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e0a887ff01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e0a887ff01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ge0a887ff01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df56bcc2a8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df56bcc2a8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gdf56bcc2a8_0_1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df56bcc2a8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96" name="Google Shape;696;gdf56bcc2a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8361399b8_1_18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d8361399b8_1_18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gd8361399b8_1_18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7350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e05dbdeb6d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e05dbdeb6d_0_4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45" name="Google Shape;745;ge05dbdeb6d_0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dad06a837c_0_8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dad06a837c_0_8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dad06a837c_0_8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df93f20f9e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df93f20f9e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df93f20f9e_0_3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dad06a837c_0_8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dad06a837c_0_8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dad06a837c_0_8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d06a837c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dad06a837c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dad06a837c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0a887ff0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e0a887ff01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e0a887ff01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ad06a837c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dad06a837c_0_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dad06a837c_0_3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05dbdeb6d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e05dbdeb6d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33" name="Google Shape;333;ge05dbdeb6d_0_3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05dbdeb6d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e05dbdeb6d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41" name="Google Shape;341;ge05dbdeb6d_0_3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lt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body" idx="1"/>
          </p:nvPr>
        </p:nvSpPr>
        <p:spPr>
          <a:xfrm>
            <a:off x="360000" y="2171700"/>
            <a:ext cx="8388600" cy="2404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900"/>
              </a:spcBef>
              <a:spcAft>
                <a:spcPts val="0"/>
              </a:spcAft>
              <a:buClr>
                <a:schemeClr val="lt1"/>
              </a:buClr>
              <a:buSzPts val="3000"/>
              <a:buFont typeface="Arial "/>
              <a:buNone/>
              <a:defRPr sz="3000" b="1" i="0" u="none" strike="noStrike" cap="none">
                <a:solidFill>
                  <a:schemeClr val="lt1"/>
                </a:solidFill>
                <a:latin typeface="Arial "/>
                <a:ea typeface="Arial "/>
                <a:cs typeface="Arial "/>
                <a:sym typeface="Arial "/>
              </a:defRPr>
            </a:lvl1pPr>
            <a:lvl2pPr marL="914400" marR="0" lvl="1" indent="-228600" algn="l" rtl="0">
              <a:lnSpc>
                <a:spcPct val="100000"/>
              </a:lnSpc>
              <a:spcBef>
                <a:spcPts val="5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5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888888"/>
                </a:solidFill>
                <a:latin typeface="Arial"/>
                <a:ea typeface="Arial"/>
                <a:cs typeface="Arial"/>
                <a:sym typeface="Arial"/>
              </a:defRPr>
            </a:lvl4pPr>
            <a:lvl5pPr marL="2286000" marR="0" lvl="4" indent="-228600" algn="l" rtl="0">
              <a:lnSpc>
                <a:spcPct val="100000"/>
              </a:lnSpc>
              <a:spcBef>
                <a:spcPts val="5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743200" marR="0" lvl="5" indent="-228600" algn="l" rtl="0">
              <a:lnSpc>
                <a:spcPct val="92857"/>
              </a:lnSpc>
              <a:spcBef>
                <a:spcPts val="0"/>
              </a:spcBef>
              <a:spcAft>
                <a:spcPts val="0"/>
              </a:spcAft>
              <a:buClr>
                <a:schemeClr val="dk2"/>
              </a:buClr>
              <a:buSzPts val="1100"/>
              <a:buFont typeface="Arial"/>
              <a:buNone/>
              <a:defRPr sz="1100" b="0" i="0" u="none" strike="noStrike" cap="none">
                <a:solidFill>
                  <a:srgbClr val="888888"/>
                </a:solidFill>
                <a:latin typeface="Arial"/>
                <a:ea typeface="Arial"/>
                <a:cs typeface="Arial"/>
                <a:sym typeface="Arial"/>
              </a:defRPr>
            </a:lvl6pPr>
            <a:lvl7pPr marL="3200400" marR="0" lvl="6" indent="-228600" algn="l" rtl="0">
              <a:lnSpc>
                <a:spcPct val="92857"/>
              </a:lnSpc>
              <a:spcBef>
                <a:spcPts val="300"/>
              </a:spcBef>
              <a:spcAft>
                <a:spcPts val="0"/>
              </a:spcAft>
              <a:buClr>
                <a:schemeClr val="dk2"/>
              </a:buClr>
              <a:buSzPts val="1100"/>
              <a:buFont typeface="Arial"/>
              <a:buNone/>
              <a:defRPr sz="1100" b="0" i="0" u="none" strike="noStrike" cap="none">
                <a:solidFill>
                  <a:srgbClr val="888888"/>
                </a:solidFill>
                <a:latin typeface="Arial"/>
                <a:ea typeface="Arial"/>
                <a:cs typeface="Arial"/>
                <a:sym typeface="Arial"/>
              </a:defRPr>
            </a:lvl7pPr>
            <a:lvl8pPr marL="3657600" marR="0" lvl="7" indent="-228600" algn="l" rtl="0">
              <a:lnSpc>
                <a:spcPct val="92857"/>
              </a:lnSpc>
              <a:spcBef>
                <a:spcPts val="300"/>
              </a:spcBef>
              <a:spcAft>
                <a:spcPts val="0"/>
              </a:spcAft>
              <a:buClr>
                <a:schemeClr val="dk2"/>
              </a:buClr>
              <a:buSzPts val="1100"/>
              <a:buFont typeface="Arial"/>
              <a:buNone/>
              <a:defRPr sz="1100" b="0" i="0" u="none" strike="noStrike" cap="none">
                <a:solidFill>
                  <a:srgbClr val="888888"/>
                </a:solidFill>
                <a:latin typeface="Arial"/>
                <a:ea typeface="Arial"/>
                <a:cs typeface="Arial"/>
                <a:sym typeface="Arial"/>
              </a:defRPr>
            </a:lvl8pPr>
            <a:lvl9pPr marL="4114800" marR="0" lvl="8" indent="-228600" algn="l" rtl="0">
              <a:lnSpc>
                <a:spcPct val="92857"/>
              </a:lnSpc>
              <a:spcBef>
                <a:spcPts val="300"/>
              </a:spcBef>
              <a:spcAft>
                <a:spcPts val="300"/>
              </a:spcAft>
              <a:buClr>
                <a:schemeClr val="dk2"/>
              </a:buClr>
              <a:buSzPts val="1100"/>
              <a:buFont typeface="Arial"/>
              <a:buNone/>
              <a:defRPr sz="1100" b="0" i="0" u="none" strike="noStrike" cap="none">
                <a:solidFill>
                  <a:srgbClr val="888888"/>
                </a:solidFill>
                <a:latin typeface="Arial"/>
                <a:ea typeface="Arial"/>
                <a:cs typeface="Arial"/>
                <a:sym typeface="Arial"/>
              </a:defRPr>
            </a:lvl9pPr>
          </a:lstStyle>
          <a:p>
            <a:endParaRPr/>
          </a:p>
        </p:txBody>
      </p:sp>
      <p:sp>
        <p:nvSpPr>
          <p:cNvPr id="54" name="Google Shape;54;p1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lt1"/>
                </a:solidFill>
                <a:latin typeface="Arial "/>
                <a:ea typeface="Arial "/>
                <a:cs typeface="Arial "/>
                <a:sym typeface="Arial "/>
              </a:defRPr>
            </a:lvl1pPr>
            <a:lvl2pPr lvl="1" rtl="0">
              <a:buNone/>
              <a:defRPr sz="1300">
                <a:solidFill>
                  <a:schemeClr val="lt1"/>
                </a:solidFill>
                <a:latin typeface="Arial "/>
                <a:ea typeface="Arial "/>
                <a:cs typeface="Arial "/>
                <a:sym typeface="Arial "/>
              </a:defRPr>
            </a:lvl2pPr>
            <a:lvl3pPr lvl="2" rtl="0">
              <a:buNone/>
              <a:defRPr sz="1300">
                <a:solidFill>
                  <a:schemeClr val="lt1"/>
                </a:solidFill>
                <a:latin typeface="Arial "/>
                <a:ea typeface="Arial "/>
                <a:cs typeface="Arial "/>
                <a:sym typeface="Arial "/>
              </a:defRPr>
            </a:lvl3pPr>
            <a:lvl4pPr lvl="3" rtl="0">
              <a:buNone/>
              <a:defRPr sz="1300">
                <a:solidFill>
                  <a:schemeClr val="lt1"/>
                </a:solidFill>
                <a:latin typeface="Arial "/>
                <a:ea typeface="Arial "/>
                <a:cs typeface="Arial "/>
                <a:sym typeface="Arial "/>
              </a:defRPr>
            </a:lvl4pPr>
            <a:lvl5pPr lvl="4" rtl="0">
              <a:buNone/>
              <a:defRPr sz="1300">
                <a:solidFill>
                  <a:schemeClr val="lt1"/>
                </a:solidFill>
                <a:latin typeface="Arial "/>
                <a:ea typeface="Arial "/>
                <a:cs typeface="Arial "/>
                <a:sym typeface="Arial "/>
              </a:defRPr>
            </a:lvl5pPr>
            <a:lvl6pPr lvl="5" rtl="0">
              <a:buNone/>
              <a:defRPr sz="1300">
                <a:solidFill>
                  <a:schemeClr val="lt1"/>
                </a:solidFill>
                <a:latin typeface="Arial "/>
                <a:ea typeface="Arial "/>
                <a:cs typeface="Arial "/>
                <a:sym typeface="Arial "/>
              </a:defRPr>
            </a:lvl6pPr>
            <a:lvl7pPr lvl="6" rtl="0">
              <a:buNone/>
              <a:defRPr sz="1300">
                <a:solidFill>
                  <a:schemeClr val="lt1"/>
                </a:solidFill>
                <a:latin typeface="Arial "/>
                <a:ea typeface="Arial "/>
                <a:cs typeface="Arial "/>
                <a:sym typeface="Arial "/>
              </a:defRPr>
            </a:lvl7pPr>
            <a:lvl8pPr lvl="7" rtl="0">
              <a:buNone/>
              <a:defRPr sz="1300">
                <a:solidFill>
                  <a:schemeClr val="lt1"/>
                </a:solidFill>
                <a:latin typeface="Arial "/>
                <a:ea typeface="Arial "/>
                <a:cs typeface="Arial "/>
                <a:sym typeface="Arial "/>
              </a:defRPr>
            </a:lvl8pPr>
            <a:lvl9pPr lvl="8" rtl="0">
              <a:buNone/>
              <a:defRPr sz="1300">
                <a:solidFill>
                  <a:schemeClr val="lt1"/>
                </a:solidFill>
                <a:latin typeface="Arial "/>
                <a:ea typeface="Arial "/>
                <a:cs typeface="Arial "/>
                <a:sym typeface="Arial "/>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ogo">
  <p:cSld name="Logo">
    <p:spTree>
      <p:nvGrpSpPr>
        <p:cNvPr id="1" name="Shape 55"/>
        <p:cNvGrpSpPr/>
        <p:nvPr/>
      </p:nvGrpSpPr>
      <p:grpSpPr>
        <a:xfrm>
          <a:off x="0" y="0"/>
          <a:ext cx="0" cy="0"/>
          <a:chOff x="0" y="0"/>
          <a:chExt cx="0" cy="0"/>
        </a:xfrm>
      </p:grpSpPr>
      <p:sp>
        <p:nvSpPr>
          <p:cNvPr id="56" name="Google Shape;56;p15"/>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7"/>
        <p:cNvGrpSpPr/>
        <p:nvPr/>
      </p:nvGrpSpPr>
      <p:grpSpPr>
        <a:xfrm>
          <a:off x="0" y="0"/>
          <a:ext cx="0" cy="0"/>
          <a:chOff x="0" y="0"/>
          <a:chExt cx="0" cy="0"/>
        </a:xfrm>
      </p:grpSpPr>
      <p:sp>
        <p:nvSpPr>
          <p:cNvPr id="58" name="Google Shape;58;p16"/>
          <p:cNvSpPr/>
          <p:nvPr/>
        </p:nvSpPr>
        <p:spPr>
          <a:xfrm>
            <a:off x="231532" y="809626"/>
            <a:ext cx="8660400" cy="4083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a:solidFill>
                  <a:srgbClr val="FFFFFF"/>
                </a:solidFill>
                <a:latin typeface="Arial"/>
                <a:ea typeface="Arial"/>
                <a:cs typeface="Arial"/>
                <a:sym typeface="Arial"/>
              </a:rPr>
              <a:t> </a:t>
            </a:r>
            <a:endParaRPr sz="1100"/>
          </a:p>
        </p:txBody>
      </p:sp>
      <p:sp>
        <p:nvSpPr>
          <p:cNvPr id="59" name="Google Shape;59;p16"/>
          <p:cNvSpPr txBox="1">
            <a:spLocks noGrp="1"/>
          </p:cNvSpPr>
          <p:nvPr>
            <p:ph type="title"/>
          </p:nvPr>
        </p:nvSpPr>
        <p:spPr>
          <a:xfrm>
            <a:off x="360000" y="2170800"/>
            <a:ext cx="8388000" cy="191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3000"/>
              <a:buFont typeface="Arial"/>
              <a:buNone/>
              <a:defRPr sz="3000" b="1" i="0" u="none" strike="noStrike" cap="none">
                <a:solidFill>
                  <a:schemeClr val="lt1"/>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60" name="Google Shape;60;p16"/>
          <p:cNvSpPr txBox="1">
            <a:spLocks noGrp="1"/>
          </p:cNvSpPr>
          <p:nvPr>
            <p:ph type="subTitle" idx="1"/>
          </p:nvPr>
        </p:nvSpPr>
        <p:spPr>
          <a:xfrm>
            <a:off x="360000" y="4085100"/>
            <a:ext cx="8388000" cy="685800"/>
          </a:xfrm>
          <a:prstGeom prst="rect">
            <a:avLst/>
          </a:prstGeom>
          <a:noFill/>
          <a:ln>
            <a:noFill/>
          </a:ln>
        </p:spPr>
        <p:txBody>
          <a:bodyPr spcFirstLastPara="1" wrap="square" lIns="68575" tIns="34275" rIns="68575" bIns="34275" anchor="b" anchorCtr="0">
            <a:noAutofit/>
          </a:bodyPr>
          <a:lstStyle>
            <a:lvl1pPr marR="0" lvl="0" algn="l" rtl="0">
              <a:lnSpc>
                <a:spcPct val="66666"/>
              </a:lnSpc>
              <a:spcBef>
                <a:spcPts val="900"/>
              </a:spcBef>
              <a:spcAft>
                <a:spcPts val="0"/>
              </a:spcAft>
              <a:buSzPts val="1100"/>
              <a:buNone/>
              <a:defRPr sz="14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R="0" lvl="4"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R="0" lvl="5"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R="0" lvl="6"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R="0" lvl="7"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R="0" lvl="8"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pic>
        <p:nvPicPr>
          <p:cNvPr id="61" name="Google Shape;61;p16"/>
          <p:cNvPicPr preferRelativeResize="0"/>
          <p:nvPr/>
        </p:nvPicPr>
        <p:blipFill rotWithShape="1">
          <a:blip r:embed="rId2">
            <a:alphaModFix/>
          </a:blip>
          <a:srcRect/>
          <a:stretch/>
        </p:blipFill>
        <p:spPr>
          <a:xfrm>
            <a:off x="242027" y="128471"/>
            <a:ext cx="1176078" cy="556436"/>
          </a:xfrm>
          <a:prstGeom prst="rect">
            <a:avLst/>
          </a:prstGeom>
          <a:noFill/>
          <a:ln>
            <a:noFill/>
          </a:ln>
        </p:spPr>
      </p:pic>
      <p:sp>
        <p:nvSpPr>
          <p:cNvPr id="62" name="Google Shape;62;p1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2340001" y="115493"/>
            <a:ext cx="5906100" cy="618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7"/>
          <p:cNvSpPr txBox="1">
            <a:spLocks noGrp="1"/>
          </p:cNvSpPr>
          <p:nvPr>
            <p:ph type="body" idx="1"/>
          </p:nvPr>
        </p:nvSpPr>
        <p:spPr>
          <a:xfrm>
            <a:off x="395288" y="1006078"/>
            <a:ext cx="8353500" cy="383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900"/>
              </a:spcBef>
              <a:spcAft>
                <a:spcPts val="0"/>
              </a:spcAft>
              <a:buSzPts val="1100"/>
              <a:buNone/>
              <a:defRPr sz="1500" b="0" i="0" u="none" strike="noStrike" cap="none">
                <a:solidFill>
                  <a:schemeClr val="accent1"/>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2340001" y="115493"/>
            <a:ext cx="5906100" cy="618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69" name="Google Shape;69;p18"/>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0" name="Google Shape;70;p18"/>
          <p:cNvSpPr txBox="1">
            <a:spLocks noGrp="1"/>
          </p:cNvSpPr>
          <p:nvPr>
            <p:ph type="body" idx="1"/>
          </p:nvPr>
        </p:nvSpPr>
        <p:spPr>
          <a:xfrm>
            <a:off x="395289" y="1006078"/>
            <a:ext cx="4032600" cy="383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900"/>
              </a:spcBef>
              <a:spcAft>
                <a:spcPts val="0"/>
              </a:spcAft>
              <a:buSzPts val="1100"/>
              <a:buNone/>
              <a:defRPr sz="1500" b="0" i="0" u="none" strike="noStrike" cap="none">
                <a:solidFill>
                  <a:schemeClr val="accent1"/>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2"/>
          </p:nvPr>
        </p:nvSpPr>
        <p:spPr>
          <a:xfrm>
            <a:off x="4716017" y="1006078"/>
            <a:ext cx="4032600" cy="383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900"/>
              </a:spcBef>
              <a:spcAft>
                <a:spcPts val="0"/>
              </a:spcAft>
              <a:buSzPts val="1100"/>
              <a:buNone/>
              <a:defRPr sz="1500" b="0" i="0" u="none" strike="noStrike" cap="none">
                <a:solidFill>
                  <a:schemeClr val="accent1"/>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2340001" y="115493"/>
            <a:ext cx="5906100" cy="618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74" name="Google Shape;74;p19"/>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age">
  <p:cSld name="Image">
    <p:spTree>
      <p:nvGrpSpPr>
        <p:cNvPr id="1" name="Shape 75"/>
        <p:cNvGrpSpPr/>
        <p:nvPr/>
      </p:nvGrpSpPr>
      <p:grpSpPr>
        <a:xfrm>
          <a:off x="0" y="0"/>
          <a:ext cx="0" cy="0"/>
          <a:chOff x="0" y="0"/>
          <a:chExt cx="0" cy="0"/>
        </a:xfrm>
      </p:grpSpPr>
      <p:sp>
        <p:nvSpPr>
          <p:cNvPr id="76" name="Google Shape;76;p20"/>
          <p:cNvSpPr>
            <a:spLocks noGrp="1"/>
          </p:cNvSpPr>
          <p:nvPr>
            <p:ph type="pic" idx="2"/>
          </p:nvPr>
        </p:nvSpPr>
        <p:spPr>
          <a:xfrm>
            <a:off x="367200" y="251100"/>
            <a:ext cx="8402400" cy="4608900"/>
          </a:xfrm>
          <a:prstGeom prst="rect">
            <a:avLst/>
          </a:prstGeom>
          <a:solidFill>
            <a:schemeClr val="lt2"/>
          </a:solidFill>
          <a:ln>
            <a:noFill/>
          </a:ln>
        </p:spPr>
        <p:txBody>
          <a:bodyPr spcFirstLastPara="1" wrap="square" lIns="68575" tIns="34275" rIns="68575" bIns="34275" anchor="t" anchorCtr="0">
            <a:noAutofit/>
          </a:bodyPr>
          <a:lstStyle>
            <a:lvl1pPr marR="0" lvl="0" algn="l" rtl="0">
              <a:lnSpc>
                <a:spcPct val="100000"/>
              </a:lnSpc>
              <a:spcBef>
                <a:spcPts val="900"/>
              </a:spcBef>
              <a:spcAft>
                <a:spcPts val="0"/>
              </a:spcAft>
              <a:buSzPts val="1100"/>
              <a:buNone/>
              <a:defRPr sz="1500" b="0" i="0" u="none" strike="noStrike" cap="none">
                <a:solidFill>
                  <a:schemeClr val="accent1"/>
                </a:solidFill>
                <a:latin typeface="Arial"/>
                <a:ea typeface="Arial"/>
                <a:cs typeface="Arial"/>
                <a:sym typeface="Arial"/>
              </a:defRPr>
            </a:lvl1pPr>
            <a:lvl2pPr marR="0" lvl="1"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R="0" lvl="4"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R="0" lvl="5"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R="0" lvl="6"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R="0" lvl="7"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R="0" lvl="8"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title"/>
          </p:nvPr>
        </p:nvSpPr>
        <p:spPr>
          <a:xfrm>
            <a:off x="727200" y="1026000"/>
            <a:ext cx="4932000" cy="742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100"/>
              <a:buFont typeface="Arial"/>
              <a:buNone/>
              <a:defRPr sz="2100" b="0" i="0" u="none" strike="noStrike" cap="none">
                <a:solidFill>
                  <a:schemeClr val="lt1"/>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78" name="Google Shape;78;p20"/>
          <p:cNvSpPr txBox="1">
            <a:spLocks noGrp="1"/>
          </p:cNvSpPr>
          <p:nvPr>
            <p:ph type="sldNum" idx="12"/>
          </p:nvPr>
        </p:nvSpPr>
        <p:spPr>
          <a:xfrm>
            <a:off x="8246089" y="276510"/>
            <a:ext cx="502500" cy="1350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9" name="Google Shape;79;p20"/>
          <p:cNvSpPr txBox="1">
            <a:spLocks noGrp="1"/>
          </p:cNvSpPr>
          <p:nvPr>
            <p:ph type="body" idx="1"/>
          </p:nvPr>
        </p:nvSpPr>
        <p:spPr>
          <a:xfrm>
            <a:off x="727075" y="1865700"/>
            <a:ext cx="4924800" cy="27054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9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chemeClr val="lt1"/>
                </a:solidFill>
                <a:latin typeface="Arial"/>
                <a:ea typeface="Arial"/>
                <a:cs typeface="Arial"/>
                <a:sym typeface="Arial"/>
              </a:defRPr>
            </a:lvl2pPr>
            <a:lvl3pPr marL="1371600" marR="0" lvl="2"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80"/>
        <p:cNvGrpSpPr/>
        <p:nvPr/>
      </p:nvGrpSpPr>
      <p:grpSpPr>
        <a:xfrm>
          <a:off x="0" y="0"/>
          <a:ext cx="0" cy="0"/>
          <a:chOff x="0" y="0"/>
          <a:chExt cx="0" cy="0"/>
        </a:xfrm>
      </p:grpSpPr>
      <p:sp>
        <p:nvSpPr>
          <p:cNvPr id="81" name="Google Shape;81;p21"/>
          <p:cNvSpPr txBox="1"/>
          <p:nvPr/>
        </p:nvSpPr>
        <p:spPr>
          <a:xfrm>
            <a:off x="360363" y="4717257"/>
            <a:ext cx="792300" cy="411900"/>
          </a:xfrm>
          <a:prstGeom prst="rect">
            <a:avLst/>
          </a:prstGeom>
          <a:noFill/>
          <a:ln>
            <a:noFill/>
          </a:ln>
        </p:spPr>
        <p:txBody>
          <a:bodyPr spcFirstLastPara="1" wrap="square" lIns="0" tIns="34275" rIns="68575" bIns="34275" anchor="ctr" anchorCtr="0">
            <a:noAutofit/>
          </a:bodyPr>
          <a:lstStyle/>
          <a:p>
            <a:pPr marL="0" marR="0" lvl="0" indent="0" algn="l" rtl="0">
              <a:spcBef>
                <a:spcPts val="0"/>
              </a:spcBef>
              <a:spcAft>
                <a:spcPts val="0"/>
              </a:spcAft>
              <a:buNone/>
            </a:pPr>
            <a:fld id="{00000000-1234-1234-1234-123412341234}" type="slidenum">
              <a:rPr lang="en-GB" sz="900">
                <a:solidFill>
                  <a:schemeClr val="lt1"/>
                </a:solidFill>
                <a:latin typeface="Arial"/>
                <a:ea typeface="Arial"/>
                <a:cs typeface="Arial"/>
                <a:sym typeface="Arial"/>
              </a:rPr>
              <a:t>‹#›</a:t>
            </a:fld>
            <a:r>
              <a:rPr lang="en-GB" sz="1400">
                <a:solidFill>
                  <a:schemeClr val="lt1"/>
                </a:solidFill>
                <a:latin typeface="Arial"/>
                <a:ea typeface="Arial"/>
                <a:cs typeface="Arial"/>
                <a:sym typeface="Arial"/>
              </a:rPr>
              <a:t> </a:t>
            </a:r>
            <a:endParaRPr sz="1100"/>
          </a:p>
        </p:txBody>
      </p:sp>
      <p:sp>
        <p:nvSpPr>
          <p:cNvPr id="82" name="Google Shape;82;p21"/>
          <p:cNvSpPr/>
          <p:nvPr/>
        </p:nvSpPr>
        <p:spPr>
          <a:xfrm>
            <a:off x="611189" y="3759994"/>
            <a:ext cx="2592600" cy="53700"/>
          </a:xfrm>
          <a:prstGeom prst="rect">
            <a:avLst/>
          </a:prstGeom>
          <a:solidFill>
            <a:srgbClr val="CF0A2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3" name="Google Shape;83;p21"/>
          <p:cNvSpPr txBox="1">
            <a:spLocks noGrp="1"/>
          </p:cNvSpPr>
          <p:nvPr>
            <p:ph type="title"/>
          </p:nvPr>
        </p:nvSpPr>
        <p:spPr>
          <a:xfrm>
            <a:off x="408089" y="1015872"/>
            <a:ext cx="3744300" cy="735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accent1"/>
              </a:buClr>
              <a:buSzPts val="2100"/>
              <a:buFont typeface="Arial"/>
              <a:buNone/>
              <a:defRPr sz="2100" b="0" i="0" u="none" strike="noStrike" cap="none">
                <a:solidFill>
                  <a:srgbClr val="CF0A2C"/>
                </a:solidFill>
                <a:latin typeface="Arial"/>
                <a:ea typeface="Arial"/>
                <a:cs typeface="Arial"/>
                <a:sym typeface="Arial"/>
              </a:defRPr>
            </a:lvl1pPr>
            <a:lvl2pPr marR="0" lvl="1"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2pPr>
            <a:lvl3pPr marR="0" lvl="2"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3pPr>
            <a:lvl4pPr marR="0" lvl="3"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4pPr>
            <a:lvl5pPr marR="0" lvl="4" algn="l" rtl="0">
              <a:lnSpc>
                <a:spcPct val="179166"/>
              </a:lnSpc>
              <a:spcBef>
                <a:spcPts val="0"/>
              </a:spcBef>
              <a:spcAft>
                <a:spcPts val="0"/>
              </a:spcAft>
              <a:buClr>
                <a:srgbClr val="00807F"/>
              </a:buClr>
              <a:buSzPts val="1800"/>
              <a:buFont typeface="Arial"/>
              <a:buAutoNum type="arabicPeriod"/>
              <a:defRPr sz="1800" b="1" i="0" u="none" strike="noStrike" cap="none">
                <a:solidFill>
                  <a:srgbClr val="000000"/>
                </a:solidFill>
                <a:latin typeface="Arial"/>
                <a:ea typeface="Arial"/>
                <a:cs typeface="Arial"/>
                <a:sym typeface="Arial"/>
              </a:defRPr>
            </a:lvl5pPr>
            <a:lvl6pPr marR="0" lvl="5"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6pPr>
            <a:lvl7pPr marR="0" lvl="6"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7pPr>
            <a:lvl8pPr marR="0" lvl="7"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8pPr>
            <a:lvl9pPr marR="0" lvl="8" algn="l" rtl="0">
              <a:lnSpc>
                <a:spcPct val="143333"/>
              </a:lnSpc>
              <a:spcBef>
                <a:spcPts val="0"/>
              </a:spcBef>
              <a:spcAft>
                <a:spcPts val="0"/>
              </a:spcAft>
              <a:buClr>
                <a:schemeClr val="dk2"/>
              </a:buClr>
              <a:buSzPts val="2300"/>
              <a:buFont typeface="Arial"/>
              <a:buAutoNum type="arabicPeriod"/>
              <a:defRPr sz="2300" b="1" i="0" u="none" strike="noStrike" cap="none">
                <a:solidFill>
                  <a:schemeClr val="dk1"/>
                </a:solidFill>
                <a:latin typeface="Arial"/>
                <a:ea typeface="Arial"/>
                <a:cs typeface="Arial"/>
                <a:sym typeface="Arial"/>
              </a:defRPr>
            </a:lvl9pPr>
          </a:lstStyle>
          <a:p>
            <a:endParaRPr/>
          </a:p>
        </p:txBody>
      </p:sp>
      <p:sp>
        <p:nvSpPr>
          <p:cNvPr id="84" name="Google Shape;84;p21"/>
          <p:cNvSpPr txBox="1">
            <a:spLocks noGrp="1"/>
          </p:cNvSpPr>
          <p:nvPr>
            <p:ph type="body" idx="1"/>
          </p:nvPr>
        </p:nvSpPr>
        <p:spPr>
          <a:xfrm>
            <a:off x="611560" y="3057805"/>
            <a:ext cx="2592300" cy="648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900"/>
              </a:spcBef>
              <a:spcAft>
                <a:spcPts val="0"/>
              </a:spcAft>
              <a:buSzPts val="1100"/>
              <a:buNone/>
              <a:defRPr sz="4500" b="0" i="0" u="none" strike="noStrike" cap="none">
                <a:solidFill>
                  <a:srgbClr val="CF0A2C"/>
                </a:solidFill>
                <a:latin typeface="Arial"/>
                <a:ea typeface="Arial"/>
                <a:cs typeface="Arial"/>
                <a:sym typeface="Arial"/>
              </a:defRPr>
            </a:lvl1pPr>
            <a:lvl2pPr marL="914400" marR="0" lvl="1" indent="-228600" algn="ctr" rtl="0">
              <a:lnSpc>
                <a:spcPct val="100000"/>
              </a:lnSpc>
              <a:spcBef>
                <a:spcPts val="500"/>
              </a:spcBef>
              <a:spcAft>
                <a:spcPts val="0"/>
              </a:spcAft>
              <a:buSzPts val="1100"/>
              <a:buNone/>
              <a:defRPr sz="1400" b="0" i="0" u="none" strike="noStrike" cap="none">
                <a:solidFill>
                  <a:srgbClr val="C80050"/>
                </a:solidFill>
                <a:latin typeface="Arial"/>
                <a:ea typeface="Arial"/>
                <a:cs typeface="Arial"/>
                <a:sym typeface="Arial"/>
              </a:defRPr>
            </a:lvl2pPr>
            <a:lvl3pPr marL="1371600" marR="0" lvl="2" indent="-298450" algn="l" rtl="0">
              <a:lnSpc>
                <a:spcPct val="100000"/>
              </a:lnSpc>
              <a:spcBef>
                <a:spcPts val="500"/>
              </a:spcBef>
              <a:spcAft>
                <a:spcPts val="0"/>
              </a:spcAft>
              <a:buClr>
                <a:srgbClr val="C80050"/>
              </a:buClr>
              <a:buSzPts val="1100"/>
              <a:buFont typeface="Arial"/>
              <a:buChar char="•"/>
              <a:defRPr sz="1100" b="0" i="0" u="none" strike="noStrike" cap="none">
                <a:solidFill>
                  <a:srgbClr val="C8005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C80050"/>
                </a:solidFill>
                <a:latin typeface="Arial"/>
                <a:ea typeface="Arial"/>
                <a:cs typeface="Arial"/>
                <a:sym typeface="Arial"/>
              </a:defRPr>
            </a:lvl4pPr>
            <a:lvl5pPr marL="2286000" marR="0" lvl="4" indent="-298450" algn="l" rtl="0">
              <a:lnSpc>
                <a:spcPct val="100000"/>
              </a:lnSpc>
              <a:spcBef>
                <a:spcPts val="500"/>
              </a:spcBef>
              <a:spcAft>
                <a:spcPts val="0"/>
              </a:spcAft>
              <a:buClr>
                <a:srgbClr val="C80050"/>
              </a:buClr>
              <a:buSzPts val="1100"/>
              <a:buFont typeface="Arial"/>
              <a:buAutoNum type="arabicPeriod"/>
              <a:defRPr sz="1100" b="0" i="0" u="none" strike="noStrike" cap="none">
                <a:solidFill>
                  <a:srgbClr val="C8005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2"/>
          </p:nvPr>
        </p:nvSpPr>
        <p:spPr>
          <a:xfrm>
            <a:off x="408089" y="1859544"/>
            <a:ext cx="3168600" cy="1080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900"/>
              </a:spcBef>
              <a:spcAft>
                <a:spcPts val="0"/>
              </a:spcAft>
              <a:buSzPts val="1100"/>
              <a:buNone/>
              <a:defRPr sz="1500" b="0" i="0" u="none" strike="noStrike" cap="none">
                <a:solidFill>
                  <a:srgbClr val="CF0A2C"/>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
        <p:nvSpPr>
          <p:cNvPr id="86" name="Google Shape;86;p21"/>
          <p:cNvSpPr txBox="1">
            <a:spLocks noGrp="1"/>
          </p:cNvSpPr>
          <p:nvPr>
            <p:ph type="body" idx="3"/>
          </p:nvPr>
        </p:nvSpPr>
        <p:spPr>
          <a:xfrm>
            <a:off x="611188" y="3921901"/>
            <a:ext cx="2592600" cy="1001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900"/>
              </a:spcBef>
              <a:spcAft>
                <a:spcPts val="0"/>
              </a:spcAft>
              <a:buSzPts val="1100"/>
              <a:buNone/>
              <a:defRPr sz="1500" b="0" i="0" u="none" strike="noStrike" cap="none">
                <a:solidFill>
                  <a:srgbClr val="CF0A2C"/>
                </a:solidFill>
                <a:latin typeface="Arial"/>
                <a:ea typeface="Arial"/>
                <a:cs typeface="Arial"/>
                <a:sym typeface="Arial"/>
              </a:defRPr>
            </a:lvl1pPr>
            <a:lvl2pPr marL="914400" marR="0" lvl="1" indent="-228600"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600"/>
              </a:spcBef>
              <a:spcAft>
                <a:spcPts val="0"/>
              </a:spcAft>
              <a:buClr>
                <a:srgbClr val="000000"/>
              </a:buClr>
              <a:buSzPts val="600"/>
              <a:buFont typeface="Arimo"/>
              <a:buNone/>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L="2743200" marR="0" lvl="5" indent="-279400"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L="3200400" marR="0" lvl="6"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L="3657600" marR="0" lvl="7" indent="-279400"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L="4114800" marR="0" lvl="8" indent="-279400"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
        <p:nvSpPr>
          <p:cNvPr id="87" name="Google Shape;87;p21"/>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a:solidFill>
                  <a:srgbClr val="888888"/>
                </a:solidFill>
                <a:latin typeface="Arial"/>
                <a:ea typeface="Arial"/>
                <a:cs typeface="Arial"/>
                <a:sym typeface="Arial"/>
              </a:defRPr>
            </a:lvl1pPr>
            <a:lvl2pPr marL="0" marR="0" lvl="1" indent="0" algn="r" rtl="0">
              <a:spcBef>
                <a:spcPts val="0"/>
              </a:spcBef>
              <a:buNone/>
              <a:defRPr sz="900">
                <a:solidFill>
                  <a:srgbClr val="888888"/>
                </a:solidFill>
                <a:latin typeface="Arial"/>
                <a:ea typeface="Arial"/>
                <a:cs typeface="Arial"/>
                <a:sym typeface="Arial"/>
              </a:defRPr>
            </a:lvl2pPr>
            <a:lvl3pPr marL="0" marR="0" lvl="2" indent="0" algn="r" rtl="0">
              <a:spcBef>
                <a:spcPts val="0"/>
              </a:spcBef>
              <a:buNone/>
              <a:defRPr sz="900">
                <a:solidFill>
                  <a:srgbClr val="888888"/>
                </a:solidFill>
                <a:latin typeface="Arial"/>
                <a:ea typeface="Arial"/>
                <a:cs typeface="Arial"/>
                <a:sym typeface="Arial"/>
              </a:defRPr>
            </a:lvl3pPr>
            <a:lvl4pPr marL="0" marR="0" lvl="3" indent="0" algn="r" rtl="0">
              <a:spcBef>
                <a:spcPts val="0"/>
              </a:spcBef>
              <a:buNone/>
              <a:defRPr sz="900">
                <a:solidFill>
                  <a:srgbClr val="888888"/>
                </a:solidFill>
                <a:latin typeface="Arial"/>
                <a:ea typeface="Arial"/>
                <a:cs typeface="Arial"/>
                <a:sym typeface="Arial"/>
              </a:defRPr>
            </a:lvl4pPr>
            <a:lvl5pPr marL="0" marR="0" lvl="4" indent="0" algn="r" rtl="0">
              <a:spcBef>
                <a:spcPts val="0"/>
              </a:spcBef>
              <a:buNone/>
              <a:defRPr sz="900">
                <a:solidFill>
                  <a:srgbClr val="888888"/>
                </a:solidFill>
                <a:latin typeface="Arial"/>
                <a:ea typeface="Arial"/>
                <a:cs typeface="Arial"/>
                <a:sym typeface="Arial"/>
              </a:defRPr>
            </a:lvl5pPr>
            <a:lvl6pPr marL="0" marR="0" lvl="5" indent="0" algn="r" rtl="0">
              <a:spcBef>
                <a:spcPts val="0"/>
              </a:spcBef>
              <a:buNone/>
              <a:defRPr sz="900">
                <a:solidFill>
                  <a:srgbClr val="888888"/>
                </a:solidFill>
                <a:latin typeface="Arial"/>
                <a:ea typeface="Arial"/>
                <a:cs typeface="Arial"/>
                <a:sym typeface="Arial"/>
              </a:defRPr>
            </a:lvl6pPr>
            <a:lvl7pPr marL="0" marR="0" lvl="6" indent="0" algn="r" rtl="0">
              <a:spcBef>
                <a:spcPts val="0"/>
              </a:spcBef>
              <a:buNone/>
              <a:defRPr sz="900">
                <a:solidFill>
                  <a:srgbClr val="888888"/>
                </a:solidFill>
                <a:latin typeface="Arial"/>
                <a:ea typeface="Arial"/>
                <a:cs typeface="Arial"/>
                <a:sym typeface="Arial"/>
              </a:defRPr>
            </a:lvl7pPr>
            <a:lvl8pPr marL="0" marR="0" lvl="7" indent="0" algn="r" rtl="0">
              <a:spcBef>
                <a:spcPts val="0"/>
              </a:spcBef>
              <a:buNone/>
              <a:defRPr sz="900">
                <a:solidFill>
                  <a:srgbClr val="888888"/>
                </a:solidFill>
                <a:latin typeface="Arial"/>
                <a:ea typeface="Arial"/>
                <a:cs typeface="Arial"/>
                <a:sym typeface="Arial"/>
              </a:defRPr>
            </a:lvl8pPr>
            <a:lvl9pPr marL="0" marR="0" lvl="8" indent="0" algn="r" rtl="0">
              <a:spcBef>
                <a:spcPts val="0"/>
              </a:spcBef>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21"/>
          <p:cNvSpPr>
            <a:spLocks noGrp="1"/>
          </p:cNvSpPr>
          <p:nvPr>
            <p:ph type="pic" idx="4"/>
          </p:nvPr>
        </p:nvSpPr>
        <p:spPr>
          <a:xfrm>
            <a:off x="4226400" y="-5074"/>
            <a:ext cx="4917600" cy="5148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900"/>
              </a:spcBef>
              <a:spcAft>
                <a:spcPts val="0"/>
              </a:spcAft>
              <a:buSzPts val="1100"/>
              <a:buNone/>
              <a:defRPr sz="1500" b="0" i="0" u="none" strike="noStrike" cap="none">
                <a:solidFill>
                  <a:schemeClr val="accent1"/>
                </a:solidFill>
                <a:latin typeface="Arial"/>
                <a:ea typeface="Arial"/>
                <a:cs typeface="Arial"/>
                <a:sym typeface="Arial"/>
              </a:defRPr>
            </a:lvl1pPr>
            <a:lvl2pPr marR="0" lvl="1" algn="l" rtl="0">
              <a:lnSpc>
                <a:spcPct val="100000"/>
              </a:lnSpc>
              <a:spcBef>
                <a:spcPts val="50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50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rtl="0">
              <a:lnSpc>
                <a:spcPct val="100000"/>
              </a:lnSpc>
              <a:spcBef>
                <a:spcPts val="500"/>
              </a:spcBef>
              <a:spcAft>
                <a:spcPts val="0"/>
              </a:spcAft>
              <a:buClr>
                <a:srgbClr val="000000"/>
              </a:buClr>
              <a:buSzPts val="600"/>
              <a:buFont typeface="Arimo"/>
              <a:buNone/>
              <a:defRPr sz="1100" b="0" i="0" u="none" strike="noStrike" cap="none">
                <a:solidFill>
                  <a:srgbClr val="000000"/>
                </a:solidFill>
                <a:latin typeface="Arial"/>
                <a:ea typeface="Arial"/>
                <a:cs typeface="Arial"/>
                <a:sym typeface="Arial"/>
              </a:defRPr>
            </a:lvl4pPr>
            <a:lvl5pPr marR="0" lvl="4" algn="l" rtl="0">
              <a:lnSpc>
                <a:spcPct val="100000"/>
              </a:lnSpc>
              <a:spcBef>
                <a:spcPts val="500"/>
              </a:spcBef>
              <a:spcAft>
                <a:spcPts val="0"/>
              </a:spcAft>
              <a:buClr>
                <a:srgbClr val="000000"/>
              </a:buClr>
              <a:buSzPts val="1100"/>
              <a:buFont typeface="Arial"/>
              <a:buAutoNum type="arabicPeriod"/>
              <a:defRPr sz="1100" b="0" i="0" u="none" strike="noStrike" cap="none">
                <a:solidFill>
                  <a:srgbClr val="000000"/>
                </a:solidFill>
                <a:latin typeface="Arial"/>
                <a:ea typeface="Arial"/>
                <a:cs typeface="Arial"/>
                <a:sym typeface="Arial"/>
              </a:defRPr>
            </a:lvl5pPr>
            <a:lvl6pPr marR="0" lvl="5" algn="l" rtl="0">
              <a:lnSpc>
                <a:spcPct val="118181"/>
              </a:lnSpc>
              <a:spcBef>
                <a:spcPts val="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6pPr>
            <a:lvl7pPr marR="0" lvl="6"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7pPr>
            <a:lvl8pPr marR="0" lvl="7" algn="l" rtl="0">
              <a:lnSpc>
                <a:spcPct val="118181"/>
              </a:lnSpc>
              <a:spcBef>
                <a:spcPts val="200"/>
              </a:spcBef>
              <a:spcAft>
                <a:spcPts val="0"/>
              </a:spcAft>
              <a:buClr>
                <a:schemeClr val="dk2"/>
              </a:buClr>
              <a:buSzPts val="800"/>
              <a:buFont typeface="Arial"/>
              <a:buChar char="─"/>
              <a:defRPr sz="800" b="0" i="0" u="none" strike="noStrike" cap="none">
                <a:solidFill>
                  <a:srgbClr val="000000"/>
                </a:solidFill>
                <a:latin typeface="Arial"/>
                <a:ea typeface="Arial"/>
                <a:cs typeface="Arial"/>
                <a:sym typeface="Arial"/>
              </a:defRPr>
            </a:lvl8pPr>
            <a:lvl9pPr marR="0" lvl="8" algn="l" rtl="0">
              <a:lnSpc>
                <a:spcPct val="118181"/>
              </a:lnSpc>
              <a:spcBef>
                <a:spcPts val="200"/>
              </a:spcBef>
              <a:spcAft>
                <a:spcPts val="200"/>
              </a:spcAft>
              <a:buClr>
                <a:schemeClr val="dk2"/>
              </a:buClr>
              <a:buSzPts val="800"/>
              <a:buFont typeface="Arial"/>
              <a:buChar char="─"/>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89"/>
        <p:cNvGrpSpPr/>
        <p:nvPr/>
      </p:nvGrpSpPr>
      <p:grpSpPr>
        <a:xfrm>
          <a:off x="0" y="0"/>
          <a:ext cx="0" cy="0"/>
          <a:chOff x="0" y="0"/>
          <a:chExt cx="0" cy="0"/>
        </a:xfrm>
      </p:grpSpPr>
      <p:sp>
        <p:nvSpPr>
          <p:cNvPr id="90" name="Google Shape;90;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Char char="●"/>
              <a:defRPr sz="45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91" name="Google Shape;91;p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 name="Google Shape;9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4" name="Google Shape;9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and Icon" type="obj">
  <p:cSld name="OBJEC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23"/>
          <p:cNvSpPr txBox="1">
            <a:spLocks noGrp="1"/>
          </p:cNvSpPr>
          <p:nvPr>
            <p:ph type="body" idx="1"/>
          </p:nvPr>
        </p:nvSpPr>
        <p:spPr>
          <a:xfrm>
            <a:off x="439738" y="1155600"/>
            <a:ext cx="6940800" cy="348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2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23"/>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4"/>
        <p:cNvGrpSpPr/>
        <p:nvPr/>
      </p:nvGrpSpPr>
      <p:grpSpPr>
        <a:xfrm>
          <a:off x="0" y="0"/>
          <a:ext cx="0" cy="0"/>
          <a:chOff x="0" y="0"/>
          <a:chExt cx="0" cy="0"/>
        </a:xfrm>
      </p:grpSpPr>
      <p:sp>
        <p:nvSpPr>
          <p:cNvPr id="105" name="Google Shape;105;p2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rgbClr val="000000"/>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5"/>
          <p:cNvSpPr txBox="1">
            <a:spLocks noGrp="1"/>
          </p:cNvSpPr>
          <p:nvPr>
            <p:ph type="subTitle" idx="1"/>
          </p:nvPr>
        </p:nvSpPr>
        <p:spPr>
          <a:xfrm>
            <a:off x="1143000" y="2701528"/>
            <a:ext cx="6858000" cy="1241700"/>
          </a:xfrm>
          <a:prstGeom prst="rect">
            <a:avLst/>
          </a:prstGeom>
          <a:noFill/>
          <a:ln>
            <a:noFill/>
          </a:ln>
        </p:spPr>
        <p:txBody>
          <a:bodyPr spcFirstLastPara="1" wrap="square" lIns="36000" tIns="36000" rIns="36000" bIns="36000" anchor="t" anchorCtr="0">
            <a:noAutofit/>
          </a:bodyPr>
          <a:lstStyle>
            <a:lvl1pPr lvl="0" algn="ctr" rtl="0">
              <a:lnSpc>
                <a:spcPct val="100000"/>
              </a:lnSpc>
              <a:spcBef>
                <a:spcPts val="1200"/>
              </a:spcBef>
              <a:spcAft>
                <a:spcPts val="0"/>
              </a:spcAft>
              <a:buClr>
                <a:schemeClr val="dk1"/>
              </a:buClr>
              <a:buSzPts val="1800"/>
              <a:buNone/>
              <a:defRPr sz="1800"/>
            </a:lvl1pPr>
            <a:lvl2pPr lvl="1" algn="ctr" rtl="0">
              <a:lnSpc>
                <a:spcPct val="100000"/>
              </a:lnSpc>
              <a:spcBef>
                <a:spcPts val="600"/>
              </a:spcBef>
              <a:spcAft>
                <a:spcPts val="0"/>
              </a:spcAft>
              <a:buClr>
                <a:schemeClr val="dk1"/>
              </a:buClr>
              <a:buSzPts val="1500"/>
              <a:buNone/>
              <a:defRPr sz="1500"/>
            </a:lvl2pPr>
            <a:lvl3pPr lvl="2" algn="ctr" rtl="0">
              <a:lnSpc>
                <a:spcPct val="100000"/>
              </a:lnSpc>
              <a:spcBef>
                <a:spcPts val="600"/>
              </a:spcBef>
              <a:spcAft>
                <a:spcPts val="0"/>
              </a:spcAft>
              <a:buClr>
                <a:schemeClr val="dk1"/>
              </a:buClr>
              <a:buSzPts val="1350"/>
              <a:buNone/>
              <a:defRPr sz="1350"/>
            </a:lvl3pPr>
            <a:lvl4pPr lvl="3" algn="ctr" rtl="0">
              <a:lnSpc>
                <a:spcPct val="100000"/>
              </a:lnSpc>
              <a:spcBef>
                <a:spcPts val="600"/>
              </a:spcBef>
              <a:spcAft>
                <a:spcPts val="0"/>
              </a:spcAft>
              <a:buClr>
                <a:schemeClr val="dk1"/>
              </a:buClr>
              <a:buSzPts val="1200"/>
              <a:buNone/>
              <a:defRPr sz="1200"/>
            </a:lvl4pPr>
            <a:lvl5pPr lvl="4" algn="ctr" rtl="0">
              <a:lnSpc>
                <a:spcPct val="100000"/>
              </a:lnSpc>
              <a:spcBef>
                <a:spcPts val="600"/>
              </a:spcBef>
              <a:spcAft>
                <a:spcPts val="0"/>
              </a:spcAft>
              <a:buClr>
                <a:schemeClr val="dk1"/>
              </a:buClr>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500"/>
              </a:spcBef>
              <a:spcAft>
                <a:spcPts val="0"/>
              </a:spcAft>
              <a:buClr>
                <a:schemeClr val="dk1"/>
              </a:buClr>
              <a:buSzPts val="1200"/>
              <a:buNone/>
              <a:defRPr sz="1200"/>
            </a:lvl7pPr>
            <a:lvl8pPr lvl="7" algn="ctr" rtl="0">
              <a:lnSpc>
                <a:spcPct val="90000"/>
              </a:lnSpc>
              <a:spcBef>
                <a:spcPts val="500"/>
              </a:spcBef>
              <a:spcAft>
                <a:spcPts val="0"/>
              </a:spcAft>
              <a:buClr>
                <a:schemeClr val="dk1"/>
              </a:buClr>
              <a:buSzPts val="1200"/>
              <a:buNone/>
              <a:defRPr sz="1200"/>
            </a:lvl8pPr>
            <a:lvl9pPr lvl="8" algn="ctr" rtl="0">
              <a:lnSpc>
                <a:spcPct val="90000"/>
              </a:lnSpc>
              <a:spcBef>
                <a:spcPts val="500"/>
              </a:spcBef>
              <a:spcAft>
                <a:spcPts val="0"/>
              </a:spcAft>
              <a:buClr>
                <a:schemeClr val="dk1"/>
              </a:buClr>
              <a:buSzPts val="1200"/>
              <a:buNone/>
              <a:defRPr sz="1200"/>
            </a:lvl9pPr>
          </a:lstStyle>
          <a:p>
            <a:endParaRPr/>
          </a:p>
        </p:txBody>
      </p:sp>
      <p:sp>
        <p:nvSpPr>
          <p:cNvPr id="107" name="Google Shape;107;p25"/>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177800" marR="0" lvl="0"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1pPr>
            <a:lvl2pPr marL="177800" marR="0" lvl="1"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2pPr>
            <a:lvl3pPr marL="177800" marR="0" lvl="2"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3pPr>
            <a:lvl4pPr marL="177800" marR="0" lvl="3"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4pPr>
            <a:lvl5pPr marL="177800" marR="0" lvl="4"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5pPr>
            <a:lvl6pPr marL="177800" marR="0" lvl="5"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6pPr>
            <a:lvl7pPr marL="177800" marR="0" lvl="6"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7pPr>
            <a:lvl8pPr marL="177800" marR="0" lvl="7"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8pPr>
            <a:lvl9pPr marL="177800" marR="0" lvl="8"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9pPr>
          </a:lstStyle>
          <a:p>
            <a:pPr marL="177800" lvl="0" indent="-177800" algn="l" rtl="0">
              <a:spcBef>
                <a:spcPts val="0"/>
              </a:spcBef>
              <a:spcAft>
                <a:spcPts val="0"/>
              </a:spcAft>
              <a:buClr>
                <a:schemeClr val="dk1"/>
              </a:buClr>
              <a:buSzPts val="1600"/>
              <a:buFont typeface="Calibri"/>
              <a:buChar char="•"/>
            </a:pPr>
            <a:fld id="{00000000-1234-1234-1234-123412341234}" type="slidenum">
              <a:rPr lang="en-GB"/>
              <a:t>‹#›</a:t>
            </a:fld>
            <a:endParaRPr/>
          </a:p>
        </p:txBody>
      </p:sp>
    </p:spTree>
  </p:cSld>
  <p:clrMapOvr>
    <a:masterClrMapping/>
  </p:clrMapOvr>
  <p:extLst mod="1">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304455" y="103908"/>
            <a:ext cx="8552100" cy="511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0000"/>
              </a:buClr>
              <a:buSzPts val="1800"/>
              <a:buFont typeface="Calibri"/>
              <a:buNone/>
              <a:defRPr b="1">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12" name="Google Shape;112;p26"/>
          <p:cNvCxnSpPr/>
          <p:nvPr/>
        </p:nvCxnSpPr>
        <p:spPr>
          <a:xfrm>
            <a:off x="304454" y="619931"/>
            <a:ext cx="8552100" cy="1500"/>
          </a:xfrm>
          <a:prstGeom prst="straightConnector1">
            <a:avLst/>
          </a:prstGeom>
          <a:noFill/>
          <a:ln w="9525" cap="flat" cmpd="sng">
            <a:solidFill>
              <a:schemeClr val="accent3"/>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_No logo">
  <p:cSld name="Title and Content_No logo">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457200" y="357188"/>
            <a:ext cx="8229600" cy="624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a:off x="457697" y="1221583"/>
            <a:ext cx="8229600" cy="2959800"/>
          </a:xfrm>
          <a:prstGeom prst="rect">
            <a:avLst/>
          </a:prstGeom>
          <a:noFill/>
          <a:ln>
            <a:noFill/>
          </a:ln>
        </p:spPr>
        <p:txBody>
          <a:bodyPr spcFirstLastPara="1" wrap="square" lIns="36000" tIns="36000" rIns="36000" bIns="36000" anchor="t" anchorCtr="0">
            <a:noAutofit/>
          </a:bodyPr>
          <a:lstStyle>
            <a:lvl1pPr marL="457200" lvl="0" indent="-342900" algn="l" rtl="0">
              <a:lnSpc>
                <a:spcPct val="100000"/>
              </a:lnSpc>
              <a:spcBef>
                <a:spcPts val="1200"/>
              </a:spcBef>
              <a:spcAft>
                <a:spcPts val="0"/>
              </a:spcAft>
              <a:buClr>
                <a:schemeClr val="dk1"/>
              </a:buClr>
              <a:buSzPts val="1800"/>
              <a:buChar char="•"/>
              <a:defRPr/>
            </a:lvl1pPr>
            <a:lvl2pPr marL="914400" lvl="1" indent="-342900" algn="l" rtl="0">
              <a:lnSpc>
                <a:spcPct val="100000"/>
              </a:lnSpc>
              <a:spcBef>
                <a:spcPts val="600"/>
              </a:spcBef>
              <a:spcAft>
                <a:spcPts val="0"/>
              </a:spcAft>
              <a:buClr>
                <a:schemeClr val="dk1"/>
              </a:buClr>
              <a:buSzPts val="1800"/>
              <a:buChar char="–"/>
              <a:defRPr/>
            </a:lvl2pPr>
            <a:lvl3pPr marL="1371600" lvl="2" indent="-342900" algn="l" rtl="0">
              <a:lnSpc>
                <a:spcPct val="100000"/>
              </a:lnSpc>
              <a:spcBef>
                <a:spcPts val="600"/>
              </a:spcBef>
              <a:spcAft>
                <a:spcPts val="0"/>
              </a:spcAft>
              <a:buClr>
                <a:schemeClr val="dk1"/>
              </a:buClr>
              <a:buSzPts val="1800"/>
              <a:buChar char="&gt;"/>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g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 name="Google Shape;116;p27"/>
          <p:cNvSpPr txBox="1">
            <a:spLocks noGrp="1"/>
          </p:cNvSpPr>
          <p:nvPr>
            <p:ph type="sldNum" idx="12"/>
          </p:nvPr>
        </p:nvSpPr>
        <p:spPr>
          <a:xfrm>
            <a:off x="8459789" y="4701778"/>
            <a:ext cx="230100" cy="103500"/>
          </a:xfrm>
          <a:prstGeom prst="rect">
            <a:avLst/>
          </a:prstGeom>
          <a:noFill/>
          <a:ln>
            <a:noFill/>
          </a:ln>
        </p:spPr>
        <p:txBody>
          <a:bodyPr spcFirstLastPara="1" wrap="square" lIns="91425" tIns="45700" rIns="91425" bIns="45700" anchor="t" anchorCtr="0">
            <a:noAutofit/>
          </a:bodyPr>
          <a:lstStyle>
            <a:lvl1pPr marL="177800" marR="0" lvl="0"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1pPr>
            <a:lvl2pPr marL="177800" marR="0" lvl="1"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2pPr>
            <a:lvl3pPr marL="177800" marR="0" lvl="2"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3pPr>
            <a:lvl4pPr marL="177800" marR="0" lvl="3"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4pPr>
            <a:lvl5pPr marL="177800" marR="0" lvl="4"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5pPr>
            <a:lvl6pPr marL="177800" marR="0" lvl="5"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6pPr>
            <a:lvl7pPr marL="177800" marR="0" lvl="6"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7pPr>
            <a:lvl8pPr marL="177800" marR="0" lvl="7"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8pPr>
            <a:lvl9pPr marL="177800" marR="0" lvl="8"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9pPr>
          </a:lstStyle>
          <a:p>
            <a:pPr marL="177800" lvl="0" indent="-177800" algn="l" rtl="0">
              <a:spcBef>
                <a:spcPts val="0"/>
              </a:spcBef>
              <a:spcAft>
                <a:spcPts val="0"/>
              </a:spcAft>
              <a:buClr>
                <a:schemeClr val="dk1"/>
              </a:buClr>
              <a:buSzPts val="1600"/>
              <a:buFont typeface="Calibri"/>
              <a:buChar char="•"/>
            </a:pPr>
            <a:fld id="{00000000-1234-1234-1234-123412341234}" type="slidenum">
              <a:rPr lang="en-GB"/>
              <a:t>‹#›</a:t>
            </a:fld>
            <a:endParaRPr/>
          </a:p>
        </p:txBody>
      </p:sp>
      <p:sp>
        <p:nvSpPr>
          <p:cNvPr id="117" name="Google Shape;117;p27"/>
          <p:cNvSpPr txBox="1">
            <a:spLocks noGrp="1"/>
          </p:cNvSpPr>
          <p:nvPr>
            <p:ph type="ftr" idx="11"/>
          </p:nvPr>
        </p:nvSpPr>
        <p:spPr>
          <a:xfrm>
            <a:off x="3238500" y="4667250"/>
            <a:ext cx="5048100" cy="152400"/>
          </a:xfrm>
          <a:prstGeom prst="rect">
            <a:avLst/>
          </a:prstGeom>
          <a:noFill/>
          <a:ln>
            <a:noFill/>
          </a:ln>
        </p:spPr>
        <p:txBody>
          <a:bodyPr spcFirstLastPara="1" wrap="square" lIns="91425" tIns="45700" rIns="91425" bIns="45700" anchor="t" anchorCtr="0">
            <a:noAutofit/>
          </a:bodyPr>
          <a:lstStyle>
            <a:lvl1pPr marR="0" lvl="0" algn="r" rtl="0">
              <a:spcBef>
                <a:spcPts val="1200"/>
              </a:spcBef>
              <a:spcAft>
                <a:spcPts val="0"/>
              </a:spcAft>
              <a:buClr>
                <a:schemeClr val="dk1"/>
              </a:buClr>
              <a:buSzPts val="675"/>
              <a:buFont typeface="Arial"/>
              <a:buChar char="•"/>
              <a:defRPr sz="675">
                <a:solidFill>
                  <a:schemeClr val="dk1"/>
                </a:solidFill>
                <a:latin typeface="Arial"/>
                <a:ea typeface="Arial"/>
                <a:cs typeface="Arial"/>
                <a:sym typeface="Arial"/>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_No logo" type="titleOnly">
  <p:cSld name="TITLE_ONLY">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304455" y="99967"/>
            <a:ext cx="8552100" cy="511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8459789" y="4701778"/>
            <a:ext cx="230100" cy="103500"/>
          </a:xfrm>
          <a:prstGeom prst="rect">
            <a:avLst/>
          </a:prstGeom>
          <a:noFill/>
          <a:ln>
            <a:noFill/>
          </a:ln>
        </p:spPr>
        <p:txBody>
          <a:bodyPr spcFirstLastPara="1" wrap="square" lIns="91425" tIns="45700" rIns="91425" bIns="45700" anchor="t" anchorCtr="0">
            <a:noAutofit/>
          </a:bodyPr>
          <a:lstStyle>
            <a:lvl1pPr marL="177800" marR="0" lvl="0"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1pPr>
            <a:lvl2pPr marL="177800" marR="0" lvl="1"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2pPr>
            <a:lvl3pPr marL="177800" marR="0" lvl="2"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3pPr>
            <a:lvl4pPr marL="177800" marR="0" lvl="3"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4pPr>
            <a:lvl5pPr marL="177800" marR="0" lvl="4"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5pPr>
            <a:lvl6pPr marL="177800" marR="0" lvl="5"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6pPr>
            <a:lvl7pPr marL="177800" marR="0" lvl="6"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7pPr>
            <a:lvl8pPr marL="177800" marR="0" lvl="7"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8pPr>
            <a:lvl9pPr marL="177800" marR="0" lvl="8"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9pPr>
          </a:lstStyle>
          <a:p>
            <a:pPr marL="177800" lvl="0" indent="-177800" algn="l" rtl="0">
              <a:spcBef>
                <a:spcPts val="0"/>
              </a:spcBef>
              <a:spcAft>
                <a:spcPts val="0"/>
              </a:spcAft>
              <a:buClr>
                <a:schemeClr val="dk1"/>
              </a:buClr>
              <a:buSzPts val="1600"/>
              <a:buFont typeface="Calibri"/>
              <a:buChar char="•"/>
            </a:pPr>
            <a:fld id="{00000000-1234-1234-1234-123412341234}" type="slidenum">
              <a:rPr lang="en-GB"/>
              <a:t>‹#›</a:t>
            </a:fld>
            <a:endParaRPr/>
          </a:p>
        </p:txBody>
      </p:sp>
      <p:sp>
        <p:nvSpPr>
          <p:cNvPr id="122" name="Google Shape;122;p29"/>
          <p:cNvSpPr txBox="1">
            <a:spLocks noGrp="1"/>
          </p:cNvSpPr>
          <p:nvPr>
            <p:ph type="ftr" idx="11"/>
          </p:nvPr>
        </p:nvSpPr>
        <p:spPr>
          <a:xfrm>
            <a:off x="3238500" y="4667250"/>
            <a:ext cx="5048100" cy="152400"/>
          </a:xfrm>
          <a:prstGeom prst="rect">
            <a:avLst/>
          </a:prstGeom>
          <a:noFill/>
          <a:ln>
            <a:noFill/>
          </a:ln>
        </p:spPr>
        <p:txBody>
          <a:bodyPr spcFirstLastPara="1" wrap="square" lIns="91425" tIns="45700" rIns="91425" bIns="45700" anchor="t" anchorCtr="0">
            <a:noAutofit/>
          </a:bodyPr>
          <a:lstStyle>
            <a:lvl1pPr marR="0" lvl="0" algn="r" rtl="0">
              <a:spcBef>
                <a:spcPts val="1200"/>
              </a:spcBef>
              <a:spcAft>
                <a:spcPts val="0"/>
              </a:spcAft>
              <a:buClr>
                <a:schemeClr val="dk1"/>
              </a:buClr>
              <a:buSzPts val="675"/>
              <a:buFont typeface="Arial"/>
              <a:buChar char="•"/>
              <a:defRPr sz="675">
                <a:solidFill>
                  <a:schemeClr val="dk1"/>
                </a:solidFill>
                <a:latin typeface="Arial"/>
                <a:ea typeface="Arial"/>
                <a:cs typeface="Arial"/>
                <a:sym typeface="Arial"/>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23"/>
        <p:cNvGrpSpPr/>
        <p:nvPr/>
      </p:nvGrpSpPr>
      <p:grpSpPr>
        <a:xfrm>
          <a:off x="0" y="0"/>
          <a:ext cx="0" cy="0"/>
          <a:chOff x="0" y="0"/>
          <a:chExt cx="0" cy="0"/>
        </a:xfrm>
      </p:grpSpPr>
      <p:sp>
        <p:nvSpPr>
          <p:cNvPr id="124" name="Google Shape;124;p30"/>
          <p:cNvSpPr>
            <a:spLocks noGrp="1"/>
          </p:cNvSpPr>
          <p:nvPr>
            <p:ph type="pic" idx="2"/>
          </p:nvPr>
        </p:nvSpPr>
        <p:spPr>
          <a:xfrm>
            <a:off x="381000" y="275035"/>
            <a:ext cx="8424900" cy="4590000"/>
          </a:xfrm>
          <a:prstGeom prst="rect">
            <a:avLst/>
          </a:prstGeom>
          <a:noFill/>
          <a:ln>
            <a:noFill/>
          </a:ln>
        </p:spPr>
        <p:txBody>
          <a:bodyPr spcFirstLastPara="1" wrap="square" lIns="36000" tIns="36000" rIns="36000" bIns="36000" anchor="t" anchorCtr="0">
            <a:noAutofit/>
          </a:bodyPr>
          <a:lstStyle>
            <a:lvl1pPr marR="0" lvl="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chemeClr val="dk1"/>
              </a:buClr>
              <a:buSzPts val="1400"/>
              <a:buFont typeface="Arial"/>
              <a:buChar char="&gt;"/>
              <a:defRPr sz="14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100000"/>
              </a:lnSpc>
              <a:spcBef>
                <a:spcPts val="600"/>
              </a:spcBef>
              <a:spcAft>
                <a:spcPts val="0"/>
              </a:spcAft>
              <a:buClr>
                <a:schemeClr val="dk1"/>
              </a:buClr>
              <a:buSzPts val="1400"/>
              <a:buFont typeface="Arial"/>
              <a:buChar char="&gt;"/>
              <a:defRPr sz="14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5" name="Google Shape;125;p30"/>
          <p:cNvCxnSpPr/>
          <p:nvPr/>
        </p:nvCxnSpPr>
        <p:spPr>
          <a:xfrm>
            <a:off x="3419475" y="2160985"/>
            <a:ext cx="2397000" cy="0"/>
          </a:xfrm>
          <a:prstGeom prst="straightConnector1">
            <a:avLst/>
          </a:prstGeom>
          <a:noFill/>
          <a:ln w="50800" cap="rnd" cmpd="sng">
            <a:solidFill>
              <a:schemeClr val="lt1"/>
            </a:solidFill>
            <a:prstDash val="dot"/>
            <a:miter lim="800000"/>
            <a:headEnd type="none" w="sm" len="sm"/>
            <a:tailEnd type="none" w="sm" len="sm"/>
          </a:ln>
        </p:spPr>
      </p:cxnSp>
      <p:cxnSp>
        <p:nvCxnSpPr>
          <p:cNvPr id="126" name="Google Shape;126;p30"/>
          <p:cNvCxnSpPr/>
          <p:nvPr/>
        </p:nvCxnSpPr>
        <p:spPr>
          <a:xfrm>
            <a:off x="3419475" y="3094435"/>
            <a:ext cx="2397000" cy="0"/>
          </a:xfrm>
          <a:prstGeom prst="straightConnector1">
            <a:avLst/>
          </a:prstGeom>
          <a:noFill/>
          <a:ln w="50800" cap="rnd" cmpd="sng">
            <a:solidFill>
              <a:schemeClr val="lt1"/>
            </a:solidFill>
            <a:prstDash val="dot"/>
            <a:miter lim="800000"/>
            <a:headEnd type="none" w="sm" len="sm"/>
            <a:tailEnd type="none" w="sm" len="sm"/>
          </a:ln>
        </p:spPr>
      </p:cxnSp>
      <p:sp>
        <p:nvSpPr>
          <p:cNvPr id="127" name="Google Shape;127;p30"/>
          <p:cNvSpPr txBox="1">
            <a:spLocks noGrp="1"/>
          </p:cNvSpPr>
          <p:nvPr>
            <p:ph type="ctrTitle"/>
          </p:nvPr>
        </p:nvSpPr>
        <p:spPr>
          <a:xfrm>
            <a:off x="2960891" y="2160986"/>
            <a:ext cx="3204900" cy="933300"/>
          </a:xfrm>
          <a:prstGeom prst="rect">
            <a:avLst/>
          </a:prstGeom>
          <a:noFill/>
          <a:ln>
            <a:noFill/>
          </a:ln>
        </p:spPr>
        <p:txBody>
          <a:bodyPr spcFirstLastPara="1" wrap="square" lIns="91425" tIns="45700" rIns="91425" bIns="45700" anchor="b" anchorCtr="0">
            <a:noAutofit/>
          </a:bodyPr>
          <a:lstStyle>
            <a:lvl1pPr lvl="0" algn="ctr" rtl="0">
              <a:lnSpc>
                <a:spcPct val="87000"/>
              </a:lnSpc>
              <a:spcBef>
                <a:spcPts val="0"/>
              </a:spcBef>
              <a:spcAft>
                <a:spcPts val="0"/>
              </a:spcAft>
              <a:buClr>
                <a:schemeClr val="lt1"/>
              </a:buClr>
              <a:buSzPts val="2400"/>
              <a:buFont typeface="Calibri"/>
              <a:buNone/>
              <a:defRPr sz="24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30"/>
          <p:cNvSpPr txBox="1">
            <a:spLocks noGrp="1"/>
          </p:cNvSpPr>
          <p:nvPr>
            <p:ph type="subTitle" idx="1"/>
          </p:nvPr>
        </p:nvSpPr>
        <p:spPr>
          <a:xfrm>
            <a:off x="5982104" y="4310374"/>
            <a:ext cx="2355600" cy="462300"/>
          </a:xfrm>
          <a:prstGeom prst="rect">
            <a:avLst/>
          </a:prstGeom>
          <a:noFill/>
          <a:ln>
            <a:noFill/>
          </a:ln>
        </p:spPr>
        <p:txBody>
          <a:bodyPr spcFirstLastPara="1" wrap="square" lIns="36000" tIns="36000" rIns="36000" bIns="36000" anchor="t" anchorCtr="0">
            <a:noAutofit/>
          </a:bodyPr>
          <a:lstStyle>
            <a:lvl1pPr lvl="0" algn="r" rtl="0">
              <a:lnSpc>
                <a:spcPct val="87000"/>
              </a:lnSpc>
              <a:spcBef>
                <a:spcPts val="400"/>
              </a:spcBef>
              <a:spcAft>
                <a:spcPts val="0"/>
              </a:spcAft>
              <a:buClr>
                <a:schemeClr val="lt1"/>
              </a:buClr>
              <a:buSzPts val="1200"/>
              <a:buNone/>
              <a:defRPr sz="1200" b="1">
                <a:solidFill>
                  <a:schemeClr val="lt1"/>
                </a:solidFill>
              </a:defRPr>
            </a:lvl1pPr>
            <a:lvl2pPr lvl="1" algn="ctr" rtl="0">
              <a:lnSpc>
                <a:spcPct val="100000"/>
              </a:lnSpc>
              <a:spcBef>
                <a:spcPts val="6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400"/>
              <a:buNone/>
              <a:defRPr>
                <a:solidFill>
                  <a:srgbClr val="888888"/>
                </a:solidFill>
              </a:defRPr>
            </a:lvl4pPr>
            <a:lvl5pPr lvl="4" algn="ctr" rtl="0">
              <a:lnSpc>
                <a:spcPct val="100000"/>
              </a:lnSpc>
              <a:spcBef>
                <a:spcPts val="600"/>
              </a:spcBef>
              <a:spcAft>
                <a:spcPts val="0"/>
              </a:spcAft>
              <a:buClr>
                <a:srgbClr val="888888"/>
              </a:buClr>
              <a:buSzPts val="1400"/>
              <a:buNone/>
              <a:defRPr>
                <a:solidFill>
                  <a:srgbClr val="888888"/>
                </a:solidFill>
              </a:defRPr>
            </a:lvl5pPr>
            <a:lvl6pPr lvl="5" algn="ctr" rtl="0">
              <a:lnSpc>
                <a:spcPct val="90000"/>
              </a:lnSpc>
              <a:spcBef>
                <a:spcPts val="500"/>
              </a:spcBef>
              <a:spcAft>
                <a:spcPts val="0"/>
              </a:spcAft>
              <a:buClr>
                <a:srgbClr val="888888"/>
              </a:buClr>
              <a:buSzPts val="1800"/>
              <a:buNone/>
              <a:defRPr>
                <a:solidFill>
                  <a:srgbClr val="888888"/>
                </a:solidFill>
              </a:defRPr>
            </a:lvl6pPr>
            <a:lvl7pPr lvl="6" algn="ctr" rtl="0">
              <a:lnSpc>
                <a:spcPct val="90000"/>
              </a:lnSpc>
              <a:spcBef>
                <a:spcPts val="500"/>
              </a:spcBef>
              <a:spcAft>
                <a:spcPts val="0"/>
              </a:spcAft>
              <a:buClr>
                <a:srgbClr val="888888"/>
              </a:buClr>
              <a:buSzPts val="1800"/>
              <a:buNone/>
              <a:defRPr>
                <a:solidFill>
                  <a:srgbClr val="888888"/>
                </a:solidFill>
              </a:defRPr>
            </a:lvl7pPr>
            <a:lvl8pPr lvl="7" algn="ctr" rtl="0">
              <a:lnSpc>
                <a:spcPct val="90000"/>
              </a:lnSpc>
              <a:spcBef>
                <a:spcPts val="500"/>
              </a:spcBef>
              <a:spcAft>
                <a:spcPts val="0"/>
              </a:spcAft>
              <a:buClr>
                <a:srgbClr val="888888"/>
              </a:buClr>
              <a:buSzPts val="1800"/>
              <a:buNone/>
              <a:defRPr>
                <a:solidFill>
                  <a:srgbClr val="888888"/>
                </a:solidFill>
              </a:defRPr>
            </a:lvl8pPr>
            <a:lvl9pPr lvl="8" algn="ctr" rtl="0">
              <a:lnSpc>
                <a:spcPct val="90000"/>
              </a:lnSpc>
              <a:spcBef>
                <a:spcPts val="500"/>
              </a:spcBef>
              <a:spcAft>
                <a:spcPts val="0"/>
              </a:spcAft>
              <a:buClr>
                <a:srgbClr val="888888"/>
              </a:buClr>
              <a:buSzPts val="1800"/>
              <a:buNone/>
              <a:defRPr>
                <a:solidFill>
                  <a:srgbClr val="888888"/>
                </a:solidFill>
              </a:defRPr>
            </a:lvl9pPr>
          </a:lstStyle>
          <a:p>
            <a:endParaRPr/>
          </a:p>
        </p:txBody>
      </p:sp>
      <p:sp>
        <p:nvSpPr>
          <p:cNvPr id="129" name="Google Shape;129;p30"/>
          <p:cNvSpPr txBox="1">
            <a:spLocks noGrp="1"/>
          </p:cNvSpPr>
          <p:nvPr>
            <p:ph type="dt" idx="10"/>
          </p:nvPr>
        </p:nvSpPr>
        <p:spPr>
          <a:xfrm>
            <a:off x="381000" y="4937354"/>
            <a:ext cx="2133600" cy="135000"/>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dk1"/>
              </a:buClr>
              <a:buSzPts val="1600"/>
              <a:buFont typeface="Calibri"/>
              <a:buChar char="•"/>
              <a:defRPr sz="1600">
                <a:solidFill>
                  <a:schemeClr val="dk1"/>
                </a:solidFill>
                <a:latin typeface="Calibri"/>
                <a:ea typeface="Calibri"/>
                <a:cs typeface="Calibri"/>
                <a:sym typeface="Calibri"/>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ftr" idx="11"/>
          </p:nvPr>
        </p:nvSpPr>
        <p:spPr>
          <a:xfrm>
            <a:off x="6311358" y="4937354"/>
            <a:ext cx="2457900" cy="135000"/>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dk1"/>
              </a:buClr>
              <a:buSzPts val="1600"/>
              <a:buFont typeface="Calibri"/>
              <a:buChar char="•"/>
              <a:defRPr sz="1600">
                <a:solidFill>
                  <a:schemeClr val="dk1"/>
                </a:solidFill>
                <a:latin typeface="Calibri"/>
                <a:ea typeface="Calibri"/>
                <a:cs typeface="Calibri"/>
                <a:sym typeface="Calibri"/>
              </a:defRPr>
            </a:lvl1pPr>
            <a:lvl2pPr marR="0" lvl="1"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1"/>
              </a:buClr>
              <a:buSzPts val="1400"/>
              <a:buFont typeface="Calibri"/>
              <a:buChar char="&gt;"/>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sldNum" idx="12"/>
          </p:nvPr>
        </p:nvSpPr>
        <p:spPr>
          <a:xfrm>
            <a:off x="4056017" y="4937354"/>
            <a:ext cx="1032000" cy="135000"/>
          </a:xfrm>
          <a:prstGeom prst="rect">
            <a:avLst/>
          </a:prstGeom>
          <a:noFill/>
          <a:ln>
            <a:noFill/>
          </a:ln>
        </p:spPr>
        <p:txBody>
          <a:bodyPr spcFirstLastPara="1" wrap="square" lIns="91425" tIns="45700" rIns="91425" bIns="45700" anchor="t" anchorCtr="0">
            <a:noAutofit/>
          </a:bodyPr>
          <a:lstStyle>
            <a:lvl1pPr marL="177800" marR="0" lvl="0"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1pPr>
            <a:lvl2pPr marL="177800" marR="0" lvl="1"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2pPr>
            <a:lvl3pPr marL="177800" marR="0" lvl="2"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3pPr>
            <a:lvl4pPr marL="177800" marR="0" lvl="3"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4pPr>
            <a:lvl5pPr marL="177800" marR="0" lvl="4"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5pPr>
            <a:lvl6pPr marL="177800" marR="0" lvl="5"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6pPr>
            <a:lvl7pPr marL="177800" marR="0" lvl="6"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7pPr>
            <a:lvl8pPr marL="177800" marR="0" lvl="7"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8pPr>
            <a:lvl9pPr marL="177800" marR="0" lvl="8" indent="-76200" algn="l" rtl="0">
              <a:spcBef>
                <a:spcPts val="0"/>
              </a:spcBef>
              <a:buClr>
                <a:schemeClr val="dk1"/>
              </a:buClr>
              <a:buSzPts val="1600"/>
              <a:buFont typeface="Calibri"/>
              <a:buNone/>
              <a:defRPr sz="1600">
                <a:solidFill>
                  <a:schemeClr val="dk1"/>
                </a:solidFill>
                <a:latin typeface="Calibri"/>
                <a:ea typeface="Calibri"/>
                <a:cs typeface="Calibri"/>
                <a:sym typeface="Calibri"/>
              </a:defRPr>
            </a:lvl9pPr>
          </a:lstStyle>
          <a:p>
            <a:pPr marL="177800" lvl="0" indent="-177800" algn="l" rtl="0">
              <a:spcBef>
                <a:spcPts val="0"/>
              </a:spcBef>
              <a:spcAft>
                <a:spcPts val="0"/>
              </a:spcAft>
              <a:buClr>
                <a:schemeClr val="dk1"/>
              </a:buClr>
              <a:buSzPts val="1600"/>
              <a:buFont typeface="Calibri"/>
              <a:buChar char="•"/>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2"/>
        <p:cNvGrpSpPr/>
        <p:nvPr/>
      </p:nvGrpSpPr>
      <p:grpSpPr>
        <a:xfrm>
          <a:off x="0" y="0"/>
          <a:ext cx="0" cy="0"/>
          <a:chOff x="0" y="0"/>
          <a:chExt cx="0" cy="0"/>
        </a:xfrm>
      </p:grpSpPr>
      <p:pic>
        <p:nvPicPr>
          <p:cNvPr id="133" name="Google Shape;133;p31" descr="Znalezione obrazy dla zapytania hm government logo"/>
          <p:cNvPicPr preferRelativeResize="0"/>
          <p:nvPr/>
        </p:nvPicPr>
        <p:blipFill rotWithShape="1">
          <a:blip r:embed="rId2">
            <a:alphaModFix/>
          </a:blip>
          <a:srcRect/>
          <a:stretch/>
        </p:blipFill>
        <p:spPr>
          <a:xfrm>
            <a:off x="178104" y="110729"/>
            <a:ext cx="1189433" cy="660796"/>
          </a:xfrm>
          <a:prstGeom prst="rect">
            <a:avLst/>
          </a:prstGeom>
          <a:solidFill>
            <a:srgbClr val="FFFFFF"/>
          </a:solidFill>
          <a:ln>
            <a:noFill/>
          </a:ln>
        </p:spPr>
      </p:pic>
      <p:sp>
        <p:nvSpPr>
          <p:cNvPr id="134" name="Google Shape;134;p31"/>
          <p:cNvSpPr txBox="1">
            <a:spLocks noGrp="1"/>
          </p:cNvSpPr>
          <p:nvPr>
            <p:ph type="subTitle" idx="1"/>
          </p:nvPr>
        </p:nvSpPr>
        <p:spPr>
          <a:xfrm>
            <a:off x="292100" y="2755581"/>
            <a:ext cx="8564700" cy="675000"/>
          </a:xfrm>
          <a:prstGeom prst="rect">
            <a:avLst/>
          </a:prstGeom>
          <a:noFill/>
          <a:ln>
            <a:noFill/>
          </a:ln>
        </p:spPr>
        <p:txBody>
          <a:bodyPr spcFirstLastPara="1" wrap="square" lIns="36000" tIns="36000" rIns="36000" bIns="36000" anchor="t" anchorCtr="0">
            <a:noAutofit/>
          </a:bodyPr>
          <a:lstStyle>
            <a:lvl1pPr lvl="0" algn="l" rtl="0">
              <a:lnSpc>
                <a:spcPct val="100000"/>
              </a:lnSpc>
              <a:spcBef>
                <a:spcPts val="0"/>
              </a:spcBef>
              <a:spcAft>
                <a:spcPts val="0"/>
              </a:spcAft>
              <a:buClr>
                <a:schemeClr val="dk1"/>
              </a:buClr>
              <a:buSzPts val="2200"/>
              <a:buNone/>
              <a:defRPr sz="2200">
                <a:solidFill>
                  <a:schemeClr val="dk1"/>
                </a:solidFill>
              </a:defRPr>
            </a:lvl1pPr>
            <a:lvl2pPr lvl="1" algn="ctr" rtl="0">
              <a:lnSpc>
                <a:spcPct val="100000"/>
              </a:lnSpc>
              <a:spcBef>
                <a:spcPts val="600"/>
              </a:spcBef>
              <a:spcAft>
                <a:spcPts val="0"/>
              </a:spcAft>
              <a:buClr>
                <a:schemeClr val="dk1"/>
              </a:buClr>
              <a:buSzPts val="2000"/>
              <a:buNone/>
              <a:defRPr sz="2000"/>
            </a:lvl2pPr>
            <a:lvl3pPr lvl="2" algn="ctr" rtl="0">
              <a:lnSpc>
                <a:spcPct val="100000"/>
              </a:lnSpc>
              <a:spcBef>
                <a:spcPts val="600"/>
              </a:spcBef>
              <a:spcAft>
                <a:spcPts val="0"/>
              </a:spcAft>
              <a:buClr>
                <a:schemeClr val="dk1"/>
              </a:buClr>
              <a:buSzPts val="1800"/>
              <a:buNone/>
              <a:defRPr sz="1800"/>
            </a:lvl3pPr>
            <a:lvl4pPr lvl="3" algn="ctr" rtl="0">
              <a:lnSpc>
                <a:spcPct val="100000"/>
              </a:lnSpc>
              <a:spcBef>
                <a:spcPts val="600"/>
              </a:spcBef>
              <a:spcAft>
                <a:spcPts val="0"/>
              </a:spcAft>
              <a:buClr>
                <a:schemeClr val="dk1"/>
              </a:buClr>
              <a:buSzPts val="1600"/>
              <a:buNone/>
              <a:defRPr sz="1600"/>
            </a:lvl4pPr>
            <a:lvl5pPr lvl="4" algn="ctr" rtl="0">
              <a:lnSpc>
                <a:spcPct val="100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5" name="Google Shape;135;p31"/>
          <p:cNvSpPr txBox="1">
            <a:spLocks noGrp="1"/>
          </p:cNvSpPr>
          <p:nvPr>
            <p:ph type="ctrTitle"/>
          </p:nvPr>
        </p:nvSpPr>
        <p:spPr>
          <a:xfrm>
            <a:off x="292100" y="1032272"/>
            <a:ext cx="8564700" cy="14979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31"/>
          <p:cNvSpPr/>
          <p:nvPr/>
        </p:nvSpPr>
        <p:spPr>
          <a:xfrm>
            <a:off x="0" y="4731544"/>
            <a:ext cx="312000" cy="295500"/>
          </a:xfrm>
          <a:prstGeom prst="rect">
            <a:avLst/>
          </a:prstGeom>
          <a:solidFill>
            <a:schemeClr val="lt2"/>
          </a:solidFill>
          <a:ln>
            <a:noFill/>
          </a:ln>
        </p:spPr>
        <p:txBody>
          <a:bodyPr spcFirstLastPara="1" wrap="square" lIns="36000" tIns="36000" rIns="36000" bIns="36000" anchor="t" anchorCtr="0">
            <a:noAutofit/>
          </a:bodyPr>
          <a:lstStyle/>
          <a:p>
            <a:pPr marL="0" marR="0" lvl="0" indent="0" algn="ctr"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_v2">
  <p:cSld name="Title Only_v2">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304455" y="99967"/>
            <a:ext cx="8552100" cy="511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32"/>
          <p:cNvSpPr txBox="1">
            <a:spLocks noGrp="1"/>
          </p:cNvSpPr>
          <p:nvPr>
            <p:ph type="body" idx="1"/>
          </p:nvPr>
        </p:nvSpPr>
        <p:spPr>
          <a:xfrm rot="-5400000">
            <a:off x="-2451899" y="2451900"/>
            <a:ext cx="5143500" cy="239700"/>
          </a:xfrm>
          <a:prstGeom prst="rect">
            <a:avLst/>
          </a:prstGeom>
          <a:solidFill>
            <a:srgbClr val="000000"/>
          </a:solidFill>
          <a:ln>
            <a:noFill/>
          </a:ln>
        </p:spPr>
        <p:txBody>
          <a:bodyPr spcFirstLastPara="1" wrap="square" lIns="36000" tIns="36000" rIns="36000" bIns="36000" anchor="ctr" anchorCtr="0">
            <a:noAutofit/>
          </a:bodyPr>
          <a:lstStyle>
            <a:lvl1pPr marL="457200" lvl="0" indent="-228600" algn="r" rtl="0">
              <a:lnSpc>
                <a:spcPct val="100000"/>
              </a:lnSpc>
              <a:spcBef>
                <a:spcPts val="1200"/>
              </a:spcBef>
              <a:spcAft>
                <a:spcPts val="0"/>
              </a:spcAft>
              <a:buClr>
                <a:srgbClr val="FFFFFF"/>
              </a:buClr>
              <a:buSzPts val="1400"/>
              <a:buNone/>
              <a:defRPr sz="1400">
                <a:solidFill>
                  <a:srgbClr val="FFFFFF"/>
                </a:solidFill>
              </a:defRPr>
            </a:lvl1pPr>
            <a:lvl2pPr marL="914400" lvl="1" indent="-342900" algn="l" rtl="0">
              <a:lnSpc>
                <a:spcPct val="100000"/>
              </a:lnSpc>
              <a:spcBef>
                <a:spcPts val="600"/>
              </a:spcBef>
              <a:spcAft>
                <a:spcPts val="0"/>
              </a:spcAft>
              <a:buClr>
                <a:schemeClr val="dk1"/>
              </a:buClr>
              <a:buSzPts val="1800"/>
              <a:buChar char="–"/>
              <a:defRPr/>
            </a:lvl2pPr>
            <a:lvl3pPr marL="1371600" lvl="2" indent="-342900" algn="l" rtl="0">
              <a:lnSpc>
                <a:spcPct val="100000"/>
              </a:lnSpc>
              <a:spcBef>
                <a:spcPts val="600"/>
              </a:spcBef>
              <a:spcAft>
                <a:spcPts val="0"/>
              </a:spcAft>
              <a:buClr>
                <a:schemeClr val="dk1"/>
              </a:buClr>
              <a:buSzPts val="1800"/>
              <a:buChar char="&gt;"/>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g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40" name="Google Shape;140;p32"/>
          <p:cNvCxnSpPr/>
          <p:nvPr/>
        </p:nvCxnSpPr>
        <p:spPr>
          <a:xfrm>
            <a:off x="304454" y="615990"/>
            <a:ext cx="8552100" cy="1500"/>
          </a:xfrm>
          <a:prstGeom prst="straightConnector1">
            <a:avLst/>
          </a:prstGeom>
          <a:noFill/>
          <a:ln w="9525" cap="flat" cmpd="sng">
            <a:solidFill>
              <a:schemeClr val="accent3"/>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Last Page Logo">
  <p:cSld name="Last Page Logo">
    <p:spTree>
      <p:nvGrpSpPr>
        <p:cNvPr id="1" name="Shape 141"/>
        <p:cNvGrpSpPr/>
        <p:nvPr/>
      </p:nvGrpSpPr>
      <p:grpSpPr>
        <a:xfrm>
          <a:off x="0" y="0"/>
          <a:ext cx="0" cy="0"/>
          <a:chOff x="0" y="0"/>
          <a:chExt cx="0" cy="0"/>
        </a:xfrm>
      </p:grpSpPr>
      <p:pic>
        <p:nvPicPr>
          <p:cNvPr id="142" name="Google Shape;142;p33" descr="Znalezione obrazy dla zapytania hm government logo"/>
          <p:cNvPicPr preferRelativeResize="0"/>
          <p:nvPr/>
        </p:nvPicPr>
        <p:blipFill rotWithShape="1">
          <a:blip r:embed="rId2">
            <a:alphaModFix/>
          </a:blip>
          <a:srcRect/>
          <a:stretch/>
        </p:blipFill>
        <p:spPr>
          <a:xfrm>
            <a:off x="2752079" y="1813449"/>
            <a:ext cx="2729882" cy="1516603"/>
          </a:xfrm>
          <a:prstGeom prst="rect">
            <a:avLst/>
          </a:prstGeom>
          <a:solidFill>
            <a:srgbClr val="FFFFFF"/>
          </a:solidFill>
          <a:ln>
            <a:noFill/>
          </a:ln>
        </p:spPr>
      </p:pic>
    </p:spTree>
  </p:cSld>
  <p:clrMapOvr>
    <a:masterClrMapping/>
  </p:clrMapOvr>
  <p:extLst>
    <p:ext uri="{DCECCB84-F9BA-43D5-87BE-67443E8EF086}">
      <p15:sldGuideLst xmlns:p15="http://schemas.microsoft.com/office/powerpoint/2012/main">
        <p15:guide id="1" orient="horz" pos="2590">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lt1"/>
        </a:solidFill>
        <a:effectLst/>
      </p:bgPr>
    </p:bg>
    <p:spTree>
      <p:nvGrpSpPr>
        <p:cNvPr id="1" name="Shape 143"/>
        <p:cNvGrpSpPr/>
        <p:nvPr/>
      </p:nvGrpSpPr>
      <p:grpSpPr>
        <a:xfrm>
          <a:off x="0" y="0"/>
          <a:ext cx="0" cy="0"/>
          <a:chOff x="0" y="0"/>
          <a:chExt cx="0" cy="0"/>
        </a:xfrm>
      </p:grpSpPr>
      <p:sp>
        <p:nvSpPr>
          <p:cNvPr id="144" name="Google Shape;144;p34"/>
          <p:cNvSpPr txBox="1">
            <a:spLocks noGrp="1"/>
          </p:cNvSpPr>
          <p:nvPr>
            <p:ph type="body" idx="1"/>
          </p:nvPr>
        </p:nvSpPr>
        <p:spPr>
          <a:xfrm>
            <a:off x="360000" y="2171700"/>
            <a:ext cx="8388300" cy="2404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chemeClr val="lt1"/>
              </a:buClr>
              <a:buSzPts val="4000"/>
              <a:buFont typeface="Arial "/>
              <a:buNone/>
              <a:defRPr sz="4000" b="1" i="0" u="none" strike="noStrike" cap="none">
                <a:solidFill>
                  <a:schemeClr val="lt1"/>
                </a:solidFill>
                <a:latin typeface="Arial "/>
                <a:ea typeface="Arial "/>
                <a:cs typeface="Arial "/>
                <a:sym typeface="Arial "/>
              </a:defRPr>
            </a:lvl1pPr>
            <a:lvl2pPr marL="914400" marR="0" lvl="1" indent="-228600" algn="l" rtl="0">
              <a:lnSpc>
                <a:spcPct val="100000"/>
              </a:lnSpc>
              <a:spcBef>
                <a:spcPts val="600"/>
              </a:spcBef>
              <a:spcAft>
                <a:spcPts val="0"/>
              </a:spcAft>
              <a:buClr>
                <a:schemeClr val="dk2"/>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600"/>
              </a:spcBef>
              <a:spcAft>
                <a:spcPts val="0"/>
              </a:spcAft>
              <a:buClr>
                <a:srgbClr val="000000"/>
              </a:buClr>
              <a:buSzPts val="770"/>
              <a:buFont typeface="Arimo"/>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92857"/>
              </a:lnSpc>
              <a:spcBef>
                <a:spcPts val="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lnSpc>
                <a:spcPct val="92857"/>
              </a:lnSpc>
              <a:spcBef>
                <a:spcPts val="42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lnSpc>
                <a:spcPct val="92857"/>
              </a:lnSpc>
              <a:spcBef>
                <a:spcPts val="42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lnSpc>
                <a:spcPct val="92857"/>
              </a:lnSpc>
              <a:spcBef>
                <a:spcPts val="420"/>
              </a:spcBef>
              <a:spcAft>
                <a:spcPts val="420"/>
              </a:spcAft>
              <a:buClr>
                <a:schemeClr val="dk2"/>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Bodycopy and bullets">
  <p:cSld name="2_Bodycopy and bullets">
    <p:spTree>
      <p:nvGrpSpPr>
        <p:cNvPr id="1" name="Shape 145"/>
        <p:cNvGrpSpPr/>
        <p:nvPr/>
      </p:nvGrpSpPr>
      <p:grpSpPr>
        <a:xfrm>
          <a:off x="0" y="0"/>
          <a:ext cx="0" cy="0"/>
          <a:chOff x="0" y="0"/>
          <a:chExt cx="0" cy="0"/>
        </a:xfrm>
      </p:grpSpPr>
      <p:sp>
        <p:nvSpPr>
          <p:cNvPr id="146" name="Google Shape;146;p35"/>
          <p:cNvSpPr txBox="1">
            <a:spLocks noGrp="1"/>
          </p:cNvSpPr>
          <p:nvPr>
            <p:ph type="title"/>
          </p:nvPr>
        </p:nvSpPr>
        <p:spPr>
          <a:xfrm>
            <a:off x="476747" y="211291"/>
            <a:ext cx="6297300" cy="3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53361"/>
              </a:buClr>
              <a:buSzPts val="2400"/>
              <a:buFont typeface="Helvetica Neue"/>
              <a:buNone/>
              <a:defRPr sz="2400" b="1">
                <a:solidFill>
                  <a:srgbClr val="053361"/>
                </a:solidFill>
                <a:latin typeface="Helvetica Neue"/>
                <a:ea typeface="Helvetica Neue"/>
                <a:cs typeface="Helvetica Neue"/>
                <a:sym typeface="Helvetica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35"/>
          <p:cNvSpPr txBox="1">
            <a:spLocks noGrp="1"/>
          </p:cNvSpPr>
          <p:nvPr>
            <p:ph type="body" idx="1"/>
          </p:nvPr>
        </p:nvSpPr>
        <p:spPr>
          <a:xfrm>
            <a:off x="476747" y="1371601"/>
            <a:ext cx="8229600" cy="2564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1000"/>
              </a:spcBef>
              <a:spcAft>
                <a:spcPts val="0"/>
              </a:spcAft>
              <a:buClr>
                <a:srgbClr val="053361"/>
              </a:buClr>
              <a:buSzPts val="2400"/>
              <a:buFont typeface="Arial"/>
              <a:buChar char="•"/>
              <a:defRPr sz="2400">
                <a:solidFill>
                  <a:srgbClr val="053361"/>
                </a:solidFill>
                <a:latin typeface="Helvetica Neue"/>
                <a:ea typeface="Helvetica Neue"/>
                <a:cs typeface="Helvetica Neue"/>
                <a:sym typeface="Helvetica Neue"/>
              </a:defRPr>
            </a:lvl1pPr>
            <a:lvl2pPr marL="914400" lvl="1" indent="-381000" algn="l" rtl="0">
              <a:lnSpc>
                <a:spcPct val="100000"/>
              </a:lnSpc>
              <a:spcBef>
                <a:spcPts val="500"/>
              </a:spcBef>
              <a:spcAft>
                <a:spcPts val="0"/>
              </a:spcAft>
              <a:buClr>
                <a:srgbClr val="053361"/>
              </a:buClr>
              <a:buSzPts val="2400"/>
              <a:buFont typeface="Arial"/>
              <a:buChar char="•"/>
              <a:defRPr sz="2400">
                <a:solidFill>
                  <a:srgbClr val="053361"/>
                </a:solidFill>
                <a:latin typeface="Helvetica Neue"/>
                <a:ea typeface="Helvetica Neue"/>
                <a:cs typeface="Helvetica Neue"/>
                <a:sym typeface="Helvetica Neue"/>
              </a:defRPr>
            </a:lvl2pPr>
            <a:lvl3pPr marL="1371600" lvl="2" indent="-381000" algn="l" rtl="0">
              <a:lnSpc>
                <a:spcPct val="100000"/>
              </a:lnSpc>
              <a:spcBef>
                <a:spcPts val="500"/>
              </a:spcBef>
              <a:spcAft>
                <a:spcPts val="0"/>
              </a:spcAft>
              <a:buClr>
                <a:srgbClr val="053361"/>
              </a:buClr>
              <a:buSzPts val="2400"/>
              <a:buFont typeface="Arial"/>
              <a:buChar char="•"/>
              <a:defRPr sz="2400">
                <a:solidFill>
                  <a:srgbClr val="053361"/>
                </a:solidFill>
                <a:latin typeface="Helvetica Neue"/>
                <a:ea typeface="Helvetica Neue"/>
                <a:cs typeface="Helvetica Neue"/>
                <a:sym typeface="Helvetica Neue"/>
              </a:defRPr>
            </a:lvl3pPr>
            <a:lvl4pPr marL="1828800" lvl="3" indent="-381000" algn="l" rtl="0">
              <a:lnSpc>
                <a:spcPct val="100000"/>
              </a:lnSpc>
              <a:spcBef>
                <a:spcPts val="500"/>
              </a:spcBef>
              <a:spcAft>
                <a:spcPts val="0"/>
              </a:spcAft>
              <a:buClr>
                <a:srgbClr val="053361"/>
              </a:buClr>
              <a:buSzPts val="2400"/>
              <a:buFont typeface="Arial"/>
              <a:buChar char="•"/>
              <a:defRPr sz="2400">
                <a:solidFill>
                  <a:srgbClr val="053361"/>
                </a:solidFill>
                <a:latin typeface="Helvetica Neue"/>
                <a:ea typeface="Helvetica Neue"/>
                <a:cs typeface="Helvetica Neue"/>
                <a:sym typeface="Helvetica Neue"/>
              </a:defRPr>
            </a:lvl4pPr>
            <a:lvl5pPr marL="2286000" lvl="4" indent="-381000" algn="l" rtl="0">
              <a:lnSpc>
                <a:spcPct val="100000"/>
              </a:lnSpc>
              <a:spcBef>
                <a:spcPts val="500"/>
              </a:spcBef>
              <a:spcAft>
                <a:spcPts val="0"/>
              </a:spcAft>
              <a:buClr>
                <a:srgbClr val="053361"/>
              </a:buClr>
              <a:buSzPts val="2400"/>
              <a:buFont typeface="Arial"/>
              <a:buChar char="•"/>
              <a:defRPr sz="2400">
                <a:solidFill>
                  <a:srgbClr val="053361"/>
                </a:solidFill>
                <a:latin typeface="Helvetica Neue"/>
                <a:ea typeface="Helvetica Neue"/>
                <a:cs typeface="Helvetica Neue"/>
                <a:sym typeface="Helvetica Neu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35"/>
          <p:cNvSpPr txBox="1">
            <a:spLocks noGrp="1"/>
          </p:cNvSpPr>
          <p:nvPr>
            <p:ph type="sldNum" idx="12"/>
          </p:nvPr>
        </p:nvSpPr>
        <p:spPr>
          <a:xfrm>
            <a:off x="6457950" y="4948275"/>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53361"/>
                </a:solidFill>
                <a:latin typeface="Arial"/>
                <a:ea typeface="Arial"/>
                <a:cs typeface="Arial"/>
                <a:sym typeface="Arial"/>
              </a:defRPr>
            </a:lvl1pPr>
            <a:lvl2pPr marL="0" marR="0" lvl="1" indent="0" algn="r" rtl="0">
              <a:spcBef>
                <a:spcPts val="0"/>
              </a:spcBef>
              <a:buNone/>
              <a:defRPr sz="1200" b="0" i="0" u="none" strike="noStrike" cap="none">
                <a:solidFill>
                  <a:srgbClr val="053361"/>
                </a:solidFill>
                <a:latin typeface="Arial"/>
                <a:ea typeface="Arial"/>
                <a:cs typeface="Arial"/>
                <a:sym typeface="Arial"/>
              </a:defRPr>
            </a:lvl2pPr>
            <a:lvl3pPr marL="0" marR="0" lvl="2" indent="0" algn="r" rtl="0">
              <a:spcBef>
                <a:spcPts val="0"/>
              </a:spcBef>
              <a:buNone/>
              <a:defRPr sz="1200" b="0" i="0" u="none" strike="noStrike" cap="none">
                <a:solidFill>
                  <a:srgbClr val="053361"/>
                </a:solidFill>
                <a:latin typeface="Arial"/>
                <a:ea typeface="Arial"/>
                <a:cs typeface="Arial"/>
                <a:sym typeface="Arial"/>
              </a:defRPr>
            </a:lvl3pPr>
            <a:lvl4pPr marL="0" marR="0" lvl="3" indent="0" algn="r" rtl="0">
              <a:spcBef>
                <a:spcPts val="0"/>
              </a:spcBef>
              <a:buNone/>
              <a:defRPr sz="1200" b="0" i="0" u="none" strike="noStrike" cap="none">
                <a:solidFill>
                  <a:srgbClr val="053361"/>
                </a:solidFill>
                <a:latin typeface="Arial"/>
                <a:ea typeface="Arial"/>
                <a:cs typeface="Arial"/>
                <a:sym typeface="Arial"/>
              </a:defRPr>
            </a:lvl4pPr>
            <a:lvl5pPr marL="0" marR="0" lvl="4" indent="0" algn="r" rtl="0">
              <a:spcBef>
                <a:spcPts val="0"/>
              </a:spcBef>
              <a:buNone/>
              <a:defRPr sz="1200" b="0" i="0" u="none" strike="noStrike" cap="none">
                <a:solidFill>
                  <a:srgbClr val="053361"/>
                </a:solidFill>
                <a:latin typeface="Arial"/>
                <a:ea typeface="Arial"/>
                <a:cs typeface="Arial"/>
                <a:sym typeface="Arial"/>
              </a:defRPr>
            </a:lvl5pPr>
            <a:lvl6pPr marL="0" marR="0" lvl="5" indent="0" algn="r" rtl="0">
              <a:spcBef>
                <a:spcPts val="0"/>
              </a:spcBef>
              <a:buNone/>
              <a:defRPr sz="1200" b="0" i="0" u="none" strike="noStrike" cap="none">
                <a:solidFill>
                  <a:srgbClr val="053361"/>
                </a:solidFill>
                <a:latin typeface="Arial"/>
                <a:ea typeface="Arial"/>
                <a:cs typeface="Arial"/>
                <a:sym typeface="Arial"/>
              </a:defRPr>
            </a:lvl6pPr>
            <a:lvl7pPr marL="0" marR="0" lvl="6" indent="0" algn="r" rtl="0">
              <a:spcBef>
                <a:spcPts val="0"/>
              </a:spcBef>
              <a:buNone/>
              <a:defRPr sz="1200" b="0" i="0" u="none" strike="noStrike" cap="none">
                <a:solidFill>
                  <a:srgbClr val="053361"/>
                </a:solidFill>
                <a:latin typeface="Arial"/>
                <a:ea typeface="Arial"/>
                <a:cs typeface="Arial"/>
                <a:sym typeface="Arial"/>
              </a:defRPr>
            </a:lvl7pPr>
            <a:lvl8pPr marL="0" marR="0" lvl="7" indent="0" algn="r" rtl="0">
              <a:spcBef>
                <a:spcPts val="0"/>
              </a:spcBef>
              <a:buNone/>
              <a:defRPr sz="1200" b="0" i="0" u="none" strike="noStrike" cap="none">
                <a:solidFill>
                  <a:srgbClr val="053361"/>
                </a:solidFill>
                <a:latin typeface="Arial"/>
                <a:ea typeface="Arial"/>
                <a:cs typeface="Arial"/>
                <a:sym typeface="Arial"/>
              </a:defRPr>
            </a:lvl8pPr>
            <a:lvl9pPr marL="0" marR="0" lvl="8" indent="0" algn="r" rtl="0">
              <a:spcBef>
                <a:spcPts val="0"/>
              </a:spcBef>
              <a:buNone/>
              <a:defRPr sz="1200" b="0" i="0" u="none" strike="noStrike" cap="none">
                <a:solidFill>
                  <a:srgbClr val="0533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49" name="Google Shape;149;p35"/>
          <p:cNvCxnSpPr/>
          <p:nvPr/>
        </p:nvCxnSpPr>
        <p:spPr>
          <a:xfrm>
            <a:off x="476746" y="662093"/>
            <a:ext cx="8229600" cy="0"/>
          </a:xfrm>
          <a:prstGeom prst="straightConnector1">
            <a:avLst/>
          </a:prstGeom>
          <a:solidFill>
            <a:schemeClr val="dk2"/>
          </a:solidFill>
          <a:ln w="9525" cap="flat" cmpd="sng">
            <a:solidFill>
              <a:srgbClr val="053361"/>
            </a:solidFill>
            <a:prstDash val="solid"/>
            <a:round/>
            <a:headEnd type="none" w="sm" len="sm"/>
            <a:tailEnd type="none" w="sm" len="sm"/>
          </a:ln>
        </p:spPr>
      </p:cxn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0"/>
        <p:cNvGrpSpPr/>
        <p:nvPr/>
      </p:nvGrpSpPr>
      <p:grpSpPr>
        <a:xfrm>
          <a:off x="0" y="0"/>
          <a:ext cx="0" cy="0"/>
          <a:chOff x="0" y="0"/>
          <a:chExt cx="0" cy="0"/>
        </a:xfrm>
      </p:grpSpPr>
      <p:sp>
        <p:nvSpPr>
          <p:cNvPr id="151" name="Google Shape;151;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gt;"/>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g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36"/>
          <p:cNvSpPr txBox="1">
            <a:spLocks noGrp="1"/>
          </p:cNvSpPr>
          <p:nvPr>
            <p:ph type="ftr" idx="11"/>
          </p:nvPr>
        </p:nvSpPr>
        <p:spPr>
          <a:xfrm rot="10800000" flipH="1">
            <a:off x="3028950" y="4389863"/>
            <a:ext cx="3086100" cy="37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36"/>
          <p:cNvSpPr txBox="1">
            <a:spLocks noGrp="1"/>
          </p:cNvSpPr>
          <p:nvPr>
            <p:ph type="sldNum" idx="12"/>
          </p:nvPr>
        </p:nvSpPr>
        <p:spPr>
          <a:xfrm>
            <a:off x="6457950" y="4948275"/>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3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59" name="Google Shape;159;p37"/>
          <p:cNvSpPr txBox="1">
            <a:spLocks noGrp="1"/>
          </p:cNvSpPr>
          <p:nvPr>
            <p:ph type="sldNum" idx="12"/>
          </p:nvPr>
        </p:nvSpPr>
        <p:spPr>
          <a:xfrm>
            <a:off x="8472458" y="4663216"/>
            <a:ext cx="548700" cy="39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3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gt;"/>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g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3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gt;"/>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g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127000" y="95062"/>
            <a:ext cx="8264400" cy="3621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SzPts val="18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127000" y="923771"/>
            <a:ext cx="8264400" cy="34803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300"/>
              </a:spcBef>
              <a:spcAft>
                <a:spcPts val="0"/>
              </a:spcAft>
              <a:buClr>
                <a:schemeClr val="dk2"/>
              </a:buClr>
              <a:buSzPts val="2400"/>
              <a:buChar char="•"/>
              <a:defRPr/>
            </a:lvl1pPr>
            <a:lvl2pPr marL="914400" lvl="1" indent="-381000" algn="l" rtl="0">
              <a:lnSpc>
                <a:spcPct val="90000"/>
              </a:lnSpc>
              <a:spcBef>
                <a:spcPts val="700"/>
              </a:spcBef>
              <a:spcAft>
                <a:spcPts val="0"/>
              </a:spcAft>
              <a:buClr>
                <a:schemeClr val="dk2"/>
              </a:buClr>
              <a:buSzPts val="2400"/>
              <a:buChar char="–"/>
              <a:defRPr/>
            </a:lvl2pPr>
            <a:lvl3pPr marL="1371600" lvl="2" indent="-381000" algn="l" rtl="0">
              <a:lnSpc>
                <a:spcPct val="90000"/>
              </a:lnSpc>
              <a:spcBef>
                <a:spcPts val="700"/>
              </a:spcBef>
              <a:spcAft>
                <a:spcPts val="0"/>
              </a:spcAft>
              <a:buClr>
                <a:schemeClr val="dk2"/>
              </a:buClr>
              <a:buSzPts val="2400"/>
              <a:buChar char="&gt;"/>
              <a:defRPr/>
            </a:lvl3pPr>
            <a:lvl4pPr marL="1828800" lvl="3" indent="-381000" algn="l" rtl="0">
              <a:lnSpc>
                <a:spcPct val="90000"/>
              </a:lnSpc>
              <a:spcBef>
                <a:spcPts val="700"/>
              </a:spcBef>
              <a:spcAft>
                <a:spcPts val="0"/>
              </a:spcAft>
              <a:buClr>
                <a:schemeClr val="dk2"/>
              </a:buClr>
              <a:buSzPts val="2400"/>
              <a:buChar char="–"/>
              <a:defRPr/>
            </a:lvl4pPr>
            <a:lvl5pPr marL="2286000" lvl="4" indent="-381000" algn="l" rtl="0">
              <a:lnSpc>
                <a:spcPct val="90000"/>
              </a:lnSpc>
              <a:spcBef>
                <a:spcPts val="700"/>
              </a:spcBef>
              <a:spcAft>
                <a:spcPts val="0"/>
              </a:spcAft>
              <a:buClr>
                <a:schemeClr val="dk2"/>
              </a:buClr>
              <a:buSzPts val="2400"/>
              <a:buChar char="&gt;"/>
              <a:defRPr/>
            </a:lvl5pPr>
            <a:lvl6pPr marL="2743200" lvl="5" indent="-381000" algn="l" rtl="0">
              <a:lnSpc>
                <a:spcPct val="90000"/>
              </a:lnSpc>
              <a:spcBef>
                <a:spcPts val="700"/>
              </a:spcBef>
              <a:spcAft>
                <a:spcPts val="0"/>
              </a:spcAft>
              <a:buClr>
                <a:schemeClr val="dk1"/>
              </a:buClr>
              <a:buSzPts val="2400"/>
              <a:buChar char="•"/>
              <a:defRPr/>
            </a:lvl6pPr>
            <a:lvl7pPr marL="3200400" lvl="6" indent="-381000" algn="l" rtl="0">
              <a:lnSpc>
                <a:spcPct val="90000"/>
              </a:lnSpc>
              <a:spcBef>
                <a:spcPts val="700"/>
              </a:spcBef>
              <a:spcAft>
                <a:spcPts val="0"/>
              </a:spcAft>
              <a:buClr>
                <a:schemeClr val="dk1"/>
              </a:buClr>
              <a:buSzPts val="2400"/>
              <a:buChar char="•"/>
              <a:defRPr/>
            </a:lvl7pPr>
            <a:lvl8pPr marL="3657600" lvl="7" indent="-381000" algn="l" rtl="0">
              <a:lnSpc>
                <a:spcPct val="90000"/>
              </a:lnSpc>
              <a:spcBef>
                <a:spcPts val="700"/>
              </a:spcBef>
              <a:spcAft>
                <a:spcPts val="0"/>
              </a:spcAft>
              <a:buClr>
                <a:schemeClr val="dk1"/>
              </a:buClr>
              <a:buSzPts val="2400"/>
              <a:buChar char="•"/>
              <a:defRPr/>
            </a:lvl8pPr>
            <a:lvl9pPr marL="4114800" lvl="8" indent="-381000" algn="l" rtl="0">
              <a:lnSpc>
                <a:spcPct val="90000"/>
              </a:lnSpc>
              <a:spcBef>
                <a:spcPts val="700"/>
              </a:spcBef>
              <a:spcAft>
                <a:spcPts val="0"/>
              </a:spcAft>
              <a:buClr>
                <a:schemeClr val="dk1"/>
              </a:buClr>
              <a:buSzPts val="2400"/>
              <a:buChar char="•"/>
              <a:defRPr/>
            </a:lvl9pPr>
          </a:lstStyle>
          <a:p>
            <a:endParaRPr/>
          </a:p>
        </p:txBody>
      </p:sp>
      <p:sp>
        <p:nvSpPr>
          <p:cNvPr id="167" name="Google Shape;167;p39"/>
          <p:cNvSpPr txBox="1">
            <a:spLocks noGrp="1"/>
          </p:cNvSpPr>
          <p:nvPr>
            <p:ph type="body" idx="2"/>
          </p:nvPr>
        </p:nvSpPr>
        <p:spPr>
          <a:xfrm>
            <a:off x="127000" y="565904"/>
            <a:ext cx="8264400" cy="225300"/>
          </a:xfrm>
          <a:prstGeom prst="rect">
            <a:avLst/>
          </a:prstGeom>
          <a:noFill/>
          <a:ln>
            <a:noFill/>
          </a:ln>
        </p:spPr>
        <p:txBody>
          <a:bodyPr spcFirstLastPara="1" wrap="square" lIns="121900" tIns="60925" rIns="121900" bIns="60925" anchor="t" anchorCtr="0">
            <a:noAutofit/>
          </a:bodyPr>
          <a:lstStyle>
            <a:lvl1pPr marL="457200" lvl="0" indent="-228600" algn="l" rtl="0">
              <a:lnSpc>
                <a:spcPct val="90000"/>
              </a:lnSpc>
              <a:spcBef>
                <a:spcPts val="1300"/>
              </a:spcBef>
              <a:spcAft>
                <a:spcPts val="0"/>
              </a:spcAft>
              <a:buClr>
                <a:schemeClr val="dk2"/>
              </a:buClr>
              <a:buSzPts val="2900"/>
              <a:buNone/>
              <a:defRPr sz="2900" b="0"/>
            </a:lvl1pPr>
            <a:lvl2pPr marL="914400" lvl="1" indent="-381000" algn="l" rtl="0">
              <a:lnSpc>
                <a:spcPct val="90000"/>
              </a:lnSpc>
              <a:spcBef>
                <a:spcPts val="700"/>
              </a:spcBef>
              <a:spcAft>
                <a:spcPts val="0"/>
              </a:spcAft>
              <a:buClr>
                <a:schemeClr val="dk2"/>
              </a:buClr>
              <a:buSzPts val="2400"/>
              <a:buChar char="–"/>
              <a:defRPr/>
            </a:lvl2pPr>
            <a:lvl3pPr marL="1371600" lvl="2" indent="-381000" algn="l" rtl="0">
              <a:lnSpc>
                <a:spcPct val="90000"/>
              </a:lnSpc>
              <a:spcBef>
                <a:spcPts val="700"/>
              </a:spcBef>
              <a:spcAft>
                <a:spcPts val="0"/>
              </a:spcAft>
              <a:buClr>
                <a:schemeClr val="dk2"/>
              </a:buClr>
              <a:buSzPts val="2400"/>
              <a:buChar char="&gt;"/>
              <a:defRPr/>
            </a:lvl3pPr>
            <a:lvl4pPr marL="1828800" lvl="3" indent="-381000" algn="l" rtl="0">
              <a:lnSpc>
                <a:spcPct val="90000"/>
              </a:lnSpc>
              <a:spcBef>
                <a:spcPts val="700"/>
              </a:spcBef>
              <a:spcAft>
                <a:spcPts val="0"/>
              </a:spcAft>
              <a:buClr>
                <a:schemeClr val="dk2"/>
              </a:buClr>
              <a:buSzPts val="2400"/>
              <a:buChar char="–"/>
              <a:defRPr/>
            </a:lvl4pPr>
            <a:lvl5pPr marL="2286000" lvl="4" indent="-381000" algn="l" rtl="0">
              <a:lnSpc>
                <a:spcPct val="90000"/>
              </a:lnSpc>
              <a:spcBef>
                <a:spcPts val="700"/>
              </a:spcBef>
              <a:spcAft>
                <a:spcPts val="0"/>
              </a:spcAft>
              <a:buClr>
                <a:schemeClr val="dk2"/>
              </a:buClr>
              <a:buSzPts val="2400"/>
              <a:buChar char="&gt;"/>
              <a:defRPr/>
            </a:lvl5pPr>
            <a:lvl6pPr marL="2743200" lvl="5" indent="-381000" algn="l" rtl="0">
              <a:lnSpc>
                <a:spcPct val="90000"/>
              </a:lnSpc>
              <a:spcBef>
                <a:spcPts val="700"/>
              </a:spcBef>
              <a:spcAft>
                <a:spcPts val="0"/>
              </a:spcAft>
              <a:buClr>
                <a:schemeClr val="dk1"/>
              </a:buClr>
              <a:buSzPts val="2400"/>
              <a:buChar char="•"/>
              <a:defRPr/>
            </a:lvl6pPr>
            <a:lvl7pPr marL="3200400" lvl="6" indent="-381000" algn="l" rtl="0">
              <a:lnSpc>
                <a:spcPct val="90000"/>
              </a:lnSpc>
              <a:spcBef>
                <a:spcPts val="700"/>
              </a:spcBef>
              <a:spcAft>
                <a:spcPts val="0"/>
              </a:spcAft>
              <a:buClr>
                <a:schemeClr val="dk1"/>
              </a:buClr>
              <a:buSzPts val="2400"/>
              <a:buChar char="•"/>
              <a:defRPr/>
            </a:lvl7pPr>
            <a:lvl8pPr marL="3657600" lvl="7" indent="-381000" algn="l" rtl="0">
              <a:lnSpc>
                <a:spcPct val="90000"/>
              </a:lnSpc>
              <a:spcBef>
                <a:spcPts val="700"/>
              </a:spcBef>
              <a:spcAft>
                <a:spcPts val="0"/>
              </a:spcAft>
              <a:buClr>
                <a:schemeClr val="dk1"/>
              </a:buClr>
              <a:buSzPts val="2400"/>
              <a:buChar char="•"/>
              <a:defRPr/>
            </a:lvl8pPr>
            <a:lvl9pPr marL="4114800" lvl="8" indent="-381000" algn="l" rtl="0">
              <a:lnSpc>
                <a:spcPct val="90000"/>
              </a:lnSpc>
              <a:spcBef>
                <a:spcPts val="700"/>
              </a:spcBef>
              <a:spcAft>
                <a:spcPts val="0"/>
              </a:spcAft>
              <a:buClr>
                <a:schemeClr val="dk1"/>
              </a:buClr>
              <a:buSzPts val="2400"/>
              <a:buChar char="•"/>
              <a:defRPr/>
            </a:lvl9pPr>
          </a:lstStyle>
          <a:p>
            <a:endParaRPr/>
          </a:p>
        </p:txBody>
      </p:sp>
      <p:sp>
        <p:nvSpPr>
          <p:cNvPr id="168" name="Google Shape;168;p39"/>
          <p:cNvSpPr txBox="1">
            <a:spLocks noGrp="1"/>
          </p:cNvSpPr>
          <p:nvPr>
            <p:ph type="ftr" idx="11"/>
          </p:nvPr>
        </p:nvSpPr>
        <p:spPr>
          <a:xfrm>
            <a:off x="458788" y="4767263"/>
            <a:ext cx="5675400" cy="2745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9"/>
          <p:cNvSpPr txBox="1">
            <a:spLocks noGrp="1"/>
          </p:cNvSpPr>
          <p:nvPr>
            <p:ph type="sldNum" idx="12"/>
          </p:nvPr>
        </p:nvSpPr>
        <p:spPr>
          <a:xfrm>
            <a:off x="8391525" y="4767263"/>
            <a:ext cx="411300" cy="2745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spcAft>
                <a:spcPts val="0"/>
              </a:spcAft>
              <a:buNone/>
              <a:defRPr sz="1300" b="0" i="0" u="none" strike="noStrike" cap="none">
                <a:solidFill>
                  <a:schemeClr val="dk2"/>
                </a:solidFill>
                <a:latin typeface="Arial"/>
                <a:ea typeface="Arial"/>
                <a:cs typeface="Arial"/>
                <a:sym typeface="Arial"/>
              </a:defRPr>
            </a:lvl1pPr>
            <a:lvl2pPr marL="0" lvl="1" indent="0" algn="r" rtl="0">
              <a:spcBef>
                <a:spcPts val="0"/>
              </a:spcBef>
              <a:spcAft>
                <a:spcPts val="0"/>
              </a:spcAft>
              <a:buNone/>
              <a:defRPr sz="1300" b="0" i="0" u="none" strike="noStrike" cap="none">
                <a:solidFill>
                  <a:schemeClr val="dk2"/>
                </a:solidFill>
                <a:latin typeface="Arial"/>
                <a:ea typeface="Arial"/>
                <a:cs typeface="Arial"/>
                <a:sym typeface="Arial"/>
              </a:defRPr>
            </a:lvl2pPr>
            <a:lvl3pPr marL="0" lvl="2" indent="0" algn="r" rtl="0">
              <a:spcBef>
                <a:spcPts val="0"/>
              </a:spcBef>
              <a:spcAft>
                <a:spcPts val="0"/>
              </a:spcAft>
              <a:buNone/>
              <a:defRPr sz="1300" b="0" i="0" u="none" strike="noStrike" cap="none">
                <a:solidFill>
                  <a:schemeClr val="dk2"/>
                </a:solidFill>
                <a:latin typeface="Arial"/>
                <a:ea typeface="Arial"/>
                <a:cs typeface="Arial"/>
                <a:sym typeface="Arial"/>
              </a:defRPr>
            </a:lvl3pPr>
            <a:lvl4pPr marL="0" lvl="3" indent="0" algn="r" rtl="0">
              <a:spcBef>
                <a:spcPts val="0"/>
              </a:spcBef>
              <a:spcAft>
                <a:spcPts val="0"/>
              </a:spcAft>
              <a:buNone/>
              <a:defRPr sz="1300" b="0" i="0" u="none" strike="noStrike" cap="none">
                <a:solidFill>
                  <a:schemeClr val="dk2"/>
                </a:solidFill>
                <a:latin typeface="Arial"/>
                <a:ea typeface="Arial"/>
                <a:cs typeface="Arial"/>
                <a:sym typeface="Arial"/>
              </a:defRPr>
            </a:lvl4pPr>
            <a:lvl5pPr marL="0" lvl="4" indent="0" algn="r" rtl="0">
              <a:spcBef>
                <a:spcPts val="0"/>
              </a:spcBef>
              <a:spcAft>
                <a:spcPts val="0"/>
              </a:spcAft>
              <a:buNone/>
              <a:defRPr sz="1300" b="0" i="0" u="none" strike="noStrike" cap="none">
                <a:solidFill>
                  <a:schemeClr val="dk2"/>
                </a:solidFill>
                <a:latin typeface="Arial"/>
                <a:ea typeface="Arial"/>
                <a:cs typeface="Arial"/>
                <a:sym typeface="Arial"/>
              </a:defRPr>
            </a:lvl5pPr>
            <a:lvl6pPr marL="0" lvl="5" indent="0" algn="r" rtl="0">
              <a:spcBef>
                <a:spcPts val="0"/>
              </a:spcBef>
              <a:spcAft>
                <a:spcPts val="0"/>
              </a:spcAft>
              <a:buNone/>
              <a:defRPr sz="1300" b="0" i="0" u="none" strike="noStrike" cap="none">
                <a:solidFill>
                  <a:schemeClr val="dk2"/>
                </a:solidFill>
                <a:latin typeface="Arial"/>
                <a:ea typeface="Arial"/>
                <a:cs typeface="Arial"/>
                <a:sym typeface="Arial"/>
              </a:defRPr>
            </a:lvl6pPr>
            <a:lvl7pPr marL="0" lvl="6" indent="0" algn="r" rtl="0">
              <a:spcBef>
                <a:spcPts val="0"/>
              </a:spcBef>
              <a:spcAft>
                <a:spcPts val="0"/>
              </a:spcAft>
              <a:buNone/>
              <a:defRPr sz="1300" b="0" i="0" u="none" strike="noStrike" cap="none">
                <a:solidFill>
                  <a:schemeClr val="dk2"/>
                </a:solidFill>
                <a:latin typeface="Arial"/>
                <a:ea typeface="Arial"/>
                <a:cs typeface="Arial"/>
                <a:sym typeface="Arial"/>
              </a:defRPr>
            </a:lvl7pPr>
            <a:lvl8pPr marL="0" lvl="7" indent="0" algn="r" rtl="0">
              <a:spcBef>
                <a:spcPts val="0"/>
              </a:spcBef>
              <a:spcAft>
                <a:spcPts val="0"/>
              </a:spcAft>
              <a:buNone/>
              <a:defRPr sz="1300" b="0" i="0" u="none" strike="noStrike" cap="none">
                <a:solidFill>
                  <a:schemeClr val="dk2"/>
                </a:solidFill>
                <a:latin typeface="Arial"/>
                <a:ea typeface="Arial"/>
                <a:cs typeface="Arial"/>
                <a:sym typeface="Arial"/>
              </a:defRPr>
            </a:lvl8pPr>
            <a:lvl9pPr marL="0" lvl="8" indent="0" algn="r" rtl="0">
              <a:spcBef>
                <a:spcPts val="0"/>
              </a:spcBef>
              <a:spcAft>
                <a:spcPts val="0"/>
              </a:spcAft>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439738" y="350838"/>
            <a:ext cx="8264400" cy="3621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SzPts val="18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72" name="Google Shape;172;p40"/>
          <p:cNvSpPr txBox="1">
            <a:spLocks noGrp="1"/>
          </p:cNvSpPr>
          <p:nvPr>
            <p:ph type="ftr" idx="11"/>
          </p:nvPr>
        </p:nvSpPr>
        <p:spPr>
          <a:xfrm>
            <a:off x="458788" y="4767263"/>
            <a:ext cx="5675400" cy="2745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40"/>
          <p:cNvSpPr txBox="1">
            <a:spLocks noGrp="1"/>
          </p:cNvSpPr>
          <p:nvPr>
            <p:ph type="sldNum" idx="12"/>
          </p:nvPr>
        </p:nvSpPr>
        <p:spPr>
          <a:xfrm>
            <a:off x="8391525" y="4767263"/>
            <a:ext cx="411300" cy="2745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spcAft>
                <a:spcPts val="0"/>
              </a:spcAft>
              <a:buNone/>
              <a:defRPr sz="1300" b="0" i="0" u="none" strike="noStrike" cap="none">
                <a:solidFill>
                  <a:schemeClr val="dk2"/>
                </a:solidFill>
                <a:latin typeface="Arial"/>
                <a:ea typeface="Arial"/>
                <a:cs typeface="Arial"/>
                <a:sym typeface="Arial"/>
              </a:defRPr>
            </a:lvl1pPr>
            <a:lvl2pPr marL="0" lvl="1" indent="0" algn="r" rtl="0">
              <a:spcBef>
                <a:spcPts val="0"/>
              </a:spcBef>
              <a:spcAft>
                <a:spcPts val="0"/>
              </a:spcAft>
              <a:buNone/>
              <a:defRPr sz="1300" b="0" i="0" u="none" strike="noStrike" cap="none">
                <a:solidFill>
                  <a:schemeClr val="dk2"/>
                </a:solidFill>
                <a:latin typeface="Arial"/>
                <a:ea typeface="Arial"/>
                <a:cs typeface="Arial"/>
                <a:sym typeface="Arial"/>
              </a:defRPr>
            </a:lvl2pPr>
            <a:lvl3pPr marL="0" lvl="2" indent="0" algn="r" rtl="0">
              <a:spcBef>
                <a:spcPts val="0"/>
              </a:spcBef>
              <a:spcAft>
                <a:spcPts val="0"/>
              </a:spcAft>
              <a:buNone/>
              <a:defRPr sz="1300" b="0" i="0" u="none" strike="noStrike" cap="none">
                <a:solidFill>
                  <a:schemeClr val="dk2"/>
                </a:solidFill>
                <a:latin typeface="Arial"/>
                <a:ea typeface="Arial"/>
                <a:cs typeface="Arial"/>
                <a:sym typeface="Arial"/>
              </a:defRPr>
            </a:lvl3pPr>
            <a:lvl4pPr marL="0" lvl="3" indent="0" algn="r" rtl="0">
              <a:spcBef>
                <a:spcPts val="0"/>
              </a:spcBef>
              <a:spcAft>
                <a:spcPts val="0"/>
              </a:spcAft>
              <a:buNone/>
              <a:defRPr sz="1300" b="0" i="0" u="none" strike="noStrike" cap="none">
                <a:solidFill>
                  <a:schemeClr val="dk2"/>
                </a:solidFill>
                <a:latin typeface="Arial"/>
                <a:ea typeface="Arial"/>
                <a:cs typeface="Arial"/>
                <a:sym typeface="Arial"/>
              </a:defRPr>
            </a:lvl4pPr>
            <a:lvl5pPr marL="0" lvl="4" indent="0" algn="r" rtl="0">
              <a:spcBef>
                <a:spcPts val="0"/>
              </a:spcBef>
              <a:spcAft>
                <a:spcPts val="0"/>
              </a:spcAft>
              <a:buNone/>
              <a:defRPr sz="1300" b="0" i="0" u="none" strike="noStrike" cap="none">
                <a:solidFill>
                  <a:schemeClr val="dk2"/>
                </a:solidFill>
                <a:latin typeface="Arial"/>
                <a:ea typeface="Arial"/>
                <a:cs typeface="Arial"/>
                <a:sym typeface="Arial"/>
              </a:defRPr>
            </a:lvl5pPr>
            <a:lvl6pPr marL="0" lvl="5" indent="0" algn="r" rtl="0">
              <a:spcBef>
                <a:spcPts val="0"/>
              </a:spcBef>
              <a:spcAft>
                <a:spcPts val="0"/>
              </a:spcAft>
              <a:buNone/>
              <a:defRPr sz="1300" b="0" i="0" u="none" strike="noStrike" cap="none">
                <a:solidFill>
                  <a:schemeClr val="dk2"/>
                </a:solidFill>
                <a:latin typeface="Arial"/>
                <a:ea typeface="Arial"/>
                <a:cs typeface="Arial"/>
                <a:sym typeface="Arial"/>
              </a:defRPr>
            </a:lvl6pPr>
            <a:lvl7pPr marL="0" lvl="6" indent="0" algn="r" rtl="0">
              <a:spcBef>
                <a:spcPts val="0"/>
              </a:spcBef>
              <a:spcAft>
                <a:spcPts val="0"/>
              </a:spcAft>
              <a:buNone/>
              <a:defRPr sz="1300" b="0" i="0" u="none" strike="noStrike" cap="none">
                <a:solidFill>
                  <a:schemeClr val="dk2"/>
                </a:solidFill>
                <a:latin typeface="Arial"/>
                <a:ea typeface="Arial"/>
                <a:cs typeface="Arial"/>
                <a:sym typeface="Arial"/>
              </a:defRPr>
            </a:lvl7pPr>
            <a:lvl8pPr marL="0" lvl="7" indent="0" algn="r" rtl="0">
              <a:spcBef>
                <a:spcPts val="0"/>
              </a:spcBef>
              <a:spcAft>
                <a:spcPts val="0"/>
              </a:spcAft>
              <a:buNone/>
              <a:defRPr sz="1300" b="0" i="0" u="none" strike="noStrike" cap="none">
                <a:solidFill>
                  <a:schemeClr val="dk2"/>
                </a:solidFill>
                <a:latin typeface="Arial"/>
                <a:ea typeface="Arial"/>
                <a:cs typeface="Arial"/>
                <a:sym typeface="Arial"/>
              </a:defRPr>
            </a:lvl8pPr>
            <a:lvl9pPr marL="0" lvl="8" indent="0" algn="r" rtl="0">
              <a:spcBef>
                <a:spcPts val="0"/>
              </a:spcBef>
              <a:spcAft>
                <a:spcPts val="0"/>
              </a:spcAft>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251520" y="323936"/>
            <a:ext cx="8424000" cy="519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00237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41"/>
          <p:cNvSpPr txBox="1">
            <a:spLocks noGrp="1"/>
          </p:cNvSpPr>
          <p:nvPr>
            <p:ph type="body" idx="1"/>
          </p:nvPr>
        </p:nvSpPr>
        <p:spPr>
          <a:xfrm>
            <a:off x="359998" y="1131590"/>
            <a:ext cx="8424000" cy="3278400"/>
          </a:xfrm>
          <a:prstGeom prst="rect">
            <a:avLst/>
          </a:prstGeom>
          <a:noFill/>
          <a:ln>
            <a:noFill/>
          </a:ln>
        </p:spPr>
        <p:txBody>
          <a:bodyPr spcFirstLastPara="1" wrap="square" lIns="0" tIns="0" rIns="0" bIns="0" anchor="t" anchorCtr="0">
            <a:noAutofit/>
          </a:bodyPr>
          <a:lstStyle>
            <a:lvl1pPr marL="457200" lvl="0" indent="-295275" algn="l" rtl="0">
              <a:lnSpc>
                <a:spcPct val="100000"/>
              </a:lnSpc>
              <a:spcBef>
                <a:spcPts val="0"/>
              </a:spcBef>
              <a:spcAft>
                <a:spcPts val="0"/>
              </a:spcAft>
              <a:buClr>
                <a:schemeClr val="dk1"/>
              </a:buClr>
              <a:buSzPts val="1050"/>
              <a:buChar char="•"/>
              <a:defRPr/>
            </a:lvl1pPr>
            <a:lvl2pPr marL="914400" lvl="1" indent="-288925" algn="l" rtl="0">
              <a:lnSpc>
                <a:spcPct val="100000"/>
              </a:lnSpc>
              <a:spcBef>
                <a:spcPts val="600"/>
              </a:spcBef>
              <a:spcAft>
                <a:spcPts val="0"/>
              </a:spcAft>
              <a:buClr>
                <a:schemeClr val="dk1"/>
              </a:buClr>
              <a:buSzPts val="950"/>
              <a:buChar char="–"/>
              <a:defRPr/>
            </a:lvl2pPr>
            <a:lvl3pPr marL="1371600" lvl="2" indent="-282575" algn="l" rtl="0">
              <a:lnSpc>
                <a:spcPct val="100000"/>
              </a:lnSpc>
              <a:spcBef>
                <a:spcPts val="600"/>
              </a:spcBef>
              <a:spcAft>
                <a:spcPts val="0"/>
              </a:spcAft>
              <a:buClr>
                <a:schemeClr val="dk1"/>
              </a:buClr>
              <a:buSzPts val="850"/>
              <a:buChar char="&gt;"/>
              <a:defRPr/>
            </a:lvl3pPr>
            <a:lvl4pPr marL="1828800" lvl="3" indent="-276225" algn="l" rtl="0">
              <a:lnSpc>
                <a:spcPct val="100000"/>
              </a:lnSpc>
              <a:spcBef>
                <a:spcPts val="100"/>
              </a:spcBef>
              <a:spcAft>
                <a:spcPts val="0"/>
              </a:spcAft>
              <a:buClr>
                <a:schemeClr val="dk1"/>
              </a:buClr>
              <a:buSzPts val="750"/>
              <a:buChar char="–"/>
              <a:defRPr/>
            </a:lvl4pPr>
            <a:lvl5pPr marL="2286000" lvl="4" indent="-273050" algn="l" rtl="0">
              <a:lnSpc>
                <a:spcPct val="100000"/>
              </a:lnSpc>
              <a:spcBef>
                <a:spcPts val="100"/>
              </a:spcBef>
              <a:spcAft>
                <a:spcPts val="0"/>
              </a:spcAft>
              <a:buClr>
                <a:schemeClr val="dk1"/>
              </a:buClr>
              <a:buSzPts val="700"/>
              <a:buChar char="&gt;"/>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77" name="Google Shape;177;p41" descr="Drapeau flag Anglais, Royaume Unis, Grande Bretagne, Angleterre ,150*90cm  tissus 100% polyester neuf: Amazon.fr: Vêtements et accessoires"/>
          <p:cNvPicPr preferRelativeResize="0"/>
          <p:nvPr/>
        </p:nvPicPr>
        <p:blipFill rotWithShape="1">
          <a:blip r:embed="rId2">
            <a:alphaModFix/>
          </a:blip>
          <a:srcRect l="93380" r="4876"/>
          <a:stretch/>
        </p:blipFill>
        <p:spPr>
          <a:xfrm>
            <a:off x="8964000" y="0"/>
            <a:ext cx="180000" cy="516403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85800" y="209972"/>
            <a:ext cx="7772400" cy="613200"/>
          </a:xfrm>
          <a:prstGeom prst="rect">
            <a:avLst/>
          </a:prstGeom>
          <a:noFill/>
          <a:ln>
            <a:noFill/>
          </a:ln>
        </p:spPr>
        <p:txBody>
          <a:bodyPr spcFirstLastPara="1" wrap="square" lIns="0" tIns="0" rIns="0" bIns="0" anchor="ctr" anchorCtr="0">
            <a:noAutofit/>
          </a:bodyPr>
          <a:lstStyle>
            <a:lvl1pPr lvl="0" algn="ctr" rtl="0">
              <a:lnSpc>
                <a:spcPct val="86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2"/>
          <p:cNvSpPr txBox="1">
            <a:spLocks noGrp="1"/>
          </p:cNvSpPr>
          <p:nvPr>
            <p:ph type="body" idx="1"/>
          </p:nvPr>
        </p:nvSpPr>
        <p:spPr>
          <a:xfrm>
            <a:off x="685800" y="914401"/>
            <a:ext cx="7772400" cy="3470700"/>
          </a:xfrm>
          <a:prstGeom prst="rect">
            <a:avLst/>
          </a:prstGeom>
          <a:noFill/>
          <a:ln>
            <a:noFill/>
          </a:ln>
        </p:spPr>
        <p:txBody>
          <a:bodyPr spcFirstLastPara="1" wrap="square" lIns="0" tIns="0" rIns="0" bIns="0" anchor="t" anchorCtr="0">
            <a:noAutofit/>
          </a:bodyPr>
          <a:lstStyle>
            <a:lvl1pPr marL="457200" lvl="0" indent="-323850" algn="l" rtl="0">
              <a:spcBef>
                <a:spcPts val="900"/>
              </a:spcBef>
              <a:spcAft>
                <a:spcPts val="0"/>
              </a:spcAft>
              <a:buSzPts val="1500"/>
              <a:buChar char="•"/>
              <a:defRPr/>
            </a:lvl1pPr>
            <a:lvl2pPr marL="914400" lvl="1" indent="-304800" algn="l" rtl="0">
              <a:spcBef>
                <a:spcPts val="900"/>
              </a:spcBef>
              <a:spcAft>
                <a:spcPts val="0"/>
              </a:spcAft>
              <a:buSzPts val="1200"/>
              <a:buChar char="–"/>
              <a:defRPr/>
            </a:lvl2pPr>
            <a:lvl3pPr marL="1371600" lvl="2" indent="-304800" algn="l" rtl="0">
              <a:spcBef>
                <a:spcPts val="900"/>
              </a:spcBef>
              <a:spcAft>
                <a:spcPts val="0"/>
              </a:spcAft>
              <a:buSzPts val="1200"/>
              <a:buChar char="&gt;"/>
              <a:defRPr/>
            </a:lvl3pPr>
            <a:lvl4pPr marL="1828800" lvl="3" indent="-304800" algn="l" rtl="0">
              <a:spcBef>
                <a:spcPts val="900"/>
              </a:spcBef>
              <a:spcAft>
                <a:spcPts val="0"/>
              </a:spcAft>
              <a:buSzPts val="1200"/>
              <a:buChar char="–"/>
              <a:defRPr/>
            </a:lvl4pPr>
            <a:lvl5pPr marL="2286000" lvl="4" indent="-304800" algn="l" rtl="0">
              <a:spcBef>
                <a:spcPts val="900"/>
              </a:spcBef>
              <a:spcAft>
                <a:spcPts val="0"/>
              </a:spcAft>
              <a:buSzPts val="1200"/>
              <a:buChar char="&gt;"/>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4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7" name="Google Shape;187;p4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8" name="Google Shape;18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1" name="Google Shape;191;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2"/>
        <p:cNvGrpSpPr/>
        <p:nvPr/>
      </p:nvGrpSpPr>
      <p:grpSpPr>
        <a:xfrm>
          <a:off x="0" y="0"/>
          <a:ext cx="0" cy="0"/>
          <a:chOff x="0" y="0"/>
          <a:chExt cx="0" cy="0"/>
        </a:xfrm>
      </p:grpSpPr>
      <p:sp>
        <p:nvSpPr>
          <p:cNvPr id="193" name="Google Shape;19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5" name="Google Shape;19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6"/>
        <p:cNvGrpSpPr/>
        <p:nvPr/>
      </p:nvGrpSpPr>
      <p:grpSpPr>
        <a:xfrm>
          <a:off x="0" y="0"/>
          <a:ext cx="0" cy="0"/>
          <a:chOff x="0" y="0"/>
          <a:chExt cx="0" cy="0"/>
        </a:xfrm>
      </p:grpSpPr>
      <p:sp>
        <p:nvSpPr>
          <p:cNvPr id="197" name="Google Shape;19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99" name="Google Shape;19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0" name="Google Shape;200;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4"/>
        <p:cNvGrpSpPr/>
        <p:nvPr/>
      </p:nvGrpSpPr>
      <p:grpSpPr>
        <a:xfrm>
          <a:off x="0" y="0"/>
          <a:ext cx="0" cy="0"/>
          <a:chOff x="0" y="0"/>
          <a:chExt cx="0" cy="0"/>
        </a:xfrm>
      </p:grpSpPr>
      <p:sp>
        <p:nvSpPr>
          <p:cNvPr id="205" name="Google Shape;205;p4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 name="Google Shape;206;p4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7" name="Google Shape;207;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5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0" name="Google Shape;21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sp>
        <p:nvSpPr>
          <p:cNvPr id="212" name="Google Shape;212;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4" name="Google Shape;214;p5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5" name="Google Shape;215;p5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6" name="Google Shape;21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7"/>
        <p:cNvGrpSpPr/>
        <p:nvPr/>
      </p:nvGrpSpPr>
      <p:grpSpPr>
        <a:xfrm>
          <a:off x="0" y="0"/>
          <a:ext cx="0" cy="0"/>
          <a:chOff x="0" y="0"/>
          <a:chExt cx="0" cy="0"/>
        </a:xfrm>
      </p:grpSpPr>
      <p:sp>
        <p:nvSpPr>
          <p:cNvPr id="218" name="Google Shape;218;p5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19" name="Google Shape;21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0"/>
        <p:cNvGrpSpPr/>
        <p:nvPr/>
      </p:nvGrpSpPr>
      <p:grpSpPr>
        <a:xfrm>
          <a:off x="0" y="0"/>
          <a:ext cx="0" cy="0"/>
          <a:chOff x="0" y="0"/>
          <a:chExt cx="0" cy="0"/>
        </a:xfrm>
      </p:grpSpPr>
      <p:sp>
        <p:nvSpPr>
          <p:cNvPr id="221" name="Google Shape;221;p5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2" name="Google Shape;222;p5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23" name="Google Shape;22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lt1"/>
        </a:solidFill>
        <a:effectLst/>
      </p:bgPr>
    </p:bg>
    <p:spTree>
      <p:nvGrpSpPr>
        <p:cNvPr id="1" name="Shape 226"/>
        <p:cNvGrpSpPr/>
        <p:nvPr/>
      </p:nvGrpSpPr>
      <p:grpSpPr>
        <a:xfrm>
          <a:off x="0" y="0"/>
          <a:ext cx="0" cy="0"/>
          <a:chOff x="0" y="0"/>
          <a:chExt cx="0" cy="0"/>
        </a:xfrm>
      </p:grpSpPr>
      <p:sp>
        <p:nvSpPr>
          <p:cNvPr id="227" name="Google Shape;227;p55"/>
          <p:cNvSpPr txBox="1">
            <a:spLocks noGrp="1"/>
          </p:cNvSpPr>
          <p:nvPr>
            <p:ph type="body" idx="1"/>
          </p:nvPr>
        </p:nvSpPr>
        <p:spPr>
          <a:xfrm>
            <a:off x="360000" y="2171700"/>
            <a:ext cx="8388300" cy="2404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chemeClr val="lt1"/>
              </a:buClr>
              <a:buSzPts val="4000"/>
              <a:buFont typeface="Arial "/>
              <a:buNone/>
              <a:defRPr sz="4000" b="1" i="0" u="none" strike="noStrike" cap="none">
                <a:solidFill>
                  <a:schemeClr val="lt1"/>
                </a:solidFill>
                <a:latin typeface="Arial "/>
                <a:ea typeface="Arial "/>
                <a:cs typeface="Arial "/>
                <a:sym typeface="Arial "/>
              </a:defRPr>
            </a:lvl1pPr>
            <a:lvl2pPr marL="914400" marR="0" lvl="1" indent="-228600" algn="l" rtl="0">
              <a:lnSpc>
                <a:spcPct val="100000"/>
              </a:lnSpc>
              <a:spcBef>
                <a:spcPts val="600"/>
              </a:spcBef>
              <a:spcAft>
                <a:spcPts val="0"/>
              </a:spcAft>
              <a:buClr>
                <a:schemeClr val="dk2"/>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600"/>
              </a:spcBef>
              <a:spcAft>
                <a:spcPts val="0"/>
              </a:spcAft>
              <a:buClr>
                <a:srgbClr val="000000"/>
              </a:buClr>
              <a:buSzPts val="770"/>
              <a:buFont typeface="Arimo"/>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92857"/>
              </a:lnSpc>
              <a:spcBef>
                <a:spcPts val="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lnSpc>
                <a:spcPct val="92857"/>
              </a:lnSpc>
              <a:spcBef>
                <a:spcPts val="42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lnSpc>
                <a:spcPct val="92857"/>
              </a:lnSpc>
              <a:spcBef>
                <a:spcPts val="42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lnSpc>
                <a:spcPct val="92857"/>
              </a:lnSpc>
              <a:spcBef>
                <a:spcPts val="420"/>
              </a:spcBef>
              <a:spcAft>
                <a:spcPts val="420"/>
              </a:spcAft>
              <a:buClr>
                <a:schemeClr val="dk2"/>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rgbClr val="898989"/>
                </a:solidFill>
                <a:latin typeface="Arial"/>
                <a:ea typeface="Arial"/>
                <a:cs typeface="Arial"/>
                <a:sym typeface="Arial"/>
              </a:defRPr>
            </a:lvl1pPr>
            <a:lvl2pPr marL="0" marR="0" lvl="1" indent="0" algn="r" rtl="0">
              <a:spcBef>
                <a:spcPts val="0"/>
              </a:spcBef>
              <a:buNone/>
              <a:defRPr sz="900" b="0" i="0" u="none" strike="noStrike" cap="none">
                <a:solidFill>
                  <a:srgbClr val="898989"/>
                </a:solidFill>
                <a:latin typeface="Arial"/>
                <a:ea typeface="Arial"/>
                <a:cs typeface="Arial"/>
                <a:sym typeface="Arial"/>
              </a:defRPr>
            </a:lvl2pPr>
            <a:lvl3pPr marL="0" marR="0" lvl="2" indent="0" algn="r" rtl="0">
              <a:spcBef>
                <a:spcPts val="0"/>
              </a:spcBef>
              <a:buNone/>
              <a:defRPr sz="900" b="0" i="0" u="none" strike="noStrike" cap="none">
                <a:solidFill>
                  <a:srgbClr val="898989"/>
                </a:solidFill>
                <a:latin typeface="Arial"/>
                <a:ea typeface="Arial"/>
                <a:cs typeface="Arial"/>
                <a:sym typeface="Arial"/>
              </a:defRPr>
            </a:lvl3pPr>
            <a:lvl4pPr marL="0" marR="0" lvl="3" indent="0" algn="r" rtl="0">
              <a:spcBef>
                <a:spcPts val="0"/>
              </a:spcBef>
              <a:buNone/>
              <a:defRPr sz="900" b="0" i="0" u="none" strike="noStrike" cap="none">
                <a:solidFill>
                  <a:srgbClr val="898989"/>
                </a:solidFill>
                <a:latin typeface="Arial"/>
                <a:ea typeface="Arial"/>
                <a:cs typeface="Arial"/>
                <a:sym typeface="Arial"/>
              </a:defRPr>
            </a:lvl4pPr>
            <a:lvl5pPr marL="0" marR="0" lvl="4" indent="0" algn="r" rtl="0">
              <a:spcBef>
                <a:spcPts val="0"/>
              </a:spcBef>
              <a:buNone/>
              <a:defRPr sz="900" b="0" i="0" u="none" strike="noStrike" cap="none">
                <a:solidFill>
                  <a:srgbClr val="898989"/>
                </a:solidFill>
                <a:latin typeface="Arial"/>
                <a:ea typeface="Arial"/>
                <a:cs typeface="Arial"/>
                <a:sym typeface="Arial"/>
              </a:defRPr>
            </a:lvl5pPr>
            <a:lvl6pPr marL="0" marR="0" lvl="5" indent="0" algn="r" rtl="0">
              <a:spcBef>
                <a:spcPts val="0"/>
              </a:spcBef>
              <a:buNone/>
              <a:defRPr sz="900" b="0" i="0" u="none" strike="noStrike" cap="none">
                <a:solidFill>
                  <a:srgbClr val="898989"/>
                </a:solidFill>
                <a:latin typeface="Arial"/>
                <a:ea typeface="Arial"/>
                <a:cs typeface="Arial"/>
                <a:sym typeface="Arial"/>
              </a:defRPr>
            </a:lvl6pPr>
            <a:lvl7pPr marL="0" marR="0" lvl="6" indent="0" algn="r" rtl="0">
              <a:spcBef>
                <a:spcPts val="0"/>
              </a:spcBef>
              <a:buNone/>
              <a:defRPr sz="900" b="0" i="0" u="none" strike="noStrike" cap="none">
                <a:solidFill>
                  <a:srgbClr val="898989"/>
                </a:solidFill>
                <a:latin typeface="Arial"/>
                <a:ea typeface="Arial"/>
                <a:cs typeface="Arial"/>
                <a:sym typeface="Arial"/>
              </a:defRPr>
            </a:lvl7pPr>
            <a:lvl8pPr marL="0" marR="0" lvl="7" indent="0" algn="r" rtl="0">
              <a:spcBef>
                <a:spcPts val="0"/>
              </a:spcBef>
              <a:buNone/>
              <a:defRPr sz="900" b="0" i="0" u="none" strike="noStrike" cap="none">
                <a:solidFill>
                  <a:srgbClr val="898989"/>
                </a:solidFill>
                <a:latin typeface="Arial"/>
                <a:ea typeface="Arial"/>
                <a:cs typeface="Arial"/>
                <a:sym typeface="Arial"/>
              </a:defRPr>
            </a:lvl8pPr>
            <a:lvl9pPr marL="0" marR="0" lvl="8" indent="0" algn="r" rtl="0">
              <a:spcBef>
                <a:spcPts val="0"/>
              </a:spcBef>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249">
          <p15:clr>
            <a:srgbClr val="F26B43"/>
          </p15:clr>
        </p15:guide>
        <p15:guide id="4" pos="5511">
          <p15:clr>
            <a:srgbClr val="F26B43"/>
          </p15:clr>
        </p15:guide>
        <p15:guide id="5" orient="horz" pos="634">
          <p15:clr>
            <a:srgbClr val="F26B43"/>
          </p15:clr>
        </p15:guide>
        <p15:guide id="6" orient="horz" pos="3049">
          <p15:clr>
            <a:srgbClr val="F26B43"/>
          </p15:clr>
        </p15:guide>
        <p15:guide id="7" pos="5626">
          <p15:clr>
            <a:srgbClr val="F26B43"/>
          </p15:clr>
        </p15:guide>
        <p15:guide id="8" pos="1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
        <p:cNvGrpSpPr/>
        <p:nvPr/>
      </p:nvGrpSpPr>
      <p:grpSpPr>
        <a:xfrm>
          <a:off x="0" y="0"/>
          <a:ext cx="0" cy="0"/>
          <a:chOff x="0" y="0"/>
          <a:chExt cx="0" cy="0"/>
        </a:xfrm>
      </p:grpSpPr>
      <p:sp>
        <p:nvSpPr>
          <p:cNvPr id="101" name="Google Shape;101;p24"/>
          <p:cNvSpPr/>
          <p:nvPr/>
        </p:nvSpPr>
        <p:spPr>
          <a:xfrm>
            <a:off x="8856663" y="4813544"/>
            <a:ext cx="211500" cy="161700"/>
          </a:xfrm>
          <a:prstGeom prst="roundRect">
            <a:avLst>
              <a:gd name="adj" fmla="val 0"/>
            </a:avLst>
          </a:prstGeom>
          <a:solidFill>
            <a:schemeClr val="lt2"/>
          </a:solidFill>
          <a:ln>
            <a:noFill/>
          </a:ln>
        </p:spPr>
        <p:txBody>
          <a:bodyPr spcFirstLastPara="1" wrap="square" lIns="0" tIns="0" rIns="0" bIns="0" anchor="ctr" anchorCtr="0">
            <a:noAutofit/>
          </a:bodyPr>
          <a:lstStyle/>
          <a:p>
            <a:pPr marL="0" marR="0" lvl="0" indent="0" algn="r" rtl="0">
              <a:spcBef>
                <a:spcPts val="0"/>
              </a:spcBef>
              <a:spcAft>
                <a:spcPts val="0"/>
              </a:spcAft>
              <a:buClr>
                <a:schemeClr val="dk1"/>
              </a:buClr>
              <a:buSzPts val="1400"/>
              <a:buFont typeface="Calibri"/>
              <a:buNone/>
            </a:pPr>
            <a:fld id="{00000000-1234-1234-1234-123412341234}" type="slidenum">
              <a:rPr lang="en-GB"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sp>
        <p:nvSpPr>
          <p:cNvPr id="102" name="Google Shape;102;p24"/>
          <p:cNvSpPr txBox="1">
            <a:spLocks noGrp="1"/>
          </p:cNvSpPr>
          <p:nvPr>
            <p:ph type="body" idx="1"/>
          </p:nvPr>
        </p:nvSpPr>
        <p:spPr>
          <a:xfrm>
            <a:off x="304455" y="1012297"/>
            <a:ext cx="8552100" cy="3699300"/>
          </a:xfrm>
          <a:prstGeom prst="rect">
            <a:avLst/>
          </a:prstGeom>
          <a:noFill/>
          <a:ln>
            <a:noFill/>
          </a:ln>
        </p:spPr>
        <p:txBody>
          <a:bodyPr spcFirstLastPara="1" wrap="square" lIns="36000" tIns="36000" rIns="36000" bIns="36000" anchor="t" anchorCtr="0">
            <a:noAutofit/>
          </a:bodyPr>
          <a:lstStyle>
            <a:lvl1pPr marL="457200" marR="0" lvl="0"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600"/>
              </a:spcBef>
              <a:spcAft>
                <a:spcPts val="0"/>
              </a:spcAft>
              <a:buClr>
                <a:schemeClr val="dk1"/>
              </a:buClr>
              <a:buSzPts val="1400"/>
              <a:buFont typeface="Arial"/>
              <a:buChar char="&gt;"/>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600"/>
              </a:spcBef>
              <a:spcAft>
                <a:spcPts val="0"/>
              </a:spcAft>
              <a:buClr>
                <a:schemeClr val="dk1"/>
              </a:buClr>
              <a:buSzPts val="1400"/>
              <a:buFont typeface="Arial"/>
              <a:buChar char="&gt;"/>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title"/>
          </p:nvPr>
        </p:nvSpPr>
        <p:spPr>
          <a:xfrm>
            <a:off x="304455" y="99967"/>
            <a:ext cx="8552100" cy="511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463">
          <p15:clr>
            <a:srgbClr val="D1D1D1"/>
          </p15:clr>
        </p15:guide>
        <p15:guide id="2" pos="181">
          <p15:clr>
            <a:srgbClr val="D1D1D1"/>
          </p15:clr>
        </p15:guide>
        <p15:guide id="3" orient="horz" pos="634">
          <p15:clr>
            <a:srgbClr val="D1D1D1"/>
          </p15:clr>
        </p15:guide>
        <p15:guide id="4" orient="horz" pos="2981">
          <p15:clr>
            <a:srgbClr val="D1D1D1"/>
          </p15:clr>
        </p15:guide>
        <p15:guide id="5" pos="5579">
          <p15:clr>
            <a:srgbClr val="D1D1D1"/>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83" name="Google Shape;183;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84" name="Google Shape;184;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gov.uk/guidance/tell-hmrc-that-youre-going-to-be-attending-an-inland-border-facil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gov.uk/guidance/check-if-youre-established-in-the-uk-or-eu-for-custom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ww.gov.uk/guidance/importing-or-moving-live-animals-animal-products-and-high-risk-food-and-feed-not-of-animal-origin#importing-abp-and-poa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gov.uk/guidance/import-plants-and-plant-products-from-the-eu-to-great-britain-and-northern-ireland#importing-from-the-eu-to-gb-from-1-january-20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gov.uk/guidance/import-or-move-composite-products-from-the-eu-and-northern-ireland-to-great-brita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apha.defra.gov.uk/official-vets/Guidance/bip/iin/index.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mailto:imports@apha.gov.uk" TargetMode="External"/><Relationship Id="rId3" Type="http://schemas.openxmlformats.org/officeDocument/2006/relationships/image" Target="../media/image7.jpg"/><Relationship Id="rId7" Type="http://schemas.openxmlformats.org/officeDocument/2006/relationships/hyperlink" Target="https://www.gov.uk/government/publications/animal-products-and-pathogens-application-for-import-licence"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www.gov.uk/guidance/importing-live-animals-or-animal-products-from-non-eu-countries-general-licences-and-authorisations" TargetMode="External"/><Relationship Id="rId5" Type="http://schemas.openxmlformats.org/officeDocument/2006/relationships/hyperlink" Target="https://www.gov.uk/government/collections/health-certificates-for-animal-and-animal-product-imports-to-great-britain" TargetMode="Externa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gov.uk/government/news/red-tape-cut-for-wine-imports-to-save-british-wine-lovers-130m-a-yea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hyperlink" Target="https://gbr01.safelinks.protection.outlook.com/?url=https%3A%2F%2Fwww.gov.uk%2Fguidance%2Fapply-for-a-service-providers-from-switzerland-visa&amp;data=04%7C01%7CElizabeth.Wilkinson%40homeoffice.gov.uk%7Cbc6857cda4a34d57e3e808d8ef70ef8f%7Cf24d93ecb2914192a08af182245945c2%7C0%7C0%7C637522615617664171%7CUnknown%7CTWFpbGZsb3d8eyJWIjoiMC4wLjAwMDAiLCJQIjoiV2luMzIiLCJBTiI6Ik1haWwiLCJXVCI6Mn0%3D%7C1000&amp;sdata=STpCnJw%2FIXi%2BzZPW4DFVLC3B5kh2FuVUkhj7K3yumCM%3D&amp;reserved=0" TargetMode="External"/><Relationship Id="rId3" Type="http://schemas.openxmlformats.org/officeDocument/2006/relationships/image" Target="../media/image7.jpg"/><Relationship Id="rId7" Type="http://schemas.openxmlformats.org/officeDocument/2006/relationships/hyperlink" Target="https://gbr01.safelinks.protection.outlook.com/?url=https%3A%2F%2Fwww.gov.uk%2Fguidance%2Fenter-the-uk-as-an-s2-healthcare-visitor&amp;data=04%7C01%7CElizabeth.Wilkinson%40homeoffice.gov.uk%7Cbc6857cda4a34d57e3e808d8ef70ef8f%7Cf24d93ecb2914192a08af182245945c2%7C0%7C0%7C637522615617664171%7CUnknown%7CTWFpbGZsb3d8eyJWIjoiMC4wLjAwMDAiLCJQIjoiV2luMzIiLCJBTiI6Ik1haWwiLCJXVCI6Mn0%3D%7C1000&amp;sdata=2MXk9vPNL0OedCBuYbSs1CSiarR0f%2F26fGO3KglVXuw%3D&amp;reserved=0"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s://gbr01.safelinks.protection.outlook.com/?url=https%3A%2F%2Fwww.gov.uk%2Ffrontier-worker-permit&amp;data=04%7C01%7CElizabeth.Wilkinson%40homeoffice.gov.uk%7Cbc6857cda4a34d57e3e808d8ef70ef8f%7Cf24d93ecb2914192a08af182245945c2%7C0%7C0%7C637522615617654214%7CUnknown%7CTWFpbGZsb3d8eyJWIjoiMC4wLjAwMDAiLCJQIjoiV2luMzIiLCJBTiI6Ik1haWwiLCJXVCI6Mn0%3D%7C1000&amp;sdata=qVrGWVC42JFaOfhFhdttNdPm1xmXVO6XOJREpMhFmW8%3D&amp;reserved=0" TargetMode="External"/><Relationship Id="rId5" Type="http://schemas.openxmlformats.org/officeDocument/2006/relationships/hyperlink" Target="https://gbr01.safelinks.protection.outlook.com/?url=https%3A%2F%2Fwww.gov.uk%2Ffamily-permit&amp;data=04%7C01%7CElizabeth.Wilkinson%40homeoffice.gov.uk%7Cbc6857cda4a34d57e3e808d8ef70ef8f%7Cf24d93ecb2914192a08af182245945c2%7C0%7C0%7C637522615617654214%7CUnknown%7CTWFpbGZsb3d8eyJWIjoiMC4wLjAwMDAiLCJQIjoiV2luMzIiLCJBTiI6Ik1haWwiLCJXVCI6Mn0%3D%7C1000&amp;sdata=HLc3l2X9ikmNqlz4uk75obLhNTWzfEcqnpAEsYrSFLo%3D&amp;reserved=0" TargetMode="External"/><Relationship Id="rId4" Type="http://schemas.openxmlformats.org/officeDocument/2006/relationships/hyperlink" Target="https://gbr01.safelinks.protection.outlook.com/?url=https%3A%2F%2Fwww.gov.uk%2Fsettled-status-eu-citizens-families&amp;data=04%7C01%7CElizabeth.Wilkinson%40homeoffice.gov.uk%7Cbc6857cda4a34d57e3e808d8ef70ef8f%7Cf24d93ecb2914192a08af182245945c2%7C0%7C0%7C637522615617644261%7CUnknown%7CTWFpbGZsb3d8eyJWIjoiMC4wLjAwMDAiLCJQIjoiV2luMzIiLCJBTiI6Ik1haWwiLCJXVCI6Mn0%3D%7C1000&amp;sdata=UICn47guO3R5j8duurBPIyir94FzCrzZGyB6B%2Fe3cX0%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0.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s://www.gov.uk/government/organisations/hm-revenue-customs/contact/customs-international-trade-and-excise-enquiries" TargetMode="External"/><Relationship Id="rId3" Type="http://schemas.openxmlformats.org/officeDocument/2006/relationships/image" Target="../media/image7.jpg"/><Relationship Id="rId7" Type="http://schemas.openxmlformats.org/officeDocument/2006/relationships/hyperlink" Target="https://www.gov.uk/guidance/transporting-goods-between-great-britain-and-the-eu-from-1-january-2021-guidance-for-hauliers"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https://assets.publishing.service.gov.uk/government/uploads/system/uploads/attachment_data/file/910156/How_to_export_goods_from_GB_into_the_EU_from_January_2021.pdf" TargetMode="External"/><Relationship Id="rId11" Type="http://schemas.openxmlformats.org/officeDocument/2006/relationships/hyperlink" Target="mailto:eu-ms-engagement@cabinetoffice.gov.uk" TargetMode="External"/><Relationship Id="rId5" Type="http://schemas.openxmlformats.org/officeDocument/2006/relationships/hyperlink" Target="https://assets.publishing.service.gov.uk/government/uploads/system/uploads/attachment_data/file/910155/How_to_import_goods_from_the_EU_into_GB_from_January_2021.pdf" TargetMode="External"/><Relationship Id="rId10" Type="http://schemas.openxmlformats.org/officeDocument/2006/relationships/hyperlink" Target="mailto:bpdg.enquiries@cabinetoffice.gov.uk" TargetMode="External"/><Relationship Id="rId4" Type="http://schemas.openxmlformats.org/officeDocument/2006/relationships/hyperlink" Target="https://www.gov.uk/government/publications/the-border-operating-model" TargetMode="External"/><Relationship Id="rId9" Type="http://schemas.openxmlformats.org/officeDocument/2006/relationships/hyperlink" Target="https://www.gov.uk/guidance/contact-defr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56" descr="A picture containing indoor, table, sitting, person&#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234" name="Google Shape;234;p56"/>
          <p:cNvSpPr txBox="1"/>
          <p:nvPr/>
        </p:nvSpPr>
        <p:spPr>
          <a:xfrm>
            <a:off x="265825" y="1707500"/>
            <a:ext cx="5302500" cy="1016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SzPts val="3000"/>
              <a:buFont typeface="Arial"/>
              <a:buNone/>
            </a:pPr>
            <a:r>
              <a:rPr lang="en-GB" sz="3000" b="1" dirty="0" err="1" smtClean="0">
                <a:solidFill>
                  <a:schemeClr val="lt1"/>
                </a:solidFill>
              </a:rPr>
              <a:t>Jornada</a:t>
            </a:r>
            <a:r>
              <a:rPr lang="en-GB" sz="3000" b="1" dirty="0" smtClean="0">
                <a:solidFill>
                  <a:schemeClr val="lt1"/>
                </a:solidFill>
              </a:rPr>
              <a:t> </a:t>
            </a:r>
            <a:r>
              <a:rPr lang="en-GB" sz="3000" b="1" dirty="0" err="1" smtClean="0">
                <a:solidFill>
                  <a:schemeClr val="lt1"/>
                </a:solidFill>
              </a:rPr>
              <a:t>sobre</a:t>
            </a:r>
            <a:endParaRPr lang="en-GB" sz="3000" b="1" dirty="0" smtClean="0">
              <a:solidFill>
                <a:schemeClr val="lt1"/>
              </a:solidFill>
            </a:endParaRPr>
          </a:p>
          <a:p>
            <a:pPr marL="0" marR="0" lvl="0" indent="0" algn="l" rtl="0">
              <a:lnSpc>
                <a:spcPct val="100000"/>
              </a:lnSpc>
              <a:spcBef>
                <a:spcPts val="0"/>
              </a:spcBef>
              <a:spcAft>
                <a:spcPts val="0"/>
              </a:spcAft>
              <a:buClr>
                <a:schemeClr val="accent1"/>
              </a:buClr>
              <a:buSzPts val="3000"/>
              <a:buFont typeface="Arial"/>
              <a:buNone/>
            </a:pPr>
            <a:r>
              <a:rPr lang="en-GB" sz="3000" b="1" i="1" dirty="0" smtClean="0">
                <a:solidFill>
                  <a:schemeClr val="lt1"/>
                </a:solidFill>
              </a:rPr>
              <a:t>Business Readiness</a:t>
            </a:r>
            <a:endParaRPr sz="3000" b="1" i="1" dirty="0" smtClean="0">
              <a:solidFill>
                <a:schemeClr val="lt1"/>
              </a:solidFill>
            </a:endParaRPr>
          </a:p>
          <a:p>
            <a:pPr marL="0" marR="0" lvl="0" indent="0" algn="l" rtl="0">
              <a:lnSpc>
                <a:spcPct val="100000"/>
              </a:lnSpc>
              <a:spcBef>
                <a:spcPts val="0"/>
              </a:spcBef>
              <a:spcAft>
                <a:spcPts val="0"/>
              </a:spcAft>
              <a:buClr>
                <a:schemeClr val="accent1"/>
              </a:buClr>
              <a:buSzPts val="3000"/>
              <a:buFont typeface="Arial"/>
              <a:buNone/>
            </a:pPr>
            <a:r>
              <a:rPr lang="en-GB" sz="3000" b="1" dirty="0" err="1" smtClean="0">
                <a:solidFill>
                  <a:schemeClr val="lt1"/>
                </a:solidFill>
              </a:rPr>
              <a:t>España</a:t>
            </a:r>
            <a:r>
              <a:rPr lang="en-GB" sz="3000" b="1" dirty="0" smtClean="0">
                <a:solidFill>
                  <a:schemeClr val="lt1"/>
                </a:solidFill>
              </a:rPr>
              <a:t> </a:t>
            </a:r>
          </a:p>
          <a:p>
            <a:pPr marL="0" marR="0" lvl="0" indent="0" algn="l" rtl="0">
              <a:lnSpc>
                <a:spcPct val="100000"/>
              </a:lnSpc>
              <a:spcBef>
                <a:spcPts val="0"/>
              </a:spcBef>
              <a:spcAft>
                <a:spcPts val="0"/>
              </a:spcAft>
              <a:buClr>
                <a:schemeClr val="accent1"/>
              </a:buClr>
              <a:buSzPts val="3000"/>
              <a:buFont typeface="Arial"/>
              <a:buNone/>
            </a:pPr>
            <a:r>
              <a:rPr lang="en-GB" sz="3000" b="1" dirty="0" smtClean="0">
                <a:solidFill>
                  <a:schemeClr val="lt1"/>
                </a:solidFill>
              </a:rPr>
              <a:t>22 de </a:t>
            </a:r>
            <a:r>
              <a:rPr lang="en-GB" sz="3000" b="1" dirty="0" err="1" smtClean="0">
                <a:solidFill>
                  <a:schemeClr val="lt1"/>
                </a:solidFill>
              </a:rPr>
              <a:t>julio</a:t>
            </a:r>
            <a:r>
              <a:rPr lang="en-GB" sz="3000" b="1" dirty="0" smtClean="0">
                <a:solidFill>
                  <a:schemeClr val="lt1"/>
                </a:solidFill>
              </a:rPr>
              <a:t> de 2021</a:t>
            </a:r>
            <a:endParaRPr sz="3000" b="1" dirty="0">
              <a:solidFill>
                <a:schemeClr val="lt1"/>
              </a:solidFill>
            </a:endParaRPr>
          </a:p>
        </p:txBody>
      </p:sp>
      <p:sp>
        <p:nvSpPr>
          <p:cNvPr id="235" name="Google Shape;235;p56"/>
          <p:cNvSpPr txBox="1"/>
          <p:nvPr/>
        </p:nvSpPr>
        <p:spPr>
          <a:xfrm>
            <a:off x="265825" y="3229891"/>
            <a:ext cx="4191900" cy="75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SzPts val="2700"/>
              <a:buFont typeface="Arial"/>
              <a:buNone/>
            </a:pPr>
            <a:endParaRPr sz="2700" dirty="0">
              <a:solidFill>
                <a:schemeClr val="lt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65"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352" name="Google Shape;352;p65"/>
          <p:cNvSpPr txBox="1"/>
          <p:nvPr/>
        </p:nvSpPr>
        <p:spPr>
          <a:xfrm>
            <a:off x="98462" y="751299"/>
            <a:ext cx="8560500" cy="39015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Calibri"/>
              <a:buChar char="•"/>
            </a:pPr>
            <a:r>
              <a:rPr lang="es-ES" sz="1500" b="0" i="0" u="none" strike="noStrike" cap="none" dirty="0" smtClean="0">
                <a:solidFill>
                  <a:schemeClr val="dk1"/>
                </a:solidFill>
                <a:sym typeface="Arial"/>
              </a:rPr>
              <a:t>Cuando el comerciante decida utilizar una declaración diferida</a:t>
            </a:r>
            <a:r>
              <a:rPr lang="es-ES" sz="1500" dirty="0" smtClean="0">
                <a:solidFill>
                  <a:schemeClr val="dk1"/>
                </a:solidFill>
              </a:rPr>
              <a:t> según los controles aduaneros por fases para los bienes que van a importar, necesitan un </a:t>
            </a:r>
            <a:r>
              <a:rPr lang="es-ES" sz="1500" b="1" dirty="0" err="1" smtClean="0">
                <a:solidFill>
                  <a:schemeClr val="dk1"/>
                </a:solidFill>
              </a:rPr>
              <a:t>EORI</a:t>
            </a:r>
            <a:r>
              <a:rPr lang="es-ES" sz="1500" b="1" dirty="0" smtClean="0">
                <a:solidFill>
                  <a:schemeClr val="dk1"/>
                </a:solidFill>
              </a:rPr>
              <a:t> GB </a:t>
            </a:r>
            <a:r>
              <a:rPr lang="es-ES" sz="1500" dirty="0" smtClean="0">
                <a:solidFill>
                  <a:schemeClr val="dk1"/>
                </a:solidFill>
              </a:rPr>
              <a:t>para empezar a registra sus movimientos en sus registros de conformidad con el proceso de declaraciones diferidas. </a:t>
            </a:r>
            <a:endParaRPr lang="es-ES" sz="1500" b="0" i="0" u="none" strike="noStrike" cap="none" dirty="0" smtClean="0">
              <a:solidFill>
                <a:schemeClr val="dk1"/>
              </a:solidFill>
              <a:sym typeface="Arial"/>
            </a:endParaRPr>
          </a:p>
          <a:p>
            <a:pPr marL="457200" marR="0" lvl="0" indent="-330200" algn="just" rtl="0">
              <a:lnSpc>
                <a:spcPct val="115000"/>
              </a:lnSpc>
              <a:spcBef>
                <a:spcPts val="0"/>
              </a:spcBef>
              <a:spcAft>
                <a:spcPts val="0"/>
              </a:spcAft>
              <a:buClr>
                <a:schemeClr val="dk1"/>
              </a:buClr>
              <a:buSzPts val="1600"/>
              <a:buFont typeface="Calibri"/>
              <a:buChar char="•"/>
            </a:pPr>
            <a:r>
              <a:rPr lang="es-ES" sz="1500" b="0" i="0" u="none" strike="noStrike" cap="none" dirty="0" smtClean="0">
                <a:solidFill>
                  <a:schemeClr val="dk1"/>
                </a:solidFill>
                <a:sym typeface="Arial"/>
              </a:rPr>
              <a:t>Esto solo es aplicable a bienes no sujetos a controles. Los comerciantes tienen que saber qué datos son necesarios para la declaración aduanera y asegurarse de que guardan la información en sus propios registros [</a:t>
            </a:r>
            <a:r>
              <a:rPr lang="es-ES" sz="1500" b="0" i="0" u="none" strike="noStrike" cap="none" dirty="0" err="1" smtClean="0">
                <a:solidFill>
                  <a:schemeClr val="dk1"/>
                </a:solidFill>
                <a:sym typeface="Arial"/>
              </a:rPr>
              <a:t>EIDR</a:t>
            </a:r>
            <a:r>
              <a:rPr lang="es-ES" sz="1500" b="0" i="0" u="none" strike="noStrike" cap="none" dirty="0" smtClean="0">
                <a:solidFill>
                  <a:schemeClr val="dk1"/>
                </a:solidFill>
                <a:sym typeface="Arial"/>
              </a:rPr>
              <a:t> - </a:t>
            </a:r>
            <a:r>
              <a:rPr lang="es-ES" sz="1500" b="0" i="0" u="none" strike="noStrike" cap="none" dirty="0" err="1" smtClean="0">
                <a:solidFill>
                  <a:schemeClr val="dk1"/>
                </a:solidFill>
                <a:sym typeface="Arial"/>
              </a:rPr>
              <a:t>Entry</a:t>
            </a:r>
            <a:r>
              <a:rPr lang="es-ES" sz="1500" b="0" i="0" u="none" strike="noStrike" cap="none" dirty="0" smtClean="0">
                <a:solidFill>
                  <a:schemeClr val="dk1"/>
                </a:solidFill>
                <a:sym typeface="Arial"/>
              </a:rPr>
              <a:t> in </a:t>
            </a:r>
            <a:r>
              <a:rPr lang="es-ES" sz="1500" b="0" i="0" u="none" strike="noStrike" cap="none" dirty="0" err="1" smtClean="0">
                <a:solidFill>
                  <a:schemeClr val="dk1"/>
                </a:solidFill>
                <a:sym typeface="Arial"/>
              </a:rPr>
              <a:t>Declarants</a:t>
            </a:r>
            <a:r>
              <a:rPr lang="es-ES" sz="1500" b="0" i="0" u="none" strike="noStrike" cap="none" dirty="0" smtClean="0">
                <a:solidFill>
                  <a:schemeClr val="dk1"/>
                </a:solidFill>
                <a:sym typeface="Arial"/>
              </a:rPr>
              <a:t> Record]</a:t>
            </a:r>
          </a:p>
          <a:p>
            <a:pPr marL="457200" marR="0" lvl="0" indent="-330200" algn="just" rtl="0">
              <a:lnSpc>
                <a:spcPct val="115000"/>
              </a:lnSpc>
              <a:spcBef>
                <a:spcPts val="1000"/>
              </a:spcBef>
              <a:spcAft>
                <a:spcPts val="0"/>
              </a:spcAft>
              <a:buClr>
                <a:schemeClr val="dk1"/>
              </a:buClr>
              <a:buSzPts val="1600"/>
              <a:buFont typeface="Calibri"/>
              <a:buChar char="•"/>
            </a:pPr>
            <a:r>
              <a:rPr lang="es-ES" sz="1500" b="1" i="0" u="none" strike="noStrike" cap="none" dirty="0" smtClean="0">
                <a:solidFill>
                  <a:schemeClr val="dk1"/>
                </a:solidFill>
                <a:sym typeface="Arial"/>
              </a:rPr>
              <a:t>En el plazo de 175 días desde la fecha de importación</a:t>
            </a:r>
            <a:r>
              <a:rPr lang="es-ES" sz="1500" b="1" dirty="0" smtClean="0">
                <a:solidFill>
                  <a:schemeClr val="dk1"/>
                </a:solidFill>
              </a:rPr>
              <a:t> hay que presenta la declaración complementaria. Se puede solicitar la autorización pertinente o utilizar un agente aduanero británico. Esto tiene que estar preparado llegados al punto de la declaración complementaria.</a:t>
            </a:r>
            <a:endParaRPr lang="es-ES" sz="1500" b="1" i="0" u="none" strike="noStrike" cap="none" dirty="0" smtClean="0">
              <a:solidFill>
                <a:schemeClr val="dk1"/>
              </a:solidFill>
              <a:sym typeface="Arial"/>
            </a:endParaRPr>
          </a:p>
          <a:p>
            <a:pPr marL="457200" marR="0" lvl="0" indent="-330200" algn="just" rtl="0">
              <a:lnSpc>
                <a:spcPct val="115000"/>
              </a:lnSpc>
              <a:spcBef>
                <a:spcPts val="1000"/>
              </a:spcBef>
              <a:spcAft>
                <a:spcPts val="1000"/>
              </a:spcAft>
              <a:buClr>
                <a:schemeClr val="dk1"/>
              </a:buClr>
              <a:buSzPts val="1600"/>
              <a:buFont typeface="Arial"/>
              <a:buChar char="•"/>
            </a:pPr>
            <a:r>
              <a:rPr lang="es-ES" sz="1500" dirty="0" smtClean="0">
                <a:solidFill>
                  <a:schemeClr val="dk1"/>
                </a:solidFill>
              </a:rPr>
              <a:t>A partir de enero de</a:t>
            </a:r>
            <a:r>
              <a:rPr lang="es-ES" sz="1500" b="0" i="0" u="none" strike="noStrike" cap="none" dirty="0" smtClean="0">
                <a:solidFill>
                  <a:schemeClr val="dk1"/>
                </a:solidFill>
                <a:sym typeface="Arial"/>
              </a:rPr>
              <a:t> 2022, todos los bienes (tanto los que están sometidos a controles como los que  no) requerirán también de una declaración de importación (</a:t>
            </a:r>
            <a:r>
              <a:rPr lang="es-ES" sz="1500" b="0" i="0" u="none" strike="noStrike" cap="none" dirty="0" err="1" smtClean="0">
                <a:solidFill>
                  <a:schemeClr val="dk1"/>
                </a:solidFill>
                <a:sym typeface="Arial"/>
              </a:rPr>
              <a:t>ENS</a:t>
            </a:r>
            <a:r>
              <a:rPr lang="es-ES" sz="1500" b="0" i="0" u="none" strike="noStrike" cap="none" dirty="0" smtClean="0">
                <a:solidFill>
                  <a:schemeClr val="dk1"/>
                </a:solidFill>
                <a:sym typeface="Arial"/>
              </a:rPr>
              <a:t>) relativa a seguridad y protección.</a:t>
            </a:r>
            <a:endParaRPr lang="es-ES" sz="1500" b="0" i="0" u="none" strike="noStrike" cap="none" dirty="0">
              <a:solidFill>
                <a:schemeClr val="dk1"/>
              </a:solidFill>
              <a:sym typeface="Arial"/>
            </a:endParaRPr>
          </a:p>
        </p:txBody>
      </p:sp>
      <p:sp>
        <p:nvSpPr>
          <p:cNvPr id="353" name="Google Shape;353;p65"/>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Declaraciones diferidas</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6" descr="A picture containing bird&#10;&#10;Description automatically generated"/>
          <p:cNvPicPr preferRelativeResize="0"/>
          <p:nvPr/>
        </p:nvPicPr>
        <p:blipFill rotWithShape="1">
          <a:blip r:embed="rId3">
            <a:alphaModFix/>
          </a:blip>
          <a:srcRect/>
          <a:stretch/>
        </p:blipFill>
        <p:spPr>
          <a:xfrm>
            <a:off x="1" y="22011"/>
            <a:ext cx="9143999" cy="5207801"/>
          </a:xfrm>
          <a:prstGeom prst="rect">
            <a:avLst/>
          </a:prstGeom>
          <a:noFill/>
          <a:ln>
            <a:noFill/>
          </a:ln>
        </p:spPr>
      </p:pic>
      <p:sp>
        <p:nvSpPr>
          <p:cNvPr id="360" name="Google Shape;360;p66"/>
          <p:cNvSpPr txBox="1"/>
          <p:nvPr/>
        </p:nvSpPr>
        <p:spPr>
          <a:xfrm>
            <a:off x="397559" y="841701"/>
            <a:ext cx="4267200" cy="4021243"/>
          </a:xfrm>
          <a:prstGeom prst="rect">
            <a:avLst/>
          </a:prstGeom>
          <a:noFill/>
          <a:ln>
            <a:noFill/>
          </a:ln>
        </p:spPr>
        <p:txBody>
          <a:bodyPr spcFirstLastPara="1" wrap="square" lIns="91425" tIns="91425" rIns="91425" bIns="91425" anchor="t" anchorCtr="0">
            <a:noAutofit/>
          </a:bodyPr>
          <a:lstStyle/>
          <a:p>
            <a:pPr marL="230399" marR="0" lvl="0" indent="-216799" rtl="0">
              <a:lnSpc>
                <a:spcPct val="115000"/>
              </a:lnSpc>
              <a:spcBef>
                <a:spcPts val="0"/>
              </a:spcBef>
              <a:spcAft>
                <a:spcPts val="0"/>
              </a:spcAft>
              <a:buClr>
                <a:srgbClr val="000000"/>
              </a:buClr>
              <a:buSzPts val="1600"/>
              <a:buFont typeface="Arial"/>
              <a:buChar char="•"/>
            </a:pPr>
            <a:r>
              <a:rPr lang="es-ES" sz="1600" b="0" i="0" u="none" strike="noStrike" cap="none" dirty="0" smtClean="0">
                <a:solidFill>
                  <a:srgbClr val="000000"/>
                </a:solidFill>
                <a:latin typeface="Arial"/>
                <a:ea typeface="Arial"/>
                <a:cs typeface="Arial"/>
                <a:sym typeface="Arial"/>
              </a:rPr>
              <a:t>Los operadores comerciales tendrán que hacer declaraciones aduaneras completas...</a:t>
            </a:r>
          </a:p>
          <a:p>
            <a:pPr marL="230399" marR="0" lvl="0" indent="-216799" algn="l" rtl="0">
              <a:lnSpc>
                <a:spcPct val="115000"/>
              </a:lnSpc>
              <a:spcBef>
                <a:spcPts val="1000"/>
              </a:spcBef>
              <a:spcAft>
                <a:spcPts val="0"/>
              </a:spcAft>
              <a:buClr>
                <a:srgbClr val="000000"/>
              </a:buClr>
              <a:buSzPts val="1600"/>
              <a:buFont typeface="Arial"/>
              <a:buChar char="•"/>
            </a:pPr>
            <a:r>
              <a:rPr lang="es-ES" sz="1600" b="0" i="0" u="none" strike="noStrike" cap="none" dirty="0" smtClean="0">
                <a:solidFill>
                  <a:srgbClr val="000000"/>
                </a:solidFill>
                <a:latin typeface="Arial"/>
                <a:ea typeface="Arial"/>
                <a:cs typeface="Arial"/>
                <a:sym typeface="Arial"/>
              </a:rPr>
              <a:t>...o recurrir a los procedimientos simplificados si tuvieran autorización para hacerlo</a:t>
            </a:r>
          </a:p>
          <a:p>
            <a:pPr marL="230399" marR="0" lvl="0" indent="-216799" algn="l" rtl="0">
              <a:lnSpc>
                <a:spcPct val="115000"/>
              </a:lnSpc>
              <a:spcBef>
                <a:spcPts val="1000"/>
              </a:spcBef>
              <a:spcAft>
                <a:spcPts val="0"/>
              </a:spcAft>
              <a:buClr>
                <a:srgbClr val="000000"/>
              </a:buClr>
              <a:buSzPts val="1600"/>
              <a:buFont typeface="Arial"/>
              <a:buChar char="•"/>
            </a:pPr>
            <a:r>
              <a:rPr lang="es-ES" sz="1600" b="1" i="0" u="none" strike="noStrike" cap="none" dirty="0" smtClean="0">
                <a:solidFill>
                  <a:srgbClr val="000000"/>
                </a:solidFill>
                <a:latin typeface="Arial"/>
                <a:ea typeface="Arial"/>
                <a:cs typeface="Arial"/>
                <a:sym typeface="Arial"/>
              </a:rPr>
              <a:t>En el punto de importaci</a:t>
            </a:r>
            <a:r>
              <a:rPr lang="es-ES" sz="1600" b="1" dirty="0" smtClean="0"/>
              <a:t>ón respecto a todos los bienes y pagar los aranceles pertinentes</a:t>
            </a:r>
            <a:endParaRPr lang="es-ES" sz="1600" b="1" i="0" u="none" strike="noStrike" cap="none" dirty="0" smtClean="0">
              <a:solidFill>
                <a:srgbClr val="000000"/>
              </a:solidFill>
              <a:latin typeface="Arial"/>
              <a:ea typeface="Arial"/>
              <a:cs typeface="Arial"/>
              <a:sym typeface="Arial"/>
            </a:endParaRPr>
          </a:p>
          <a:p>
            <a:pPr marL="230399" marR="0" lvl="0" indent="-216799" algn="l" rtl="0">
              <a:lnSpc>
                <a:spcPct val="115000"/>
              </a:lnSpc>
              <a:spcBef>
                <a:spcPts val="1000"/>
              </a:spcBef>
              <a:spcAft>
                <a:spcPts val="0"/>
              </a:spcAft>
              <a:buClr>
                <a:srgbClr val="000000"/>
              </a:buClr>
              <a:buSzPts val="1600"/>
              <a:buFont typeface="Arial"/>
              <a:buChar char="•"/>
            </a:pPr>
            <a:r>
              <a:rPr lang="es-ES" sz="1600" b="0" i="0" u="none" strike="noStrike" cap="none" dirty="0" smtClean="0">
                <a:solidFill>
                  <a:srgbClr val="000000"/>
                </a:solidFill>
                <a:latin typeface="Arial"/>
                <a:ea typeface="Arial"/>
                <a:cs typeface="Arial"/>
                <a:sym typeface="Arial"/>
              </a:rPr>
              <a:t>Serán obligatorias las declaraciones de protección y seguridad [Safety and Security (</a:t>
            </a:r>
            <a:r>
              <a:rPr lang="es-ES" sz="1600" b="0" i="0" u="none" strike="noStrike" cap="none" dirty="0" err="1" smtClean="0">
                <a:solidFill>
                  <a:srgbClr val="000000"/>
                </a:solidFill>
                <a:latin typeface="Arial"/>
                <a:ea typeface="Arial"/>
                <a:cs typeface="Arial"/>
                <a:sym typeface="Arial"/>
              </a:rPr>
              <a:t>ENS</a:t>
            </a:r>
            <a:r>
              <a:rPr lang="es-ES" sz="1600" b="0" i="0" u="none" strike="noStrike" cap="none" dirty="0" smtClean="0">
                <a:solidFill>
                  <a:srgbClr val="000000"/>
                </a:solidFill>
                <a:latin typeface="Arial"/>
                <a:ea typeface="Arial"/>
                <a:cs typeface="Arial"/>
                <a:sym typeface="Arial"/>
              </a:rPr>
              <a:t>) </a:t>
            </a:r>
            <a:r>
              <a:rPr lang="es-ES" sz="1600" b="0" i="0" u="none" strike="noStrike" cap="none" dirty="0" err="1" smtClean="0">
                <a:solidFill>
                  <a:srgbClr val="000000"/>
                </a:solidFill>
                <a:latin typeface="Arial"/>
                <a:ea typeface="Arial"/>
                <a:cs typeface="Arial"/>
                <a:sym typeface="Arial"/>
              </a:rPr>
              <a:t>declarations</a:t>
            </a:r>
            <a:r>
              <a:rPr lang="es-ES" sz="1600" b="0" i="0" u="none" strike="noStrike" cap="none" dirty="0" smtClean="0">
                <a:solidFill>
                  <a:srgbClr val="000000"/>
                </a:solidFill>
                <a:latin typeface="Arial"/>
                <a:ea typeface="Arial"/>
                <a:cs typeface="Arial"/>
                <a:sym typeface="Arial"/>
              </a:rPr>
              <a:t>]</a:t>
            </a:r>
          </a:p>
          <a:p>
            <a:pPr marL="0" marR="0" lvl="0" indent="0" algn="l" rtl="0">
              <a:lnSpc>
                <a:spcPct val="12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61" name="Google Shape;361;p66"/>
          <p:cNvPicPr preferRelativeResize="0"/>
          <p:nvPr/>
        </p:nvPicPr>
        <p:blipFill rotWithShape="1">
          <a:blip r:embed="rId4">
            <a:alphaModFix/>
          </a:blip>
          <a:srcRect/>
          <a:stretch/>
        </p:blipFill>
        <p:spPr>
          <a:xfrm>
            <a:off x="4857900" y="1440000"/>
            <a:ext cx="3641151" cy="2371825"/>
          </a:xfrm>
          <a:prstGeom prst="rect">
            <a:avLst/>
          </a:prstGeom>
          <a:noFill/>
          <a:ln>
            <a:noFill/>
          </a:ln>
        </p:spPr>
      </p:pic>
      <p:sp>
        <p:nvSpPr>
          <p:cNvPr id="362" name="Google Shape;362;p66"/>
          <p:cNvSpPr txBox="1"/>
          <p:nvPr/>
        </p:nvSpPr>
        <p:spPr>
          <a:xfrm>
            <a:off x="2110121" y="-68323"/>
            <a:ext cx="6964606"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400" b="1" i="0" u="none" strike="noStrike" cap="none" dirty="0" smtClean="0">
                <a:solidFill>
                  <a:schemeClr val="lt1"/>
                </a:solidFill>
                <a:latin typeface="Arial"/>
                <a:ea typeface="Arial"/>
                <a:cs typeface="Arial"/>
                <a:sym typeface="Arial"/>
              </a:rPr>
              <a:t>Plenos controles aduaneros a partir de enero de 2022</a:t>
            </a:r>
            <a:endParaRPr lang="es-ES" sz="2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67"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369" name="Google Shape;369;p67"/>
          <p:cNvSpPr txBox="1"/>
          <p:nvPr/>
        </p:nvSpPr>
        <p:spPr>
          <a:xfrm>
            <a:off x="99800" y="785150"/>
            <a:ext cx="8831100" cy="6851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600"/>
              <a:buFont typeface="Arial"/>
              <a:buNone/>
            </a:pPr>
            <a:r>
              <a:rPr lang="es-ES" b="0" i="0" u="none" strike="noStrike" cap="none" dirty="0" err="1" smtClean="0">
                <a:solidFill>
                  <a:schemeClr val="dk1"/>
                </a:solidFill>
                <a:sym typeface="Arial"/>
              </a:rPr>
              <a:t>HMG</a:t>
            </a:r>
            <a:r>
              <a:rPr lang="es-ES" b="0" i="0" u="none" strike="noStrike" cap="none" dirty="0" smtClean="0">
                <a:solidFill>
                  <a:schemeClr val="dk1"/>
                </a:solidFill>
                <a:sym typeface="Arial"/>
              </a:rPr>
              <a:t> ha introducido una</a:t>
            </a:r>
            <a:r>
              <a:rPr lang="es-ES" dirty="0" smtClean="0">
                <a:solidFill>
                  <a:schemeClr val="dk1"/>
                </a:solidFill>
              </a:rPr>
              <a:t> nueva plataforma de TI denominada</a:t>
            </a:r>
            <a:r>
              <a:rPr lang="es-ES" b="0" i="0" u="none" strike="noStrike" cap="none" dirty="0" smtClean="0">
                <a:solidFill>
                  <a:schemeClr val="dk1"/>
                </a:solidFill>
                <a:sym typeface="Arial"/>
              </a:rPr>
              <a:t> </a:t>
            </a:r>
            <a:r>
              <a:rPr lang="es-ES" b="0" i="1" u="none" strike="noStrike" cap="none" dirty="0" err="1" smtClean="0">
                <a:solidFill>
                  <a:schemeClr val="dk1"/>
                </a:solidFill>
                <a:sym typeface="Arial"/>
              </a:rPr>
              <a:t>Goods</a:t>
            </a:r>
            <a:r>
              <a:rPr lang="es-ES" b="0" i="1" u="none" strike="noStrike" cap="none" dirty="0" smtClean="0">
                <a:solidFill>
                  <a:schemeClr val="dk1"/>
                </a:solidFill>
                <a:sym typeface="Arial"/>
              </a:rPr>
              <a:t> </a:t>
            </a:r>
            <a:r>
              <a:rPr lang="es-ES" b="0" i="1" u="none" strike="noStrike" cap="none" dirty="0" err="1" smtClean="0">
                <a:solidFill>
                  <a:schemeClr val="dk1"/>
                </a:solidFill>
                <a:sym typeface="Arial"/>
              </a:rPr>
              <a:t>Vehicle</a:t>
            </a:r>
            <a:r>
              <a:rPr lang="es-ES" b="0" i="1" u="none" strike="noStrike" cap="none" dirty="0" smtClean="0">
                <a:solidFill>
                  <a:schemeClr val="dk1"/>
                </a:solidFill>
                <a:sym typeface="Arial"/>
              </a:rPr>
              <a:t> </a:t>
            </a:r>
            <a:r>
              <a:rPr lang="es-ES" b="0" i="1" u="none" strike="noStrike" cap="none" dirty="0" err="1" smtClean="0">
                <a:solidFill>
                  <a:schemeClr val="dk1"/>
                </a:solidFill>
                <a:sym typeface="Arial"/>
              </a:rPr>
              <a:t>Movement</a:t>
            </a:r>
            <a:r>
              <a:rPr lang="es-ES" b="0" i="1" u="none" strike="noStrike" cap="none" dirty="0" smtClean="0">
                <a:solidFill>
                  <a:schemeClr val="dk1"/>
                </a:solidFill>
                <a:sym typeface="Arial"/>
              </a:rPr>
              <a:t> </a:t>
            </a:r>
            <a:r>
              <a:rPr lang="es-ES" b="0" i="1" u="none" strike="noStrike" cap="none" dirty="0" err="1" smtClean="0">
                <a:solidFill>
                  <a:schemeClr val="dk1"/>
                </a:solidFill>
                <a:sym typeface="Arial"/>
              </a:rPr>
              <a:t>Service</a:t>
            </a:r>
            <a:r>
              <a:rPr lang="es-ES" b="0" i="1" u="none" strike="noStrike" cap="none" dirty="0" smtClean="0">
                <a:solidFill>
                  <a:schemeClr val="dk1"/>
                </a:solidFill>
                <a:sym typeface="Arial"/>
              </a:rPr>
              <a:t> (</a:t>
            </a:r>
            <a:r>
              <a:rPr lang="es-ES" b="0" i="1" u="none" strike="noStrike" cap="none" dirty="0" err="1" smtClean="0">
                <a:solidFill>
                  <a:schemeClr val="dk1"/>
                </a:solidFill>
                <a:sym typeface="Arial"/>
              </a:rPr>
              <a:t>GVMS</a:t>
            </a:r>
            <a:r>
              <a:rPr lang="es-ES" b="0" i="1" u="none" strike="noStrike" cap="none" dirty="0" smtClean="0">
                <a:solidFill>
                  <a:schemeClr val="dk1"/>
                </a:solidFill>
                <a:sym typeface="Arial"/>
              </a:rPr>
              <a:t>) </a:t>
            </a:r>
            <a:r>
              <a:rPr lang="es-ES" b="0" u="none" strike="noStrike" cap="none" dirty="0" smtClean="0">
                <a:solidFill>
                  <a:schemeClr val="dk1"/>
                </a:solidFill>
                <a:sym typeface="Arial"/>
              </a:rPr>
              <a:t>para dar apoyo al modelo de presentación previa (cuando los bienes </a:t>
            </a:r>
            <a:r>
              <a:rPr lang="es-ES" dirty="0" smtClean="0">
                <a:solidFill>
                  <a:schemeClr val="dk1"/>
                </a:solidFill>
              </a:rPr>
              <a:t>que l</a:t>
            </a:r>
            <a:r>
              <a:rPr lang="es-ES" b="0" u="none" strike="noStrike" cap="none" dirty="0" smtClean="0">
                <a:solidFill>
                  <a:schemeClr val="dk1"/>
                </a:solidFill>
                <a:sym typeface="Arial"/>
              </a:rPr>
              <a:t>legan a los puertos ya tienen hecha la declaración aduanera) tanto para la importación como exportación y para facilitar los tránsitos. El servicio </a:t>
            </a:r>
            <a:r>
              <a:rPr lang="es-ES" b="0" i="0" u="none" strike="noStrike" cap="none" dirty="0" err="1" smtClean="0">
                <a:solidFill>
                  <a:schemeClr val="dk1"/>
                </a:solidFill>
                <a:sym typeface="Arial"/>
              </a:rPr>
              <a:t>GVMS</a:t>
            </a:r>
            <a:r>
              <a:rPr lang="es-ES" b="0" i="0" u="none" strike="noStrike" cap="none" dirty="0" smtClean="0">
                <a:solidFill>
                  <a:schemeClr val="dk1"/>
                </a:solidFill>
                <a:sym typeface="Arial"/>
              </a:rPr>
              <a:t> permite: </a:t>
            </a:r>
          </a:p>
          <a:p>
            <a:pPr marL="457200" marR="0" lvl="0" indent="-330200" algn="just" rtl="0">
              <a:lnSpc>
                <a:spcPct val="115000"/>
              </a:lnSpc>
              <a:spcBef>
                <a:spcPts val="0"/>
              </a:spcBef>
              <a:spcAft>
                <a:spcPts val="0"/>
              </a:spcAft>
              <a:buClr>
                <a:schemeClr val="dk1"/>
              </a:buClr>
              <a:buSzPts val="1600"/>
              <a:buFont typeface="Arial"/>
              <a:buChar char="●"/>
            </a:pPr>
            <a:r>
              <a:rPr lang="es-ES" b="0" i="0" u="none" strike="noStrike" cap="none" dirty="0" smtClean="0">
                <a:solidFill>
                  <a:schemeClr val="dk1"/>
                </a:solidFill>
                <a:sym typeface="Arial"/>
              </a:rPr>
              <a:t>Que las referencia</a:t>
            </a:r>
            <a:r>
              <a:rPr lang="es-ES" dirty="0" smtClean="0">
                <a:solidFill>
                  <a:schemeClr val="dk1"/>
                </a:solidFill>
              </a:rPr>
              <a:t>s en la declaración se vinculen en una única referencia denominada</a:t>
            </a:r>
            <a:r>
              <a:rPr lang="es-ES" b="0" i="0" u="none" strike="noStrike" cap="none" dirty="0" smtClean="0">
                <a:solidFill>
                  <a:schemeClr val="dk1"/>
                </a:solidFill>
                <a:sym typeface="Arial"/>
              </a:rPr>
              <a:t> “</a:t>
            </a:r>
            <a:r>
              <a:rPr lang="es-ES" b="0" i="0" u="none" strike="noStrike" cap="none" dirty="0" err="1" smtClean="0">
                <a:solidFill>
                  <a:schemeClr val="dk1"/>
                </a:solidFill>
                <a:sym typeface="Arial"/>
              </a:rPr>
              <a:t>Goods</a:t>
            </a:r>
            <a:r>
              <a:rPr lang="es-ES" b="0" i="0" u="none" strike="noStrike" cap="none" dirty="0" smtClean="0">
                <a:solidFill>
                  <a:schemeClr val="dk1"/>
                </a:solidFill>
                <a:sym typeface="Arial"/>
              </a:rPr>
              <a:t> </a:t>
            </a:r>
            <a:r>
              <a:rPr lang="es-ES" b="0" i="0" u="none" strike="noStrike" cap="none" dirty="0" err="1" smtClean="0">
                <a:solidFill>
                  <a:schemeClr val="dk1"/>
                </a:solidFill>
                <a:sym typeface="Arial"/>
              </a:rPr>
              <a:t>Movement</a:t>
            </a:r>
            <a:r>
              <a:rPr lang="es-ES" b="0" i="0" u="none" strike="noStrike" cap="none" dirty="0" smtClean="0">
                <a:solidFill>
                  <a:schemeClr val="dk1"/>
                </a:solidFill>
                <a:sym typeface="Arial"/>
              </a:rPr>
              <a:t> Reference” (</a:t>
            </a:r>
            <a:r>
              <a:rPr lang="es-ES" b="0" i="0" u="none" strike="noStrike" cap="none" dirty="0" err="1" smtClean="0">
                <a:solidFill>
                  <a:schemeClr val="dk1"/>
                </a:solidFill>
                <a:sym typeface="Arial"/>
              </a:rPr>
              <a:t>GMR</a:t>
            </a:r>
            <a:r>
              <a:rPr lang="es-ES" b="0" i="0" u="none" strike="noStrike" cap="none" dirty="0" smtClean="0">
                <a:solidFill>
                  <a:schemeClr val="dk1"/>
                </a:solidFill>
                <a:sym typeface="Arial"/>
              </a:rPr>
              <a:t>). Esto quiere decir que la persona que traslade los bienes solo tiene que presentar una referencia en la frontera de cara a justificar que ya se ha presentado una declaración previa para esos bienes. </a:t>
            </a:r>
            <a:endParaRPr lang="es-ES" dirty="0" smtClean="0">
              <a:solidFill>
                <a:schemeClr val="dk1"/>
              </a:solidFill>
            </a:endParaRPr>
          </a:p>
          <a:p>
            <a:pPr marL="457200" marR="0" lvl="0" indent="-330200" algn="just" rtl="0">
              <a:lnSpc>
                <a:spcPct val="115000"/>
              </a:lnSpc>
              <a:spcBef>
                <a:spcPts val="0"/>
              </a:spcBef>
              <a:spcAft>
                <a:spcPts val="0"/>
              </a:spcAft>
              <a:buClr>
                <a:schemeClr val="dk1"/>
              </a:buClr>
              <a:buSzPts val="1600"/>
              <a:buFont typeface="Arial"/>
              <a:buChar char="●"/>
            </a:pPr>
            <a:r>
              <a:rPr lang="es-ES" b="0" i="0" u="none" strike="noStrike" cap="none" dirty="0" smtClean="0">
                <a:solidFill>
                  <a:schemeClr val="dk1"/>
                </a:solidFill>
                <a:sym typeface="Arial"/>
              </a:rPr>
              <a:t>Vincular la circulación de bienes a las declaraciones para que se puedan tramitar en ruta los bienes.</a:t>
            </a:r>
          </a:p>
          <a:p>
            <a:pPr marL="457200" marR="0" lvl="0" indent="-330200" algn="just" rtl="0">
              <a:lnSpc>
                <a:spcPct val="115000"/>
              </a:lnSpc>
              <a:spcBef>
                <a:spcPts val="0"/>
              </a:spcBef>
              <a:spcAft>
                <a:spcPts val="0"/>
              </a:spcAft>
              <a:buClr>
                <a:schemeClr val="dk1"/>
              </a:buClr>
              <a:buSzPts val="1600"/>
              <a:buFont typeface="Arial"/>
              <a:buChar char="●"/>
            </a:pPr>
            <a:r>
              <a:rPr lang="es-ES" b="0" i="0" u="none" strike="noStrike" cap="none" dirty="0" smtClean="0">
                <a:solidFill>
                  <a:schemeClr val="dk1"/>
                </a:solidFill>
                <a:sym typeface="Arial"/>
              </a:rPr>
              <a:t>Desde el 1 de enero de 2021, se emplea el </a:t>
            </a:r>
            <a:r>
              <a:rPr lang="es-ES" b="0" i="0" u="none" strike="noStrike" cap="none" dirty="0" err="1" smtClean="0">
                <a:solidFill>
                  <a:schemeClr val="dk1"/>
                </a:solidFill>
                <a:sym typeface="Arial"/>
              </a:rPr>
              <a:t>GVMS</a:t>
            </a:r>
            <a:r>
              <a:rPr lang="es-ES" b="0" i="0" u="none" strike="noStrike" cap="none" dirty="0" smtClean="0">
                <a:solidFill>
                  <a:schemeClr val="dk1"/>
                </a:solidFill>
                <a:sym typeface="Arial"/>
              </a:rPr>
              <a:t> para facilitar los traslados del CTC que llegan al Reino Unido. </a:t>
            </a:r>
          </a:p>
          <a:p>
            <a:pPr marL="457200" lvl="0" indent="-330200">
              <a:lnSpc>
                <a:spcPct val="115000"/>
              </a:lnSpc>
              <a:buClr>
                <a:schemeClr val="dk1"/>
              </a:buClr>
              <a:buSzPts val="1600"/>
              <a:buFont typeface="Arial"/>
              <a:buChar char="●"/>
            </a:pPr>
            <a:r>
              <a:rPr lang="es-ES" dirty="0">
                <a:solidFill>
                  <a:schemeClr val="dk1"/>
                </a:solidFill>
              </a:rPr>
              <a:t>Notificación del resultado </a:t>
            </a:r>
            <a:r>
              <a:rPr lang="es-ES" dirty="0" smtClean="0">
                <a:solidFill>
                  <a:schemeClr val="dk1"/>
                </a:solidFill>
              </a:rPr>
              <a:t>de la evaluación </a:t>
            </a:r>
            <a:r>
              <a:rPr lang="es-ES" dirty="0">
                <a:solidFill>
                  <a:schemeClr val="dk1"/>
                </a:solidFill>
              </a:rPr>
              <a:t>de </a:t>
            </a:r>
            <a:r>
              <a:rPr lang="es-ES" dirty="0" smtClean="0">
                <a:solidFill>
                  <a:schemeClr val="dk1"/>
                </a:solidFill>
              </a:rPr>
              <a:t>riesgos </a:t>
            </a:r>
            <a:r>
              <a:rPr lang="es-ES" dirty="0">
                <a:solidFill>
                  <a:schemeClr val="dk1"/>
                </a:solidFill>
              </a:rPr>
              <a:t>de las declaraciones </a:t>
            </a:r>
            <a:r>
              <a:rPr lang="es-ES" dirty="0" smtClean="0">
                <a:solidFill>
                  <a:schemeClr val="dk1"/>
                </a:solidFill>
              </a:rPr>
              <a:t>a </a:t>
            </a:r>
            <a:r>
              <a:rPr lang="es-ES" b="0" i="0" u="none" strike="noStrike" cap="none" dirty="0" smtClean="0">
                <a:solidFill>
                  <a:schemeClr val="dk1"/>
                </a:solidFill>
                <a:sym typeface="Arial"/>
              </a:rPr>
              <a:t>la persona encargada de controlar los bienes</a:t>
            </a:r>
          </a:p>
          <a:p>
            <a:pPr marL="457200" marR="0" lvl="0" indent="-330200" algn="just" rtl="0">
              <a:lnSpc>
                <a:spcPct val="115000"/>
              </a:lnSpc>
              <a:spcBef>
                <a:spcPts val="0"/>
              </a:spcBef>
              <a:spcAft>
                <a:spcPts val="0"/>
              </a:spcAft>
              <a:buClr>
                <a:schemeClr val="dk1"/>
              </a:buClr>
              <a:buSzPts val="1600"/>
              <a:buFont typeface="Arial"/>
              <a:buChar char="●"/>
            </a:pPr>
            <a:r>
              <a:rPr lang="es-ES" dirty="0" smtClean="0">
                <a:solidFill>
                  <a:schemeClr val="dk1"/>
                </a:solidFill>
              </a:rPr>
              <a:t>A partir del 1 de enero de</a:t>
            </a:r>
            <a:r>
              <a:rPr lang="es-ES" b="0" i="0" u="none" strike="noStrike" cap="none" dirty="0" smtClean="0">
                <a:solidFill>
                  <a:schemeClr val="dk1"/>
                </a:solidFill>
                <a:sym typeface="Arial"/>
              </a:rPr>
              <a:t> 2022, </a:t>
            </a:r>
            <a:r>
              <a:rPr lang="es-ES" dirty="0" smtClean="0">
                <a:solidFill>
                  <a:schemeClr val="dk1"/>
                </a:solidFill>
              </a:rPr>
              <a:t>el</a:t>
            </a:r>
            <a:r>
              <a:rPr lang="es-ES" b="0" i="0" u="none" strike="noStrike" cap="none" dirty="0" smtClean="0">
                <a:solidFill>
                  <a:schemeClr val="dk1"/>
                </a:solidFill>
                <a:sym typeface="Arial"/>
              </a:rPr>
              <a:t> </a:t>
            </a:r>
            <a:r>
              <a:rPr lang="es-ES" b="0" i="0" u="none" strike="noStrike" cap="none" dirty="0" err="1" smtClean="0">
                <a:solidFill>
                  <a:schemeClr val="dk1"/>
                </a:solidFill>
                <a:sym typeface="Arial"/>
              </a:rPr>
              <a:t>GVMS</a:t>
            </a:r>
            <a:r>
              <a:rPr lang="es-ES" b="0" i="0" u="none" strike="noStrike" cap="none" dirty="0" smtClean="0">
                <a:solidFill>
                  <a:schemeClr val="dk1"/>
                </a:solidFill>
                <a:sym typeface="Arial"/>
              </a:rPr>
              <a:t> también dará apoyo a las localizaciones GB </a:t>
            </a:r>
            <a:r>
              <a:rPr lang="es-ES" dirty="0" smtClean="0">
                <a:solidFill>
                  <a:schemeClr val="dk1"/>
                </a:solidFill>
              </a:rPr>
              <a:t>que utilicen el modelo de presentación previa para lograr un control aduanero pleno de bienes tanto para importación como exportación</a:t>
            </a:r>
            <a:r>
              <a:rPr lang="es-ES" b="0" i="0" u="none" strike="noStrike" cap="none" dirty="0" smtClean="0">
                <a:solidFill>
                  <a:schemeClr val="dk1"/>
                </a:solidFill>
                <a:sym typeface="Arial"/>
              </a:rPr>
              <a:t>.</a:t>
            </a:r>
            <a:endParaRPr lang="es-ES" b="0" i="0" u="none" strike="noStrike" cap="none" dirty="0">
              <a:solidFill>
                <a:schemeClr val="dk1"/>
              </a:solidFill>
              <a:sym typeface="Arial"/>
            </a:endParaRPr>
          </a:p>
        </p:txBody>
      </p:sp>
      <p:sp>
        <p:nvSpPr>
          <p:cNvPr id="370" name="Google Shape;370;p67"/>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a:solidFill>
                  <a:schemeClr val="lt1"/>
                </a:solidFill>
                <a:latin typeface="Arial"/>
                <a:ea typeface="Arial"/>
                <a:cs typeface="Arial"/>
                <a:sym typeface="Arial"/>
              </a:rPr>
              <a:t>Goods Vehicle Movement Service</a:t>
            </a:r>
            <a:endParaRPr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68"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377" name="Google Shape;377;p68"/>
          <p:cNvSpPr txBox="1"/>
          <p:nvPr/>
        </p:nvSpPr>
        <p:spPr>
          <a:xfrm>
            <a:off x="186149" y="723450"/>
            <a:ext cx="8771700" cy="41919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El </a:t>
            </a:r>
            <a:r>
              <a:rPr lang="es-ES" sz="1500" dirty="0" smtClean="0">
                <a:solidFill>
                  <a:schemeClr val="dk1"/>
                </a:solidFill>
              </a:rPr>
              <a:t>Convenio de tránsito común </a:t>
            </a:r>
            <a:r>
              <a:rPr lang="es-ES" sz="1500" b="0" i="0" u="none" strike="noStrike" cap="none" dirty="0" smtClean="0">
                <a:solidFill>
                  <a:schemeClr val="dk1"/>
                </a:solidFill>
                <a:sym typeface="Arial"/>
              </a:rPr>
              <a:t>(CTC) permite la suspensión de los controles aduaneros y pago de impuestos hasta que los bienes lleguen al destino.</a:t>
            </a:r>
          </a:p>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El RU se unió por derecho propio al CTC </a:t>
            </a:r>
            <a:r>
              <a:rPr lang="es-ES" sz="1500" dirty="0" smtClean="0">
                <a:solidFill>
                  <a:schemeClr val="dk1"/>
                </a:solidFill>
              </a:rPr>
              <a:t>el </a:t>
            </a:r>
            <a:r>
              <a:rPr lang="es-ES" sz="1500" b="0" i="0" u="none" strike="noStrike" cap="none" dirty="0" smtClean="0">
                <a:solidFill>
                  <a:schemeClr val="dk1"/>
                </a:solidFill>
                <a:sym typeface="Arial"/>
              </a:rPr>
              <a:t>1 de enero de 2021 por lo que desde entonces está sujeto a los requerimientos del convenio. Hacer el paso a estos requerimientos mediante fases por lo tanto no va a ser posible.</a:t>
            </a:r>
          </a:p>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Para trasladar bienes conforme al CTC hay 3 funciones aduaneras diferenciadas​:</a:t>
            </a:r>
          </a:p>
          <a:p>
            <a:pPr marL="914400" marR="0" lvl="1"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Oficina de salida​</a:t>
            </a:r>
          </a:p>
          <a:p>
            <a:pPr marL="914400" marR="0" lvl="1"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Oficina de tránsito​</a:t>
            </a:r>
          </a:p>
          <a:p>
            <a:pPr marL="914400" marR="0" lvl="1"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Oficina de destino​</a:t>
            </a:r>
          </a:p>
          <a:p>
            <a:pPr marL="457200" marR="0" lvl="0" indent="-330200" algn="just" rtl="0">
              <a:lnSpc>
                <a:spcPct val="115000"/>
              </a:lnSpc>
              <a:spcBef>
                <a:spcPts val="0"/>
              </a:spcBef>
              <a:spcAft>
                <a:spcPts val="0"/>
              </a:spcAft>
              <a:buClr>
                <a:schemeClr val="dk1"/>
              </a:buClr>
              <a:buSzPts val="1600"/>
              <a:buFont typeface="Arial"/>
              <a:buChar char="●"/>
            </a:pPr>
            <a:r>
              <a:rPr lang="es-ES" sz="1500" dirty="0" smtClean="0">
                <a:solidFill>
                  <a:schemeClr val="dk1"/>
                </a:solidFill>
              </a:rPr>
              <a:t>Las funciones de salida y destino se pueden completar en una ofician aduanera o una localización aprobada (conocido como consignador/consignatario).</a:t>
            </a:r>
          </a:p>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Las funciones de la Oficina de tránsito son una obligación de los signatarios del CTC que ha de cumplirse a la llegada de los bienes a un nuevo territorio aduanero​ y completarse en una oficin</a:t>
            </a:r>
            <a:r>
              <a:rPr lang="es-ES" sz="1500" dirty="0" smtClean="0">
                <a:solidFill>
                  <a:schemeClr val="dk1"/>
                </a:solidFill>
              </a:rPr>
              <a:t>a aduanera a la llegada. Esto puede ser en la frontera, o cerca de la misma.</a:t>
            </a:r>
            <a:r>
              <a:rPr lang="es-ES" sz="1500" b="0" i="0" u="none" strike="noStrike" cap="none" dirty="0" smtClean="0">
                <a:solidFill>
                  <a:schemeClr val="dk1"/>
                </a:solidFill>
                <a:sym typeface="Arial"/>
              </a:rPr>
              <a:t>​</a:t>
            </a:r>
            <a:endParaRPr lang="es-ES" sz="1500" b="0" i="0" u="none" strike="noStrike" cap="none" dirty="0">
              <a:solidFill>
                <a:schemeClr val="dk1"/>
              </a:solidFill>
              <a:sym typeface="Arial"/>
            </a:endParaRPr>
          </a:p>
        </p:txBody>
      </p:sp>
      <p:sp>
        <p:nvSpPr>
          <p:cNvPr id="378" name="Google Shape;378;p68"/>
          <p:cNvSpPr txBox="1"/>
          <p:nvPr/>
        </p:nvSpPr>
        <p:spPr>
          <a:xfrm>
            <a:off x="2276375" y="77150"/>
            <a:ext cx="68151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Convenio de tránsito común (CTC)</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69"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385" name="Google Shape;385;p69"/>
          <p:cNvSpPr txBox="1"/>
          <p:nvPr/>
        </p:nvSpPr>
        <p:spPr>
          <a:xfrm>
            <a:off x="443583" y="575714"/>
            <a:ext cx="8516400" cy="4308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600"/>
              <a:buFont typeface="Arial"/>
              <a:buNone/>
            </a:pPr>
            <a:endParaRPr lang="es-ES" sz="1600" b="0" i="0" u="none" strike="noStrike" cap="none" dirty="0" smtClean="0">
              <a:solidFill>
                <a:schemeClr val="dk1"/>
              </a:solidFill>
              <a:sym typeface="Arial"/>
            </a:endParaRPr>
          </a:p>
          <a:p>
            <a:pPr marL="0" marR="0" lvl="0" indent="0" algn="just" rtl="0">
              <a:lnSpc>
                <a:spcPct val="115000"/>
              </a:lnSpc>
              <a:spcBef>
                <a:spcPts val="0"/>
              </a:spcBef>
              <a:spcAft>
                <a:spcPts val="0"/>
              </a:spcAft>
              <a:buClr>
                <a:srgbClr val="000000"/>
              </a:buClr>
              <a:buSzPts val="1600"/>
              <a:buFont typeface="Arial"/>
              <a:buNone/>
            </a:pPr>
            <a:r>
              <a:rPr lang="es-ES" sz="1600" b="0" i="0" u="none" strike="noStrike" cap="none" dirty="0" smtClean="0">
                <a:solidFill>
                  <a:schemeClr val="dk1"/>
                </a:solidFill>
                <a:sym typeface="Arial"/>
              </a:rPr>
              <a:t>Para el traslado de </a:t>
            </a:r>
            <a:r>
              <a:rPr lang="es-ES" sz="1600" dirty="0" smtClean="0">
                <a:solidFill>
                  <a:schemeClr val="dk1"/>
                </a:solidFill>
              </a:rPr>
              <a:t>bienes utilizando el CTC, los comerciantes han de recordar lo siguiente</a:t>
            </a:r>
            <a:r>
              <a:rPr lang="es-ES" sz="1600" b="0" i="0" u="none" strike="noStrike" cap="none" dirty="0" smtClean="0">
                <a:solidFill>
                  <a:schemeClr val="dk1"/>
                </a:solidFill>
                <a:sym typeface="Arial"/>
              </a:rPr>
              <a:t>:</a:t>
            </a:r>
          </a:p>
          <a:p>
            <a:pPr marL="457200" marR="0" lvl="0" indent="-330200" algn="just" rtl="0">
              <a:lnSpc>
                <a:spcPct val="115000"/>
              </a:lnSpc>
              <a:spcBef>
                <a:spcPts val="0"/>
              </a:spcBef>
              <a:spcAft>
                <a:spcPts val="0"/>
              </a:spcAft>
              <a:buClr>
                <a:schemeClr val="dk1"/>
              </a:buClr>
              <a:buSzPts val="1600"/>
              <a:buFont typeface="Arial"/>
              <a:buChar char="●"/>
            </a:pPr>
            <a:r>
              <a:rPr lang="es-ES" sz="1600" b="0" i="0" u="none" strike="noStrike" cap="none" dirty="0" smtClean="0">
                <a:solidFill>
                  <a:schemeClr val="dk1"/>
                </a:solidFill>
                <a:sym typeface="Arial"/>
              </a:rPr>
              <a:t>Si es un consignador autorizado, se comienza el tránsito en </a:t>
            </a:r>
            <a:r>
              <a:rPr lang="es-ES" sz="1600" b="0" i="0" u="none" strike="noStrike" cap="none" dirty="0" err="1" smtClean="0">
                <a:solidFill>
                  <a:schemeClr val="dk1"/>
                </a:solidFill>
                <a:sym typeface="Arial"/>
              </a:rPr>
              <a:t>NCTS</a:t>
            </a:r>
            <a:r>
              <a:rPr lang="es-ES" sz="1600" b="0" i="0" u="none" strike="noStrike" cap="none" dirty="0" smtClean="0">
                <a:solidFill>
                  <a:schemeClr val="dk1"/>
                </a:solidFill>
                <a:sym typeface="Arial"/>
              </a:rPr>
              <a:t> con un número de referencia local [Local Reference </a:t>
            </a:r>
            <a:r>
              <a:rPr lang="es-ES" sz="1600" b="0" i="0" u="none" strike="noStrike" cap="none" dirty="0" err="1" smtClean="0">
                <a:solidFill>
                  <a:schemeClr val="dk1"/>
                </a:solidFill>
                <a:sym typeface="Arial"/>
              </a:rPr>
              <a:t>Number</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LRN</a:t>
            </a:r>
            <a:r>
              <a:rPr lang="es-ES" sz="1600" b="0" i="0" u="none" strike="noStrike" cap="none" dirty="0" smtClean="0">
                <a:solidFill>
                  <a:schemeClr val="dk1"/>
                </a:solidFill>
                <a:sym typeface="Arial"/>
              </a:rPr>
              <a:t>)]. Utilizando </a:t>
            </a:r>
            <a:r>
              <a:rPr lang="es-ES" sz="1600" b="0" i="0" u="none" strike="noStrike" cap="none" dirty="0" err="1" smtClean="0">
                <a:solidFill>
                  <a:schemeClr val="dk1"/>
                </a:solidFill>
                <a:sym typeface="Arial"/>
              </a:rPr>
              <a:t>NCTS</a:t>
            </a:r>
            <a:r>
              <a:rPr lang="es-ES" sz="1600" b="0" i="0" u="none" strike="noStrike" cap="none" dirty="0" smtClean="0">
                <a:solidFill>
                  <a:schemeClr val="dk1"/>
                </a:solidFill>
                <a:sym typeface="Arial"/>
              </a:rPr>
              <a:t>, </a:t>
            </a:r>
            <a:r>
              <a:rPr lang="es-ES" sz="1600" dirty="0" smtClean="0">
                <a:solidFill>
                  <a:schemeClr val="dk1"/>
                </a:solidFill>
              </a:rPr>
              <a:t>se crea el documento de tránsito de acompañamiento [</a:t>
            </a:r>
            <a:r>
              <a:rPr lang="es-ES" sz="1600" b="0" i="0" u="none" strike="noStrike" cap="none" dirty="0" err="1" smtClean="0">
                <a:solidFill>
                  <a:schemeClr val="dk1"/>
                </a:solidFill>
                <a:sym typeface="Arial"/>
              </a:rPr>
              <a:t>Transit</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Accompanying</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Document</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TAD</a:t>
            </a:r>
            <a:r>
              <a:rPr lang="es-ES" sz="1600" b="0" i="0" u="none" strike="noStrike" cap="none" dirty="0" smtClean="0">
                <a:solidFill>
                  <a:schemeClr val="dk1"/>
                </a:solidFill>
                <a:sym typeface="Arial"/>
              </a:rPr>
              <a:t>)] que incluye el </a:t>
            </a:r>
            <a:r>
              <a:rPr lang="es-ES" sz="1600" b="0" i="0" u="none" strike="noStrike" cap="none" dirty="0" err="1" smtClean="0">
                <a:solidFill>
                  <a:schemeClr val="dk1"/>
                </a:solidFill>
                <a:sym typeface="Arial"/>
              </a:rPr>
              <a:t>MRN</a:t>
            </a:r>
            <a:r>
              <a:rPr lang="es-ES" sz="1600" b="0" i="0" u="none" strike="noStrike" cap="none" dirty="0" smtClean="0">
                <a:solidFill>
                  <a:schemeClr val="dk1"/>
                </a:solidFill>
                <a:sym typeface="Arial"/>
              </a:rPr>
              <a:t> (</a:t>
            </a:r>
            <a:r>
              <a:rPr lang="es-ES" sz="1600" dirty="0" smtClean="0">
                <a:solidFill>
                  <a:schemeClr val="dk1"/>
                </a:solidFill>
              </a:rPr>
              <a:t>número de referencia del traslado</a:t>
            </a:r>
            <a:r>
              <a:rPr lang="es-ES" sz="1600" b="0" i="0" u="none" strike="noStrike" cap="none" dirty="0" smtClean="0">
                <a:solidFill>
                  <a:schemeClr val="dk1"/>
                </a:solidFill>
                <a:sym typeface="Arial"/>
              </a:rPr>
              <a:t>). </a:t>
            </a:r>
            <a:r>
              <a:rPr lang="es-ES" sz="1600" b="1" i="0" u="none" strike="noStrike" cap="none" dirty="0" smtClean="0">
                <a:solidFill>
                  <a:schemeClr val="dk1"/>
                </a:solidFill>
                <a:sym typeface="Arial"/>
              </a:rPr>
              <a:t>Tenga en cuenta que el </a:t>
            </a:r>
            <a:r>
              <a:rPr lang="es-ES" sz="1600" b="1" i="0" u="none" strike="noStrike" cap="none" dirty="0" err="1" smtClean="0">
                <a:solidFill>
                  <a:schemeClr val="dk1"/>
                </a:solidFill>
                <a:sym typeface="Arial"/>
              </a:rPr>
              <a:t>LRN</a:t>
            </a:r>
            <a:r>
              <a:rPr lang="es-ES" sz="1600" b="1" i="0" u="none" strike="noStrike" cap="none" dirty="0" smtClean="0">
                <a:solidFill>
                  <a:schemeClr val="dk1"/>
                </a:solidFill>
                <a:sym typeface="Arial"/>
              </a:rPr>
              <a:t> NO ES un </a:t>
            </a:r>
            <a:r>
              <a:rPr lang="es-ES" sz="1600" b="1" i="0" u="none" strike="noStrike" cap="none" dirty="0" err="1" smtClean="0">
                <a:solidFill>
                  <a:schemeClr val="dk1"/>
                </a:solidFill>
                <a:sym typeface="Arial"/>
              </a:rPr>
              <a:t>TAD</a:t>
            </a:r>
            <a:r>
              <a:rPr lang="es-ES" sz="1600" b="1" i="0" u="none" strike="noStrike" cap="none" dirty="0" smtClean="0">
                <a:solidFill>
                  <a:schemeClr val="dk1"/>
                </a:solidFill>
                <a:sym typeface="Arial"/>
              </a:rPr>
              <a:t>.</a:t>
            </a:r>
            <a:r>
              <a:rPr lang="es-ES" sz="1600" b="0" i="0" u="none" strike="noStrike" cap="none" dirty="0" smtClean="0">
                <a:solidFill>
                  <a:schemeClr val="dk1"/>
                </a:solidFill>
                <a:sym typeface="Arial"/>
              </a:rPr>
              <a:t> El transportista tiene que tener una copia en papel del </a:t>
            </a:r>
            <a:r>
              <a:rPr lang="es-ES" sz="1600" b="0" i="0" u="none" strike="noStrike" cap="none" dirty="0" err="1" smtClean="0">
                <a:solidFill>
                  <a:schemeClr val="dk1"/>
                </a:solidFill>
                <a:sym typeface="Arial"/>
              </a:rPr>
              <a:t>TAD</a:t>
            </a:r>
            <a:r>
              <a:rPr lang="es-ES" sz="1600" b="0" i="0" u="none" strike="noStrike" cap="none" dirty="0" smtClean="0">
                <a:solidFill>
                  <a:schemeClr val="dk1"/>
                </a:solidFill>
                <a:sym typeface="Arial"/>
              </a:rPr>
              <a:t> incluyendo el </a:t>
            </a:r>
            <a:r>
              <a:rPr lang="es-ES" sz="1600" b="0" i="0" u="none" strike="noStrike" cap="none" dirty="0" err="1" smtClean="0">
                <a:solidFill>
                  <a:schemeClr val="dk1"/>
                </a:solidFill>
                <a:sym typeface="Arial"/>
              </a:rPr>
              <a:t>MRN</a:t>
            </a:r>
            <a:r>
              <a:rPr lang="es-ES" sz="1600" b="0" i="0" u="none" strike="noStrike" cap="none" dirty="0" smtClean="0">
                <a:solidFill>
                  <a:schemeClr val="dk1"/>
                </a:solidFill>
                <a:sym typeface="Arial"/>
              </a:rPr>
              <a:t> para acompañar al envío y presentar/escanear en la frontera. </a:t>
            </a:r>
          </a:p>
          <a:p>
            <a:pPr marL="457200" marR="0" lvl="0" indent="-330200" algn="just" rtl="0">
              <a:lnSpc>
                <a:spcPct val="115000"/>
              </a:lnSpc>
              <a:spcBef>
                <a:spcPts val="0"/>
              </a:spcBef>
              <a:spcAft>
                <a:spcPts val="0"/>
              </a:spcAft>
              <a:buClr>
                <a:schemeClr val="dk1"/>
              </a:buClr>
              <a:buSzPts val="1600"/>
              <a:buFont typeface="Arial"/>
              <a:buChar char="●"/>
            </a:pPr>
            <a:r>
              <a:rPr lang="es-ES" sz="1600" b="0" i="0" u="none" strike="noStrike" cap="none" dirty="0" smtClean="0">
                <a:solidFill>
                  <a:schemeClr val="dk1"/>
                </a:solidFill>
                <a:sym typeface="Arial"/>
              </a:rPr>
              <a:t>Ha habido numerosos incidentes en el RU y la UE en los que los </a:t>
            </a:r>
            <a:r>
              <a:rPr lang="es-ES" sz="1600" b="0" i="0" u="none" strike="noStrike" cap="none" dirty="0" err="1" smtClean="0">
                <a:solidFill>
                  <a:schemeClr val="dk1"/>
                </a:solidFill>
                <a:sym typeface="Arial"/>
              </a:rPr>
              <a:t>TADs</a:t>
            </a:r>
            <a:r>
              <a:rPr lang="es-ES" sz="1600" b="0" i="0" u="none" strike="noStrike" cap="none" dirty="0" smtClean="0">
                <a:solidFill>
                  <a:schemeClr val="dk1"/>
                </a:solidFill>
                <a:sym typeface="Arial"/>
              </a:rPr>
              <a:t> no se han emitido a la llegada al destino final. Esto quiere decir que no se liberan las garantías y que legalmente no debería haber libre circulación de esos bienes. El </a:t>
            </a:r>
            <a:r>
              <a:rPr lang="es-ES" sz="1600" dirty="0" smtClean="0">
                <a:solidFill>
                  <a:schemeClr val="dk1"/>
                </a:solidFill>
              </a:rPr>
              <a:t>riesgo para el comerciante es que las garantías llegan al límite y no le sea posible abrir más traslados. </a:t>
            </a:r>
            <a:endParaRPr lang="es-ES" sz="1600" dirty="0">
              <a:solidFill>
                <a:schemeClr val="dk1"/>
              </a:solidFill>
            </a:endParaRPr>
          </a:p>
        </p:txBody>
      </p:sp>
      <p:sp>
        <p:nvSpPr>
          <p:cNvPr id="386" name="Google Shape;386;p69"/>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Utilizar el CTC</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70"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393" name="Google Shape;393;p70"/>
          <p:cNvSpPr txBox="1"/>
          <p:nvPr/>
        </p:nvSpPr>
        <p:spPr>
          <a:xfrm>
            <a:off x="213125" y="746700"/>
            <a:ext cx="8516400" cy="43080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Arial"/>
              <a:buChar char="●"/>
            </a:pPr>
            <a:r>
              <a:rPr lang="es-ES" sz="1600" b="1" i="0" u="none" strike="noStrike" cap="none" dirty="0" err="1" smtClean="0">
                <a:solidFill>
                  <a:schemeClr val="dk1"/>
                </a:solidFill>
                <a:sym typeface="Arial"/>
              </a:rPr>
              <a:t>Inland</a:t>
            </a:r>
            <a:r>
              <a:rPr lang="es-ES" sz="1600" b="1" i="0" u="none" strike="noStrike" cap="none" dirty="0" smtClean="0">
                <a:solidFill>
                  <a:schemeClr val="dk1"/>
                </a:solidFill>
                <a:sym typeface="Arial"/>
              </a:rPr>
              <a:t> </a:t>
            </a:r>
            <a:r>
              <a:rPr lang="es-ES" sz="1600" b="1" i="0" u="none" strike="noStrike" cap="none" dirty="0" err="1" smtClean="0">
                <a:solidFill>
                  <a:schemeClr val="dk1"/>
                </a:solidFill>
                <a:sym typeface="Arial"/>
              </a:rPr>
              <a:t>Border</a:t>
            </a:r>
            <a:r>
              <a:rPr lang="es-ES" sz="1600" b="1" i="0" u="none" strike="noStrike" cap="none" dirty="0" smtClean="0">
                <a:solidFill>
                  <a:schemeClr val="dk1"/>
                </a:solidFill>
                <a:sym typeface="Arial"/>
              </a:rPr>
              <a:t> </a:t>
            </a:r>
            <a:r>
              <a:rPr lang="es-ES" sz="1600" b="1" i="0" u="none" strike="noStrike" cap="none" dirty="0" err="1" smtClean="0">
                <a:solidFill>
                  <a:schemeClr val="dk1"/>
                </a:solidFill>
                <a:sym typeface="Arial"/>
              </a:rPr>
              <a:t>Facilities</a:t>
            </a:r>
            <a:r>
              <a:rPr lang="es-ES" sz="1600" b="1" i="0" u="none" strike="noStrike" cap="none" dirty="0" smtClean="0">
                <a:solidFill>
                  <a:schemeClr val="dk1"/>
                </a:solidFill>
                <a:sym typeface="Arial"/>
              </a:rPr>
              <a:t> (</a:t>
            </a:r>
            <a:r>
              <a:rPr lang="es-ES" sz="1600" b="1" i="0" u="none" strike="noStrike" cap="none" dirty="0" err="1" smtClean="0">
                <a:solidFill>
                  <a:schemeClr val="dk1"/>
                </a:solidFill>
                <a:sym typeface="Arial"/>
              </a:rPr>
              <a:t>IBFs</a:t>
            </a:r>
            <a:r>
              <a:rPr lang="es-ES" sz="1600" b="1" i="0" u="none" strike="noStrike" cap="none" dirty="0" smtClean="0">
                <a:solidFill>
                  <a:schemeClr val="dk1"/>
                </a:solidFill>
                <a:sym typeface="Arial"/>
              </a:rPr>
              <a:t>), instalaciones fronterizas en el interior– aviso en la app de </a:t>
            </a:r>
            <a:r>
              <a:rPr lang="es-ES" sz="1600" b="1" i="0" u="none" strike="noStrike" cap="none" dirty="0" err="1" smtClean="0">
                <a:solidFill>
                  <a:schemeClr val="dk1"/>
                </a:solidFill>
                <a:sym typeface="Arial"/>
              </a:rPr>
              <a:t>IBF</a:t>
            </a:r>
            <a:r>
              <a:rPr lang="es-ES" sz="1600" b="1" i="0" u="none" strike="noStrike" cap="none" dirty="0" smtClean="0">
                <a:solidFill>
                  <a:schemeClr val="dk1"/>
                </a:solidFill>
                <a:sym typeface="Arial"/>
              </a:rPr>
              <a:t>. </a:t>
            </a:r>
            <a:r>
              <a:rPr lang="es-ES" sz="1600" dirty="0" smtClean="0">
                <a:solidFill>
                  <a:schemeClr val="dk1"/>
                </a:solidFill>
              </a:rPr>
              <a:t>Se puede encontrar más información en</a:t>
            </a:r>
            <a:r>
              <a:rPr lang="es-ES" sz="1600" b="0" i="0" u="none" strike="noStrike" cap="none" dirty="0" smtClean="0">
                <a:solidFill>
                  <a:schemeClr val="dk1"/>
                </a:solidFill>
                <a:sym typeface="Arial"/>
              </a:rPr>
              <a:t> gov.uk</a:t>
            </a:r>
            <a:r>
              <a:rPr lang="es-ES" sz="1600" b="0" i="0" u="none" strike="noStrike" cap="none" dirty="0" smtClean="0">
                <a:solidFill>
                  <a:schemeClr val="dk1"/>
                </a:solidFill>
                <a:uFill>
                  <a:noFill/>
                </a:uFil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600" b="0" i="0" u="sng" strike="noStrike" cap="none" dirty="0" smtClean="0">
                <a:solidFill>
                  <a:schemeClr val="hlink"/>
                </a:solidFill>
                <a:sym typeface="Arial"/>
                <a:hlinkClick r:id="rId4"/>
              </a:rPr>
              <a:t>https://www.gov.uk/guidance/tell-hmrc-that-youre-going-to-be-attending-an-inland-border-facility</a:t>
            </a:r>
            <a:r>
              <a:rPr lang="es-ES" sz="1600" b="0" i="0" u="none" strike="noStrike" cap="none" dirty="0" smtClean="0">
                <a:solidFill>
                  <a:schemeClr val="dk1"/>
                </a:solidFill>
                <a:sym typeface="Arial"/>
              </a:rPr>
              <a:t>. Ésta es la mejor forma para que los transportistas eviten los retrasos</a:t>
            </a:r>
            <a:r>
              <a:rPr lang="es-ES" sz="1600" dirty="0" smtClean="0">
                <a:solidFill>
                  <a:schemeClr val="dk1"/>
                </a:solidFill>
              </a:rPr>
              <a:t>/hagan una reserve previa en las</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IBFs</a:t>
            </a:r>
            <a:r>
              <a:rPr lang="es-ES" sz="1600" b="0" i="0" u="none" strike="noStrike" cap="none" dirty="0" smtClean="0">
                <a:solidFill>
                  <a:schemeClr val="dk1"/>
                </a:solidFill>
                <a:sym typeface="Arial"/>
              </a:rPr>
              <a:t>.</a:t>
            </a:r>
          </a:p>
          <a:p>
            <a:pPr marL="457200" marR="0" lvl="0" indent="-330200" algn="just" rtl="0">
              <a:lnSpc>
                <a:spcPct val="115000"/>
              </a:lnSpc>
              <a:spcBef>
                <a:spcPts val="1000"/>
              </a:spcBef>
              <a:spcAft>
                <a:spcPts val="0"/>
              </a:spcAft>
              <a:buClr>
                <a:schemeClr val="dk1"/>
              </a:buClr>
              <a:buSzPts val="1600"/>
              <a:buFont typeface="Arial"/>
              <a:buChar char="●"/>
            </a:pPr>
            <a:r>
              <a:rPr lang="es-ES" sz="1600" dirty="0" smtClean="0">
                <a:solidFill>
                  <a:schemeClr val="dk1"/>
                </a:solidFill>
              </a:rPr>
              <a:t>Un aviso de que es necesario asegurarse de que todos los </a:t>
            </a:r>
            <a:r>
              <a:rPr lang="es-ES" sz="1600" dirty="0" err="1" smtClean="0">
                <a:solidFill>
                  <a:schemeClr val="dk1"/>
                </a:solidFill>
              </a:rPr>
              <a:t>LRNs</a:t>
            </a:r>
            <a:r>
              <a:rPr lang="es-ES" sz="1600" dirty="0" smtClean="0">
                <a:solidFill>
                  <a:schemeClr val="dk1"/>
                </a:solidFill>
              </a:rPr>
              <a:t> (números de referencia locales) se presentan en las </a:t>
            </a:r>
            <a:r>
              <a:rPr lang="es-ES" sz="1600" dirty="0" err="1" smtClean="0">
                <a:solidFill>
                  <a:schemeClr val="dk1"/>
                </a:solidFill>
              </a:rPr>
              <a:t>IBFs</a:t>
            </a:r>
            <a:r>
              <a:rPr lang="es-ES" sz="1600" dirty="0" smtClean="0">
                <a:solidFill>
                  <a:schemeClr val="dk1"/>
                </a:solidFill>
              </a:rPr>
              <a:t> para tránsitos hacia el exterior, y que hay un documento de transito de acompañamiento para cada </a:t>
            </a:r>
            <a:r>
              <a:rPr lang="es-ES" sz="1600" dirty="0" err="1" smtClean="0">
                <a:solidFill>
                  <a:schemeClr val="dk1"/>
                </a:solidFill>
              </a:rPr>
              <a:t>LRN</a:t>
            </a:r>
            <a:r>
              <a:rPr lang="es-ES" sz="1600" dirty="0" smtClean="0">
                <a:solidFill>
                  <a:schemeClr val="dk1"/>
                </a:solidFill>
              </a:rPr>
              <a:t>.  </a:t>
            </a:r>
          </a:p>
          <a:p>
            <a:pPr marL="457200" marR="0" lvl="0" indent="-330200" algn="just" rtl="0">
              <a:lnSpc>
                <a:spcPct val="115000"/>
              </a:lnSpc>
              <a:spcBef>
                <a:spcPts val="1000"/>
              </a:spcBef>
              <a:spcAft>
                <a:spcPts val="0"/>
              </a:spcAft>
              <a:buClr>
                <a:schemeClr val="dk1"/>
              </a:buClr>
              <a:buSzPts val="1600"/>
              <a:buFont typeface="Arial"/>
              <a:buChar char="●"/>
            </a:pPr>
            <a:r>
              <a:rPr lang="es-ES" sz="1600" dirty="0" smtClean="0">
                <a:solidFill>
                  <a:schemeClr val="dk1"/>
                </a:solidFill>
              </a:rPr>
              <a:t>La mejor forma de garantizar esto es meter los </a:t>
            </a:r>
            <a:r>
              <a:rPr lang="es-ES" sz="1600" dirty="0" err="1" smtClean="0">
                <a:solidFill>
                  <a:schemeClr val="dk1"/>
                </a:solidFill>
              </a:rPr>
              <a:t>LRNs</a:t>
            </a:r>
            <a:r>
              <a:rPr lang="es-ES" sz="1600" dirty="0" smtClean="0">
                <a:solidFill>
                  <a:schemeClr val="dk1"/>
                </a:solidFill>
              </a:rPr>
              <a:t> en la app </a:t>
            </a:r>
            <a:r>
              <a:rPr lang="es-ES" sz="1600" b="0" i="0" u="none" strike="noStrike" cap="none" dirty="0" smtClean="0">
                <a:solidFill>
                  <a:schemeClr val="dk1"/>
                </a:solidFill>
                <a:sym typeface="Arial"/>
              </a:rPr>
              <a:t>“</a:t>
            </a:r>
            <a:r>
              <a:rPr lang="es-ES" sz="1600" b="0" i="0" u="none" strike="noStrike" cap="none" dirty="0" err="1" smtClean="0">
                <a:solidFill>
                  <a:schemeClr val="dk1"/>
                </a:solidFill>
                <a:sym typeface="Arial"/>
              </a:rPr>
              <a:t>Attend</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an</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Inland</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Border</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Facility</a:t>
            </a:r>
            <a:r>
              <a:rPr lang="es-ES" sz="1600" b="0" i="0" u="none" strike="noStrike" cap="none" dirty="0" smtClean="0">
                <a:solidFill>
                  <a:schemeClr val="dk1"/>
                </a:solidFill>
                <a:sym typeface="Arial"/>
              </a:rPr>
              <a:t>”, donde pueden ir asociados a una matrícula al hacer la reserva de un vehículo en una </a:t>
            </a:r>
            <a:r>
              <a:rPr lang="es-ES" sz="1600" b="0" i="0" u="none" strike="noStrike" cap="none" dirty="0" err="1" smtClean="0">
                <a:solidFill>
                  <a:schemeClr val="dk1"/>
                </a:solidFill>
                <a:sym typeface="Arial"/>
              </a:rPr>
              <a:t>IBF</a:t>
            </a:r>
            <a:r>
              <a:rPr lang="es-ES" sz="1600" b="0" i="0" u="none" strike="noStrike" cap="none" dirty="0" smtClean="0">
                <a:solidFill>
                  <a:schemeClr val="dk1"/>
                </a:solidFill>
                <a:sym typeface="Arial"/>
              </a:rPr>
              <a:t> para la Oficina de salida. </a:t>
            </a:r>
            <a:endParaRPr lang="es-ES" sz="1600" b="0" i="0" u="none" strike="noStrike" cap="none" dirty="0">
              <a:solidFill>
                <a:schemeClr val="dk1"/>
              </a:solidFill>
              <a:sym typeface="Arial"/>
            </a:endParaRPr>
          </a:p>
        </p:txBody>
      </p:sp>
      <p:sp>
        <p:nvSpPr>
          <p:cNvPr id="394" name="Google Shape;394;p70"/>
          <p:cNvSpPr txBox="1"/>
          <p:nvPr/>
        </p:nvSpPr>
        <p:spPr>
          <a:xfrm>
            <a:off x="2276375" y="77150"/>
            <a:ext cx="68151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dirty="0" smtClean="0">
                <a:solidFill>
                  <a:schemeClr val="lt1"/>
                </a:solidFill>
              </a:rPr>
              <a:t>Transportistas </a:t>
            </a:r>
            <a:r>
              <a:rPr lang="es-ES" sz="3000" b="1" i="0" u="none" strike="noStrike" cap="none" dirty="0" smtClean="0">
                <a:solidFill>
                  <a:schemeClr val="lt1"/>
                </a:solidFill>
                <a:sym typeface="Arial"/>
              </a:rPr>
              <a:t> - tengan en cuenta</a:t>
            </a:r>
            <a:endParaRPr lang="es-ES" sz="1400" b="1" i="0" u="none" strike="noStrike" cap="none" dirty="0">
              <a:solidFill>
                <a:srgbClr val="000000"/>
              </a:solidFil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71"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401" name="Google Shape;401;p71"/>
          <p:cNvSpPr txBox="1"/>
          <p:nvPr/>
        </p:nvSpPr>
        <p:spPr>
          <a:xfrm>
            <a:off x="0" y="723649"/>
            <a:ext cx="8870100" cy="4484151"/>
          </a:xfrm>
          <a:prstGeom prst="rect">
            <a:avLst/>
          </a:prstGeom>
          <a:noFill/>
          <a:ln>
            <a:noFill/>
          </a:ln>
        </p:spPr>
        <p:txBody>
          <a:bodyPr spcFirstLastPara="1" wrap="square" lIns="91425" tIns="91425" rIns="91425" bIns="91425" anchor="t" anchorCtr="0">
            <a:noAutofit/>
          </a:bodyPr>
          <a:lstStyle/>
          <a:p>
            <a:pPr marL="230399" marR="0" lvl="0" indent="-204099" algn="just" rtl="0">
              <a:lnSpc>
                <a:spcPct val="115000"/>
              </a:lnSpc>
              <a:spcBef>
                <a:spcPts val="0"/>
              </a:spcBef>
              <a:spcAft>
                <a:spcPts val="0"/>
              </a:spcAft>
              <a:buClr>
                <a:srgbClr val="000000"/>
              </a:buClr>
              <a:buSzPts val="1400"/>
              <a:buFont typeface="Arial"/>
              <a:buChar char="•"/>
            </a:pPr>
            <a:r>
              <a:rPr lang="es-ES" sz="1400" b="0" i="0" u="none" strike="noStrike" cap="none" dirty="0" smtClean="0">
                <a:solidFill>
                  <a:srgbClr val="3C4043"/>
                </a:solidFill>
                <a:highlight>
                  <a:srgbClr val="FFFFFF"/>
                </a:highlight>
                <a:sym typeface="Arial"/>
              </a:rPr>
              <a:t>El Gobierno anunció en el Presupuesto que desde el 1 de enero de 2021, el IVA aplazado será posible para las empresas registradas a efectos del IVA para la importación de bienes procedentes de todos los países, incluida la UE).</a:t>
            </a:r>
          </a:p>
          <a:p>
            <a:pPr marL="230399" marR="0" lvl="0" indent="-204099" algn="just" rtl="0">
              <a:lnSpc>
                <a:spcPct val="115000"/>
              </a:lnSpc>
              <a:spcBef>
                <a:spcPts val="0"/>
              </a:spcBef>
              <a:spcAft>
                <a:spcPts val="0"/>
              </a:spcAft>
              <a:buClr>
                <a:srgbClr val="000000"/>
              </a:buClr>
              <a:buSzPts val="1400"/>
              <a:buFont typeface="Arial"/>
              <a:buChar char="•"/>
            </a:pPr>
            <a:r>
              <a:rPr lang="es-ES" dirty="0" smtClean="0">
                <a:solidFill>
                  <a:srgbClr val="3C4043"/>
                </a:solidFill>
                <a:highlight>
                  <a:srgbClr val="FFFFFF"/>
                </a:highlight>
              </a:rPr>
              <a:t>Comerciantes británicos registrados a efectos del IVA que retrasen sus declaraciones aduaneras complementarias tienen que hacer contabilidad aplazada del IVA.</a:t>
            </a:r>
          </a:p>
          <a:p>
            <a:pPr marL="230399" marR="0" lvl="0" indent="-204099" algn="just" rtl="0">
              <a:lnSpc>
                <a:spcPct val="115000"/>
              </a:lnSpc>
              <a:spcBef>
                <a:spcPts val="1000"/>
              </a:spcBef>
              <a:spcAft>
                <a:spcPts val="0"/>
              </a:spcAft>
              <a:buClr>
                <a:srgbClr val="000000"/>
              </a:buClr>
              <a:buSzPts val="1400"/>
              <a:buFont typeface="Arial"/>
              <a:buChar char="•"/>
            </a:pPr>
            <a:r>
              <a:rPr lang="es-ES" sz="1400" b="0" i="0" u="none" strike="noStrike" cap="none" dirty="0" smtClean="0">
                <a:solidFill>
                  <a:srgbClr val="3C4043"/>
                </a:solidFill>
                <a:highlight>
                  <a:srgbClr val="FFFFFF"/>
                </a:highlight>
                <a:sym typeface="Arial"/>
              </a:rPr>
              <a:t>Los que no estén registrados a efectos del IVA que retrasen sus declaraciones complementarias seguirán el mismo proceso que siguen para los impuestos aduaneros. </a:t>
            </a:r>
          </a:p>
          <a:p>
            <a:pPr marL="230399" lvl="0" indent="-204099" algn="just">
              <a:lnSpc>
                <a:spcPct val="115000"/>
              </a:lnSpc>
              <a:spcBef>
                <a:spcPts val="1000"/>
              </a:spcBef>
              <a:buSzPts val="1400"/>
              <a:buFont typeface="Arial"/>
              <a:buChar char="•"/>
            </a:pPr>
            <a:r>
              <a:rPr lang="es-ES" dirty="0" smtClean="0">
                <a:solidFill>
                  <a:srgbClr val="3C4043"/>
                </a:solidFill>
                <a:highlight>
                  <a:srgbClr val="FFFFFF"/>
                </a:highlight>
              </a:rPr>
              <a:t>Comerciantes británicos registrados a efectos del IVA que no retrasen sus declaraciones aduaneras complementarias podrán utilizar la contabilidad aplazada del IVA cuando importen bienes sujetos o no a controles, pero no está obligados a ello. </a:t>
            </a:r>
            <a:endParaRPr lang="es-ES" sz="1400" b="0" i="0" u="none" strike="noStrike" cap="none" dirty="0" smtClean="0">
              <a:solidFill>
                <a:srgbClr val="3C4043"/>
              </a:solidFill>
              <a:highlight>
                <a:srgbClr val="FFFFFF"/>
              </a:highlight>
              <a:sym typeface="Arial"/>
            </a:endParaRPr>
          </a:p>
          <a:p>
            <a:pPr marL="230399" lvl="0" indent="-204099" algn="just">
              <a:lnSpc>
                <a:spcPct val="115000"/>
              </a:lnSpc>
              <a:spcBef>
                <a:spcPts val="1000"/>
              </a:spcBef>
              <a:buSzPts val="1400"/>
              <a:buFont typeface="Arial"/>
              <a:buChar char="•"/>
            </a:pPr>
            <a:r>
              <a:rPr lang="es-ES" dirty="0" smtClean="0">
                <a:solidFill>
                  <a:srgbClr val="3C4043"/>
                </a:solidFill>
                <a:highlight>
                  <a:srgbClr val="FFFFFF"/>
                </a:highlight>
              </a:rPr>
              <a:t>Comerciantes británicos registrados a efectos del IVA que importen bienes no sujetos a controles y utilicen el procedimiento simplificado de declaración aduanera (si tienen autorización para hacerlo) y lo hacen constar en sus propios registros, tienen que utilizar la contabilidad aplazada del IVA:</a:t>
            </a:r>
          </a:p>
          <a:p>
            <a:pPr marL="230399" lvl="0" indent="-204099" algn="just">
              <a:lnSpc>
                <a:spcPct val="115000"/>
              </a:lnSpc>
              <a:spcBef>
                <a:spcPts val="1000"/>
              </a:spcBef>
              <a:spcAft>
                <a:spcPts val="1000"/>
              </a:spcAft>
              <a:buSzPts val="1400"/>
              <a:buFont typeface="Arial"/>
              <a:buChar char="•"/>
            </a:pPr>
            <a:r>
              <a:rPr lang="es-ES" dirty="0" smtClean="0">
                <a:solidFill>
                  <a:srgbClr val="3C4043"/>
                </a:solidFill>
                <a:highlight>
                  <a:srgbClr val="FFFFFF"/>
                </a:highlight>
              </a:rPr>
              <a:t>Comerciantes británicos registrados a efectos del IVA que no retrasen sus declaraciones aduaneras complementarias tendrán las mismas opciones disponibles para comunicar y pagar el IVA a través de los procedimientos aduaneros. </a:t>
            </a:r>
            <a:endParaRPr lang="es-ES" sz="1400" b="0" i="0" u="none" strike="noStrike" cap="none" dirty="0">
              <a:solidFill>
                <a:srgbClr val="000000"/>
              </a:solidFill>
              <a:sym typeface="Arial"/>
            </a:endParaRPr>
          </a:p>
        </p:txBody>
      </p:sp>
      <p:sp>
        <p:nvSpPr>
          <p:cNvPr id="402" name="Google Shape;402;p71"/>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smtClean="0">
                <a:solidFill>
                  <a:schemeClr val="lt1"/>
                </a:solidFill>
                <a:latin typeface="Arial"/>
                <a:ea typeface="Arial"/>
                <a:cs typeface="Arial"/>
                <a:sym typeface="Arial"/>
              </a:rPr>
              <a:t>IVA</a:t>
            </a:r>
            <a:endParaRPr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72"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409" name="Google Shape;409;p72"/>
          <p:cNvSpPr txBox="1"/>
          <p:nvPr/>
        </p:nvSpPr>
        <p:spPr>
          <a:xfrm>
            <a:off x="235947" y="687049"/>
            <a:ext cx="8408700" cy="4264091"/>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Arial"/>
              <a:buChar char="•"/>
            </a:pPr>
            <a:r>
              <a:rPr lang="es-ES" sz="1600" b="0" i="0" u="none" strike="noStrike" cap="none" dirty="0" smtClean="0">
                <a:solidFill>
                  <a:schemeClr val="dk1"/>
                </a:solidFill>
                <a:sym typeface="Arial"/>
              </a:rPr>
              <a:t>Desde el 1 de enero de 2021, se aplican las normas para el resto del mundo a las importaciones y exportaciones de bienes sujetos a impuestos especiales que circulen entre GB y la UE. Las empresas tienen que rellenar las declaraciones aduaneras de importación y exportación</a:t>
            </a:r>
            <a:r>
              <a:rPr lang="es-ES" sz="1600" dirty="0" smtClean="0">
                <a:solidFill>
                  <a:schemeClr val="dk1"/>
                </a:solidFill>
              </a:rPr>
              <a:t> utilizando los códigos pertinentes para impuestos pagados o bienes suspendidos.</a:t>
            </a:r>
            <a:endParaRPr lang="es-ES" sz="1600" b="0" i="0" u="none" strike="noStrike" cap="none" dirty="0" smtClean="0">
              <a:solidFill>
                <a:schemeClr val="dk1"/>
              </a:solidFill>
              <a:sym typeface="Arial"/>
            </a:endParaRPr>
          </a:p>
          <a:p>
            <a:pPr marL="457200" marR="0" lvl="0" indent="-330200" algn="just" rtl="0">
              <a:lnSpc>
                <a:spcPct val="115000"/>
              </a:lnSpc>
              <a:spcBef>
                <a:spcPts val="1000"/>
              </a:spcBef>
              <a:spcAft>
                <a:spcPts val="0"/>
              </a:spcAft>
              <a:buClr>
                <a:schemeClr val="dk1"/>
              </a:buClr>
              <a:buSzPts val="1600"/>
              <a:buFont typeface="Arial"/>
              <a:buChar char="•"/>
            </a:pPr>
            <a:r>
              <a:rPr lang="es-ES" sz="1600" b="0" i="0" u="none" strike="noStrike" cap="none" dirty="0" smtClean="0">
                <a:solidFill>
                  <a:schemeClr val="dk1"/>
                </a:solidFill>
                <a:sym typeface="Arial"/>
              </a:rPr>
              <a:t>Si las empresas trasladan bienes suspendidos del pago de impuestos a y desde un depósito fiscal al lugar donde entren o salgan de GB, tienen que utilizar la versión del RU del Sistema </a:t>
            </a:r>
            <a:r>
              <a:rPr lang="es-ES" sz="1600" b="0" i="1" u="none" strike="noStrike" cap="none" dirty="0" err="1" smtClean="0">
                <a:solidFill>
                  <a:schemeClr val="dk1"/>
                </a:solidFill>
                <a:sym typeface="Arial"/>
              </a:rPr>
              <a:t>Excise</a:t>
            </a:r>
            <a:r>
              <a:rPr lang="es-ES" sz="1600" b="0" i="1" u="none" strike="noStrike" cap="none" dirty="0" smtClean="0">
                <a:solidFill>
                  <a:schemeClr val="dk1"/>
                </a:solidFill>
                <a:sym typeface="Arial"/>
              </a:rPr>
              <a:t> </a:t>
            </a:r>
            <a:r>
              <a:rPr lang="es-ES" sz="1600" b="0" i="1" u="none" strike="noStrike" cap="none" dirty="0" err="1" smtClean="0">
                <a:solidFill>
                  <a:schemeClr val="dk1"/>
                </a:solidFill>
                <a:sym typeface="Arial"/>
              </a:rPr>
              <a:t>Movement</a:t>
            </a:r>
            <a:r>
              <a:rPr lang="es-ES" sz="1600" b="0" i="1" u="none" strike="noStrike" cap="none" dirty="0" smtClean="0">
                <a:solidFill>
                  <a:schemeClr val="dk1"/>
                </a:solidFill>
                <a:sym typeface="Arial"/>
              </a:rPr>
              <a:t> and Control </a:t>
            </a:r>
            <a:r>
              <a:rPr lang="es-ES" sz="1600" b="0" i="1" u="none" strike="noStrike" cap="none" dirty="0" err="1" smtClean="0">
                <a:solidFill>
                  <a:schemeClr val="dk1"/>
                </a:solidFill>
                <a:sym typeface="Arial"/>
              </a:rPr>
              <a:t>System</a:t>
            </a:r>
            <a:r>
              <a:rPr lang="es-ES" sz="1600" b="0" i="1" u="none" strike="noStrike" cap="none" dirty="0" smtClean="0">
                <a:solidFill>
                  <a:schemeClr val="dk1"/>
                </a:solidFill>
                <a:sym typeface="Arial"/>
              </a:rPr>
              <a:t> </a:t>
            </a:r>
            <a:r>
              <a:rPr lang="es-ES" sz="1600" b="0" i="0" u="none" strike="noStrike" cap="none" dirty="0" smtClean="0">
                <a:solidFill>
                  <a:schemeClr val="dk1"/>
                </a:solidFill>
                <a:sym typeface="Arial"/>
              </a:rPr>
              <a:t>(</a:t>
            </a:r>
            <a:r>
              <a:rPr lang="es-ES" sz="1600" b="0" i="1" u="none" strike="noStrike" cap="none" dirty="0" err="1" smtClean="0">
                <a:solidFill>
                  <a:schemeClr val="dk1"/>
                </a:solidFill>
                <a:sym typeface="Arial"/>
              </a:rPr>
              <a:t>UK</a:t>
            </a:r>
            <a:r>
              <a:rPr lang="es-ES" sz="1600" b="0" i="1" u="none" strike="noStrike" cap="none" dirty="0" smtClean="0">
                <a:solidFill>
                  <a:schemeClr val="dk1"/>
                </a:solidFill>
                <a:sym typeface="Arial"/>
              </a:rPr>
              <a:t> </a:t>
            </a:r>
            <a:r>
              <a:rPr lang="es-ES" sz="1600" b="0" i="1" u="none" strike="noStrike" cap="none" dirty="0" err="1" smtClean="0">
                <a:solidFill>
                  <a:schemeClr val="dk1"/>
                </a:solidFill>
                <a:sym typeface="Arial"/>
              </a:rPr>
              <a:t>EMCS</a:t>
            </a:r>
            <a:r>
              <a:rPr lang="es-ES" sz="1600" b="0" i="0" u="none" strike="noStrike" cap="none" dirty="0" smtClean="0">
                <a:solidFill>
                  <a:schemeClr val="dk1"/>
                </a:solidFill>
                <a:sym typeface="Arial"/>
              </a:rPr>
              <a:t>).  </a:t>
            </a:r>
          </a:p>
          <a:p>
            <a:pPr marL="457200" marR="0" lvl="0" indent="-330200" algn="just" rtl="0">
              <a:lnSpc>
                <a:spcPct val="115000"/>
              </a:lnSpc>
              <a:spcBef>
                <a:spcPts val="1000"/>
              </a:spcBef>
              <a:spcAft>
                <a:spcPts val="0"/>
              </a:spcAft>
              <a:buClr>
                <a:schemeClr val="dk1"/>
              </a:buClr>
              <a:buSzPts val="1600"/>
              <a:buFont typeface="Arial"/>
              <a:buChar char="•"/>
            </a:pPr>
            <a:r>
              <a:rPr lang="es-ES" sz="1600" b="0" i="0" u="none" strike="noStrike" cap="none" dirty="0" err="1" smtClean="0">
                <a:solidFill>
                  <a:schemeClr val="dk1"/>
                </a:solidFill>
                <a:sym typeface="Arial"/>
              </a:rPr>
              <a:t>UK</a:t>
            </a:r>
            <a:r>
              <a:rPr lang="es-ES" sz="1600" b="0" i="0" u="none" strike="noStrike" cap="none" dirty="0" smtClean="0">
                <a:solidFill>
                  <a:schemeClr val="dk1"/>
                </a:solidFill>
                <a:sym typeface="Arial"/>
              </a:rPr>
              <a:t> </a:t>
            </a:r>
            <a:r>
              <a:rPr lang="es-ES" sz="1600" b="0" i="0" u="none" strike="noStrike" cap="none" dirty="0" err="1" smtClean="0">
                <a:solidFill>
                  <a:schemeClr val="dk1"/>
                </a:solidFill>
                <a:sym typeface="Arial"/>
              </a:rPr>
              <a:t>EMCS</a:t>
            </a:r>
            <a:r>
              <a:rPr lang="es-ES" sz="1600" b="0" i="0" u="none" strike="noStrike" cap="none" dirty="0" smtClean="0">
                <a:solidFill>
                  <a:schemeClr val="dk1"/>
                </a:solidFill>
                <a:sym typeface="Arial"/>
              </a:rPr>
              <a:t> también se debe usar para </a:t>
            </a:r>
            <a:r>
              <a:rPr lang="es-ES" sz="1600" b="0" i="0" u="none" strike="noStrike" cap="none" dirty="0" err="1" smtClean="0">
                <a:solidFill>
                  <a:schemeClr val="dk1"/>
                </a:solidFill>
                <a:sym typeface="Arial"/>
              </a:rPr>
              <a:t>transladar</a:t>
            </a:r>
            <a:r>
              <a:rPr lang="es-ES" sz="1600" b="0" i="0" u="none" strike="noStrike" cap="none" dirty="0" smtClean="0">
                <a:solidFill>
                  <a:schemeClr val="dk1"/>
                </a:solidFill>
                <a:sym typeface="Arial"/>
              </a:rPr>
              <a:t> bienes suspendidos del pago de impuestos desde un almacén en RU a otro almacén en </a:t>
            </a:r>
            <a:r>
              <a:rPr lang="es-ES" sz="1600" dirty="0" smtClean="0">
                <a:solidFill>
                  <a:schemeClr val="dk1"/>
                </a:solidFill>
              </a:rPr>
              <a:t>RU. </a:t>
            </a:r>
            <a:endParaRPr lang="es-ES" sz="1600" b="0" i="0" u="none" strike="noStrike" cap="none" dirty="0" smtClean="0">
              <a:solidFill>
                <a:schemeClr val="dk1"/>
              </a:solidFill>
              <a:sym typeface="Arial"/>
            </a:endParaRPr>
          </a:p>
          <a:p>
            <a:pPr marL="457200" marR="0" lvl="0" indent="-330200" algn="just" rtl="0">
              <a:lnSpc>
                <a:spcPct val="115000"/>
              </a:lnSpc>
              <a:spcBef>
                <a:spcPts val="1000"/>
              </a:spcBef>
              <a:spcAft>
                <a:spcPts val="0"/>
              </a:spcAft>
              <a:buClr>
                <a:schemeClr val="dk1"/>
              </a:buClr>
              <a:buSzPts val="1600"/>
              <a:buChar char="•"/>
            </a:pPr>
            <a:r>
              <a:rPr lang="es-ES" sz="1600" dirty="0" smtClean="0">
                <a:solidFill>
                  <a:schemeClr val="dk1"/>
                </a:solidFill>
              </a:rPr>
              <a:t>Los </a:t>
            </a:r>
            <a:r>
              <a:rPr lang="es-ES" sz="1600" dirty="0" err="1" smtClean="0">
                <a:solidFill>
                  <a:schemeClr val="dk1"/>
                </a:solidFill>
              </a:rPr>
              <a:t>EMCS</a:t>
            </a:r>
            <a:r>
              <a:rPr lang="es-ES" sz="1600" dirty="0" smtClean="0">
                <a:solidFill>
                  <a:schemeClr val="dk1"/>
                </a:solidFill>
              </a:rPr>
              <a:t> de la UE terminan en la frontera de la UE.</a:t>
            </a:r>
          </a:p>
          <a:p>
            <a:pPr marL="457200" marR="0" lvl="0" indent="-330200" algn="just" rtl="0">
              <a:lnSpc>
                <a:spcPct val="115000"/>
              </a:lnSpc>
              <a:spcBef>
                <a:spcPts val="1000"/>
              </a:spcBef>
              <a:spcAft>
                <a:spcPts val="1000"/>
              </a:spcAft>
              <a:buClr>
                <a:schemeClr val="dk1"/>
              </a:buClr>
              <a:buSzPts val="1600"/>
              <a:buChar char="•"/>
            </a:pPr>
            <a:r>
              <a:rPr lang="es-ES" sz="1600" dirty="0" err="1" smtClean="0">
                <a:solidFill>
                  <a:schemeClr val="dk1"/>
                </a:solidFill>
              </a:rPr>
              <a:t>UK</a:t>
            </a:r>
            <a:r>
              <a:rPr lang="es-ES" sz="1600" dirty="0" smtClean="0">
                <a:solidFill>
                  <a:schemeClr val="dk1"/>
                </a:solidFill>
              </a:rPr>
              <a:t> </a:t>
            </a:r>
            <a:r>
              <a:rPr lang="es-ES" sz="1600" dirty="0" err="1" smtClean="0">
                <a:solidFill>
                  <a:schemeClr val="dk1"/>
                </a:solidFill>
              </a:rPr>
              <a:t>EMCS</a:t>
            </a:r>
            <a:r>
              <a:rPr lang="es-ES" sz="1600" dirty="0" smtClean="0">
                <a:solidFill>
                  <a:schemeClr val="dk1"/>
                </a:solidFill>
              </a:rPr>
              <a:t> no está vinculado al </a:t>
            </a:r>
            <a:r>
              <a:rPr lang="es-ES" sz="1600" dirty="0" err="1" smtClean="0">
                <a:solidFill>
                  <a:schemeClr val="dk1"/>
                </a:solidFill>
              </a:rPr>
              <a:t>EMCS</a:t>
            </a:r>
            <a:r>
              <a:rPr lang="es-ES" sz="1600" dirty="0" smtClean="0">
                <a:solidFill>
                  <a:schemeClr val="dk1"/>
                </a:solidFill>
              </a:rPr>
              <a:t> en la UE </a:t>
            </a:r>
            <a:endParaRPr lang="es-ES" sz="1600" dirty="0">
              <a:solidFill>
                <a:schemeClr val="dk1"/>
              </a:solidFill>
            </a:endParaRPr>
          </a:p>
        </p:txBody>
      </p:sp>
      <p:sp>
        <p:nvSpPr>
          <p:cNvPr id="410" name="Google Shape;410;p72"/>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Impuestos especiales</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73"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417" name="Google Shape;417;p73"/>
          <p:cNvSpPr txBox="1"/>
          <p:nvPr/>
        </p:nvSpPr>
        <p:spPr>
          <a:xfrm>
            <a:off x="156475" y="750500"/>
            <a:ext cx="8774400" cy="4940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dirty="0" smtClean="0">
                <a:solidFill>
                  <a:schemeClr val="dk1"/>
                </a:solidFill>
              </a:rPr>
              <a:t>Una persona o negocio tiene que estar establecido en el RU o la UE para cumplir una serie de normas aduaneras. </a:t>
            </a:r>
          </a:p>
          <a:p>
            <a:pPr marL="0" lvl="0" indent="0" algn="l" rtl="0">
              <a:lnSpc>
                <a:spcPct val="115000"/>
              </a:lnSpc>
              <a:spcBef>
                <a:spcPts val="0"/>
              </a:spcBef>
              <a:spcAft>
                <a:spcPts val="0"/>
              </a:spcAft>
              <a:buNone/>
            </a:pPr>
            <a:endParaRPr lang="es-ES" dirty="0" smtClean="0">
              <a:solidFill>
                <a:schemeClr val="dk1"/>
              </a:solidFill>
            </a:endParaRPr>
          </a:p>
          <a:p>
            <a:pPr lvl="0" algn="just">
              <a:lnSpc>
                <a:spcPct val="115000"/>
              </a:lnSpc>
            </a:pPr>
            <a:r>
              <a:rPr lang="es-ES" dirty="0" smtClean="0">
                <a:solidFill>
                  <a:schemeClr val="dk1"/>
                </a:solidFill>
              </a:rPr>
              <a:t>Esto incluye la posibilidad de solicitar una amplia gama de autorizaciones y simplificaciones aduaneras como procedimientos especiales, </a:t>
            </a:r>
            <a:r>
              <a:rPr lang="es-ES" dirty="0">
                <a:solidFill>
                  <a:schemeClr val="dk1"/>
                </a:solidFill>
              </a:rPr>
              <a:t>Operador </a:t>
            </a:r>
            <a:r>
              <a:rPr lang="es-ES" dirty="0" smtClean="0">
                <a:solidFill>
                  <a:schemeClr val="dk1"/>
                </a:solidFill>
              </a:rPr>
              <a:t>Económico </a:t>
            </a:r>
            <a:r>
              <a:rPr lang="es-ES" dirty="0" smtClean="0">
                <a:solidFill>
                  <a:schemeClr val="tx1"/>
                </a:solidFill>
              </a:rPr>
              <a:t>Autorizado (AEO</a:t>
            </a:r>
            <a:r>
              <a:rPr lang="es-ES" dirty="0">
                <a:solidFill>
                  <a:schemeClr val="tx1"/>
                </a:solidFill>
              </a:rPr>
              <a:t>) </a:t>
            </a:r>
            <a:r>
              <a:rPr lang="es-ES" dirty="0" smtClean="0">
                <a:solidFill>
                  <a:schemeClr val="tx1"/>
                </a:solidFill>
              </a:rPr>
              <a:t>autorización </a:t>
            </a:r>
            <a:r>
              <a:rPr lang="es-ES" dirty="0" smtClean="0">
                <a:solidFill>
                  <a:schemeClr val="dk1"/>
                </a:solidFill>
              </a:rPr>
              <a:t>o hacer declaraciones simplificadas. </a:t>
            </a:r>
          </a:p>
          <a:p>
            <a:pPr marL="0" lvl="0" indent="0" algn="just" rtl="0">
              <a:lnSpc>
                <a:spcPct val="115000"/>
              </a:lnSpc>
              <a:spcBef>
                <a:spcPts val="0"/>
              </a:spcBef>
              <a:spcAft>
                <a:spcPts val="0"/>
              </a:spcAft>
              <a:buNone/>
            </a:pPr>
            <a:endParaRPr lang="es-ES" dirty="0" smtClean="0">
              <a:solidFill>
                <a:schemeClr val="dk1"/>
              </a:solidFill>
            </a:endParaRPr>
          </a:p>
          <a:p>
            <a:pPr marL="457200" lvl="0" indent="-317500" algn="l" rtl="0">
              <a:lnSpc>
                <a:spcPct val="115000"/>
              </a:lnSpc>
              <a:spcBef>
                <a:spcPts val="0"/>
              </a:spcBef>
              <a:spcAft>
                <a:spcPts val="0"/>
              </a:spcAft>
              <a:buClr>
                <a:schemeClr val="dk1"/>
              </a:buClr>
              <a:buSzPts val="1400"/>
              <a:buChar char="●"/>
            </a:pPr>
            <a:r>
              <a:rPr lang="es-ES" dirty="0" smtClean="0">
                <a:solidFill>
                  <a:schemeClr val="dk1"/>
                </a:solidFill>
              </a:rPr>
              <a:t>En el RU, es posible que tenga que aportar lo siguiente, entre otros:</a:t>
            </a:r>
          </a:p>
          <a:p>
            <a:pPr marL="914400" lvl="1" indent="-317500" algn="l" rtl="0">
              <a:lnSpc>
                <a:spcPct val="115000"/>
              </a:lnSpc>
              <a:spcBef>
                <a:spcPts val="0"/>
              </a:spcBef>
              <a:spcAft>
                <a:spcPts val="0"/>
              </a:spcAft>
              <a:buClr>
                <a:schemeClr val="dk1"/>
              </a:buClr>
              <a:buSzPts val="1400"/>
              <a:buChar char="○"/>
            </a:pPr>
            <a:r>
              <a:rPr lang="es-ES" dirty="0" smtClean="0">
                <a:solidFill>
                  <a:schemeClr val="dk1"/>
                </a:solidFill>
              </a:rPr>
              <a:t>Un certificado de registro emitido por el Registro Mercantil o de sociedades</a:t>
            </a:r>
          </a:p>
          <a:p>
            <a:pPr marL="914400" lvl="1" indent="-317500" algn="l" rtl="0">
              <a:lnSpc>
                <a:spcPct val="115000"/>
              </a:lnSpc>
              <a:spcBef>
                <a:spcPts val="0"/>
              </a:spcBef>
              <a:spcAft>
                <a:spcPts val="0"/>
              </a:spcAft>
              <a:buClr>
                <a:schemeClr val="dk1"/>
              </a:buClr>
              <a:buSzPts val="1400"/>
              <a:buChar char="○"/>
            </a:pPr>
            <a:r>
              <a:rPr lang="es-ES" dirty="0" smtClean="0">
                <a:solidFill>
                  <a:schemeClr val="dk1"/>
                </a:solidFill>
              </a:rPr>
              <a:t>Información detallada del lugar de contratación del personal y el puesto/función que ocupan</a:t>
            </a:r>
          </a:p>
          <a:p>
            <a:pPr marL="914400" lvl="1" indent="-317500" algn="l" rtl="0">
              <a:lnSpc>
                <a:spcPct val="115000"/>
              </a:lnSpc>
              <a:spcBef>
                <a:spcPts val="0"/>
              </a:spcBef>
              <a:spcAft>
                <a:spcPts val="0"/>
              </a:spcAft>
              <a:buClr>
                <a:schemeClr val="dk1"/>
              </a:buClr>
              <a:buSzPts val="1400"/>
              <a:buChar char="○"/>
            </a:pPr>
            <a:r>
              <a:rPr lang="es-ES" dirty="0" smtClean="0">
                <a:solidFill>
                  <a:schemeClr val="dk1"/>
                </a:solidFill>
              </a:rPr>
              <a:t>Las instalaciones físicas que son propiedad del negocio o que éste tiene en alquiler</a:t>
            </a:r>
          </a:p>
          <a:p>
            <a:pPr marL="914400" lvl="1" indent="-317500" algn="l" rtl="0">
              <a:lnSpc>
                <a:spcPct val="115000"/>
              </a:lnSpc>
              <a:spcBef>
                <a:spcPts val="0"/>
              </a:spcBef>
              <a:spcAft>
                <a:spcPts val="0"/>
              </a:spcAft>
              <a:buClr>
                <a:schemeClr val="dk1"/>
              </a:buClr>
              <a:buSzPts val="1400"/>
              <a:buChar char="○"/>
            </a:pPr>
            <a:r>
              <a:rPr lang="es-ES" dirty="0" smtClean="0">
                <a:solidFill>
                  <a:schemeClr val="dk1"/>
                </a:solidFill>
              </a:rPr>
              <a:t>Información detallada de contratos, pedido y facturas en posesión del negocio o emitidas por el mismo</a:t>
            </a:r>
          </a:p>
          <a:p>
            <a:pPr marL="914400" lvl="1" indent="-317500" algn="l" rtl="0">
              <a:lnSpc>
                <a:spcPct val="115000"/>
              </a:lnSpc>
              <a:spcBef>
                <a:spcPts val="0"/>
              </a:spcBef>
              <a:spcAft>
                <a:spcPts val="0"/>
              </a:spcAft>
              <a:buClr>
                <a:schemeClr val="dk1"/>
              </a:buClr>
              <a:buSzPts val="1400"/>
              <a:buChar char="○"/>
            </a:pPr>
            <a:r>
              <a:rPr lang="es-ES" dirty="0" smtClean="0">
                <a:solidFill>
                  <a:schemeClr val="dk1"/>
                </a:solidFill>
              </a:rPr>
              <a:t>Documentos justificativos de que el negocio tiene sus propias cuentas</a:t>
            </a:r>
          </a:p>
          <a:p>
            <a:pPr marL="0" lvl="0" indent="0" algn="l" rtl="0">
              <a:lnSpc>
                <a:spcPct val="115000"/>
              </a:lnSpc>
              <a:spcBef>
                <a:spcPts val="0"/>
              </a:spcBef>
              <a:spcAft>
                <a:spcPts val="0"/>
              </a:spcAft>
              <a:buNone/>
            </a:pPr>
            <a:endParaRPr lang="es-ES" dirty="0" smtClean="0">
              <a:solidFill>
                <a:schemeClr val="dk1"/>
              </a:solidFill>
            </a:endParaRPr>
          </a:p>
          <a:p>
            <a:pPr marL="0" lvl="0" indent="0" algn="just" rtl="0">
              <a:lnSpc>
                <a:spcPct val="115000"/>
              </a:lnSpc>
              <a:spcBef>
                <a:spcPts val="0"/>
              </a:spcBef>
              <a:spcAft>
                <a:spcPts val="0"/>
              </a:spcAft>
              <a:buNone/>
            </a:pPr>
            <a:r>
              <a:rPr lang="es-ES" dirty="0" smtClean="0">
                <a:solidFill>
                  <a:schemeClr val="dk1"/>
                </a:solidFill>
              </a:rPr>
              <a:t>Puede encontrar más información sobre establecerse en el RU </a:t>
            </a:r>
            <a:r>
              <a:rPr lang="es-ES" b="1" u="sng" dirty="0" smtClean="0">
                <a:solidFill>
                  <a:schemeClr val="dk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aquí</a:t>
            </a:r>
            <a:r>
              <a:rPr lang="es-ES" dirty="0" smtClean="0">
                <a:solidFill>
                  <a:schemeClr val="dk1"/>
                </a:solidFill>
              </a:rPr>
              <a:t>.</a:t>
            </a:r>
          </a:p>
          <a:p>
            <a:pPr marL="0" lvl="0" indent="0" algn="l" rtl="0">
              <a:lnSpc>
                <a:spcPct val="115000"/>
              </a:lnSpc>
              <a:spcBef>
                <a:spcPts val="0"/>
              </a:spcBef>
              <a:spcAft>
                <a:spcPts val="0"/>
              </a:spcAft>
              <a:buNone/>
            </a:pPr>
            <a:endParaRPr lang="es-ES" sz="1600" dirty="0">
              <a:solidFill>
                <a:schemeClr val="dk1"/>
              </a:solidFill>
            </a:endParaRPr>
          </a:p>
        </p:txBody>
      </p:sp>
      <p:sp>
        <p:nvSpPr>
          <p:cNvPr id="418" name="Google Shape;418;p73"/>
          <p:cNvSpPr txBox="1"/>
          <p:nvPr/>
        </p:nvSpPr>
        <p:spPr>
          <a:xfrm>
            <a:off x="2276375" y="77150"/>
            <a:ext cx="68151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000" b="1" dirty="0" smtClean="0">
                <a:solidFill>
                  <a:schemeClr val="lt1"/>
                </a:solidFill>
              </a:rPr>
              <a:t>Registro en el RU o la UE</a:t>
            </a:r>
            <a:endParaRPr lang="es-ES" b="1"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74" descr="A person wearing a hat&#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425" name="Google Shape;425;p74"/>
          <p:cNvSpPr txBox="1"/>
          <p:nvPr/>
        </p:nvSpPr>
        <p:spPr>
          <a:xfrm>
            <a:off x="252900" y="1566475"/>
            <a:ext cx="5473530" cy="2716500"/>
          </a:xfrm>
          <a:prstGeom prst="rect">
            <a:avLst/>
          </a:prstGeom>
          <a:noFill/>
          <a:ln>
            <a:noFill/>
          </a:ln>
        </p:spPr>
        <p:txBody>
          <a:bodyPr spcFirstLastPara="1" wrap="square" lIns="68575" tIns="34275" rIns="68575" bIns="34275" anchor="t" anchorCtr="0">
            <a:normAutofit/>
          </a:bodyPr>
          <a:lstStyle/>
          <a:p>
            <a:pPr lvl="0">
              <a:lnSpc>
                <a:spcPct val="90000"/>
              </a:lnSpc>
              <a:buClr>
                <a:srgbClr val="FFFFFF"/>
              </a:buClr>
              <a:buSzPts val="3300"/>
            </a:pPr>
            <a:endParaRPr lang="es-ES" sz="3300" b="1" dirty="0" smtClean="0">
              <a:solidFill>
                <a:srgbClr val="FFFFFF"/>
              </a:solidFill>
              <a:latin typeface="Arial "/>
              <a:ea typeface="Arial "/>
              <a:cs typeface="Arial "/>
              <a:sym typeface="Arial "/>
            </a:endParaRPr>
          </a:p>
          <a:p>
            <a:pPr lvl="0">
              <a:lnSpc>
                <a:spcPct val="90000"/>
              </a:lnSpc>
              <a:buClr>
                <a:srgbClr val="FFFFFF"/>
              </a:buClr>
              <a:buSzPts val="3300"/>
            </a:pPr>
            <a:r>
              <a:rPr lang="es-ES" sz="3300" b="1" dirty="0" smtClean="0">
                <a:solidFill>
                  <a:srgbClr val="FFFFFF"/>
                </a:solidFill>
                <a:latin typeface="Arial "/>
                <a:ea typeface="Arial "/>
                <a:cs typeface="Arial "/>
                <a:sym typeface="Arial "/>
              </a:rPr>
              <a:t>Traslado </a:t>
            </a:r>
            <a:r>
              <a:rPr lang="es-ES" sz="3300" b="1" dirty="0">
                <a:solidFill>
                  <a:srgbClr val="FFFFFF"/>
                </a:solidFill>
                <a:latin typeface="Arial "/>
                <a:ea typeface="Arial "/>
                <a:cs typeface="Arial "/>
                <a:sym typeface="Arial "/>
              </a:rPr>
              <a:t>de productos sanitarios y </a:t>
            </a:r>
            <a:r>
              <a:rPr lang="es-ES" sz="3300" b="1" dirty="0" smtClean="0">
                <a:solidFill>
                  <a:srgbClr val="FFFFFF"/>
                </a:solidFill>
                <a:latin typeface="Arial "/>
                <a:ea typeface="Arial "/>
                <a:cs typeface="Arial "/>
                <a:sym typeface="Arial "/>
              </a:rPr>
              <a:t>fitosanitarios</a:t>
            </a:r>
            <a:endParaRPr lang="es-ES" sz="3300" b="1"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r>
              <a:rPr lang="en-GB" sz="3300" dirty="0" smtClean="0">
                <a:solidFill>
                  <a:srgbClr val="FFFFFF"/>
                </a:solidFill>
                <a:latin typeface="Arial "/>
                <a:ea typeface="Arial "/>
                <a:cs typeface="Arial "/>
                <a:sym typeface="Arial "/>
              </a:rPr>
              <a:t>Anastasia </a:t>
            </a:r>
            <a:r>
              <a:rPr lang="en-GB" sz="3300" dirty="0">
                <a:solidFill>
                  <a:srgbClr val="FFFFFF"/>
                </a:solidFill>
                <a:latin typeface="Arial "/>
                <a:ea typeface="Arial "/>
                <a:cs typeface="Arial "/>
                <a:sym typeface="Arial "/>
              </a:rPr>
              <a:t>Bernhardt</a:t>
            </a:r>
            <a:endParaRPr sz="3300"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r>
              <a:rPr lang="en-GB" sz="3300" dirty="0">
                <a:solidFill>
                  <a:srgbClr val="FFFFFF"/>
                </a:solidFill>
                <a:latin typeface="Arial "/>
                <a:ea typeface="Arial "/>
                <a:cs typeface="Arial "/>
                <a:sym typeface="Arial "/>
              </a:rPr>
              <a:t>DEFRA</a:t>
            </a:r>
            <a:endParaRPr sz="3300" dirty="0">
              <a:solidFill>
                <a:srgbClr val="FFFFFF"/>
              </a:solidFill>
              <a:latin typeface="Arial "/>
              <a:ea typeface="Arial "/>
              <a:cs typeface="Arial "/>
              <a:sym typeface="Arial "/>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57" descr="A picture containing indoor, table, sitting, person&#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242" name="Google Shape;242;p57"/>
          <p:cNvSpPr txBox="1"/>
          <p:nvPr/>
        </p:nvSpPr>
        <p:spPr>
          <a:xfrm>
            <a:off x="260059" y="477088"/>
            <a:ext cx="8683050" cy="611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GB" sz="4000" b="1" dirty="0" err="1" smtClean="0">
                <a:solidFill>
                  <a:srgbClr val="FFFFFF"/>
                </a:solidFill>
              </a:rPr>
              <a:t>Encuestas</a:t>
            </a:r>
            <a:r>
              <a:rPr lang="en-GB" sz="4000" b="1" dirty="0" smtClean="0">
                <a:solidFill>
                  <a:srgbClr val="FFFFFF"/>
                </a:solidFill>
              </a:rPr>
              <a:t> </a:t>
            </a:r>
            <a:r>
              <a:rPr lang="en-GB" sz="4000" b="1" dirty="0" err="1" smtClean="0">
                <a:solidFill>
                  <a:srgbClr val="FFFFFF"/>
                </a:solidFill>
              </a:rPr>
              <a:t>sobre</a:t>
            </a:r>
            <a:r>
              <a:rPr lang="en-GB" sz="4000" b="1" dirty="0" smtClean="0">
                <a:solidFill>
                  <a:srgbClr val="FFFFFF"/>
                </a:solidFill>
              </a:rPr>
              <a:t> la </a:t>
            </a:r>
            <a:r>
              <a:rPr lang="en-GB" sz="4000" b="1" dirty="0" err="1" smtClean="0">
                <a:solidFill>
                  <a:srgbClr val="FFFFFF"/>
                </a:solidFill>
              </a:rPr>
              <a:t>preparación</a:t>
            </a:r>
            <a:r>
              <a:rPr lang="en-GB" sz="4000" b="1" dirty="0" smtClean="0">
                <a:solidFill>
                  <a:srgbClr val="FFFFFF"/>
                </a:solidFill>
              </a:rPr>
              <a:t> de las </a:t>
            </a:r>
            <a:r>
              <a:rPr lang="en-GB" sz="4000" b="1" dirty="0" err="1" smtClean="0">
                <a:solidFill>
                  <a:srgbClr val="FFFFFF"/>
                </a:solidFill>
              </a:rPr>
              <a:t>empresas</a:t>
            </a:r>
            <a:endParaRPr sz="4000" b="1" dirty="0">
              <a:solidFill>
                <a:srgbClr val="FFFFFF"/>
              </a:solidFill>
              <a:latin typeface="Arial"/>
              <a:ea typeface="Arial"/>
              <a:cs typeface="Arial"/>
              <a:sym typeface="Arial"/>
            </a:endParaRPr>
          </a:p>
        </p:txBody>
      </p:sp>
      <p:pic>
        <p:nvPicPr>
          <p:cNvPr id="243" name="Google Shape;243;p57"/>
          <p:cNvPicPr preferRelativeResize="0"/>
          <p:nvPr/>
        </p:nvPicPr>
        <p:blipFill>
          <a:blip r:embed="rId4">
            <a:alphaModFix/>
          </a:blip>
          <a:stretch>
            <a:fillRect/>
          </a:stretch>
        </p:blipFill>
        <p:spPr>
          <a:xfrm>
            <a:off x="371700" y="1812350"/>
            <a:ext cx="1820300" cy="3196125"/>
          </a:xfrm>
          <a:prstGeom prst="rect">
            <a:avLst/>
          </a:prstGeom>
          <a:noFill/>
          <a:ln>
            <a:noFill/>
          </a:ln>
        </p:spPr>
      </p:pic>
      <p:sp>
        <p:nvSpPr>
          <p:cNvPr id="244" name="Google Shape;244;p57"/>
          <p:cNvSpPr txBox="1"/>
          <p:nvPr/>
        </p:nvSpPr>
        <p:spPr>
          <a:xfrm>
            <a:off x="2278193" y="2153081"/>
            <a:ext cx="3902700" cy="2235000"/>
          </a:xfrm>
          <a:prstGeom prst="rect">
            <a:avLst/>
          </a:prstGeom>
          <a:solidFill>
            <a:srgbClr val="FFFFFF">
              <a:alpha val="6201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2100" b="1" dirty="0" smtClean="0"/>
              <a:t>Por favor, responda a estas breves preguntas</a:t>
            </a:r>
          </a:p>
          <a:p>
            <a:pPr marL="0" lvl="0" indent="0" algn="l" rtl="0">
              <a:lnSpc>
                <a:spcPct val="115000"/>
              </a:lnSpc>
              <a:spcBef>
                <a:spcPts val="1000"/>
              </a:spcBef>
              <a:spcAft>
                <a:spcPts val="0"/>
              </a:spcAft>
              <a:buNone/>
            </a:pPr>
            <a:r>
              <a:rPr lang="es-ES" sz="2100" b="1" dirty="0" smtClean="0"/>
              <a:t>Vaya a www.sli.do en su navegador o móvil</a:t>
            </a:r>
          </a:p>
          <a:p>
            <a:pPr marL="0" lvl="0" indent="0" algn="l" rtl="0">
              <a:lnSpc>
                <a:spcPct val="115000"/>
              </a:lnSpc>
              <a:spcBef>
                <a:spcPts val="1000"/>
              </a:spcBef>
              <a:spcAft>
                <a:spcPts val="1000"/>
              </a:spcAft>
              <a:buNone/>
            </a:pPr>
            <a:r>
              <a:rPr lang="es-ES" sz="2100" b="1" dirty="0" smtClean="0"/>
              <a:t>Utilice el código #</a:t>
            </a:r>
            <a:r>
              <a:rPr lang="es-ES" sz="2100" b="1" dirty="0" err="1" smtClean="0"/>
              <a:t>BPDG</a:t>
            </a:r>
            <a:r>
              <a:rPr lang="es-ES" sz="2100" b="1" dirty="0" smtClean="0"/>
              <a:t> </a:t>
            </a:r>
            <a:endParaRPr lang="es-ES" sz="2100" b="1" dirty="0"/>
          </a:p>
        </p:txBody>
      </p:sp>
      <p:pic>
        <p:nvPicPr>
          <p:cNvPr id="245" name="Google Shape;245;p57"/>
          <p:cNvPicPr preferRelativeResize="0"/>
          <p:nvPr/>
        </p:nvPicPr>
        <p:blipFill>
          <a:blip r:embed="rId5">
            <a:alphaModFix/>
          </a:blip>
          <a:stretch>
            <a:fillRect/>
          </a:stretch>
        </p:blipFill>
        <p:spPr>
          <a:xfrm>
            <a:off x="654862" y="2589800"/>
            <a:ext cx="1263274" cy="421101"/>
          </a:xfrm>
          <a:prstGeom prst="rect">
            <a:avLst/>
          </a:prstGeom>
          <a:noFill/>
          <a:ln>
            <a:noFill/>
          </a:ln>
        </p:spPr>
      </p:pic>
      <p:sp>
        <p:nvSpPr>
          <p:cNvPr id="246" name="Google Shape;246;p57"/>
          <p:cNvSpPr txBox="1"/>
          <p:nvPr/>
        </p:nvSpPr>
        <p:spPr>
          <a:xfrm>
            <a:off x="654838" y="3147613"/>
            <a:ext cx="1263300" cy="5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solidFill>
                  <a:srgbClr val="FFFFFF"/>
                </a:solidFill>
              </a:rPr>
              <a:t>#BPDG</a:t>
            </a:r>
            <a:endParaRPr sz="2300">
              <a:solidFill>
                <a:srgbClr val="FFFFFF"/>
              </a:solidFill>
            </a:endParaRPr>
          </a:p>
        </p:txBody>
      </p:sp>
      <p:sp>
        <p:nvSpPr>
          <p:cNvPr id="247" name="Google Shape;247;p57"/>
          <p:cNvSpPr txBox="1"/>
          <p:nvPr/>
        </p:nvSpPr>
        <p:spPr>
          <a:xfrm>
            <a:off x="568645" y="2242488"/>
            <a:ext cx="1426410" cy="42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FFFFFF"/>
                </a:solidFill>
              </a:rPr>
              <a:t>www.sli.do</a:t>
            </a:r>
            <a:endParaRPr sz="1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5"/>
          <p:cNvSpPr/>
          <p:nvPr/>
        </p:nvSpPr>
        <p:spPr>
          <a:xfrm>
            <a:off x="399702" y="2001562"/>
            <a:ext cx="8276700" cy="2767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75"/>
          <p:cNvSpPr txBox="1">
            <a:spLocks noGrp="1"/>
          </p:cNvSpPr>
          <p:nvPr>
            <p:ph type="body" idx="1"/>
          </p:nvPr>
        </p:nvSpPr>
        <p:spPr>
          <a:xfrm>
            <a:off x="485966" y="2079472"/>
            <a:ext cx="8363100" cy="2937900"/>
          </a:xfrm>
          <a:prstGeom prst="rect">
            <a:avLst/>
          </a:prstGeom>
          <a:noFill/>
          <a:ln>
            <a:noFill/>
          </a:ln>
        </p:spPr>
        <p:txBody>
          <a:bodyPr spcFirstLastPara="1" wrap="square" lIns="91425" tIns="45700" rIns="91425" bIns="45700" anchor="t" anchorCtr="0">
            <a:noAutofit/>
          </a:bodyPr>
          <a:lstStyle/>
          <a:p>
            <a:pPr marL="26035" lvl="0" indent="0" algn="just" eaLnBrk="0" fontAlgn="base" hangingPunct="0">
              <a:lnSpc>
                <a:spcPct val="100000"/>
              </a:lnSpc>
              <a:spcAft>
                <a:spcPct val="0"/>
              </a:spcAft>
              <a:buClr>
                <a:prstClr val="black"/>
              </a:buClr>
            </a:pPr>
            <a:r>
              <a:rPr lang="es-ES" b="1" kern="1200" dirty="0">
                <a:solidFill>
                  <a:prstClr val="black">
                    <a:lumMod val="75000"/>
                    <a:lumOff val="25000"/>
                  </a:prstClr>
                </a:solidFill>
                <a:ea typeface="+mn-ea"/>
              </a:rPr>
              <a:t>Controles sanitarios y fitosanitarios, requiriéndose, entre otros:</a:t>
            </a:r>
            <a:endParaRPr lang="es-ES" altLang="en-US" sz="1600" b="1" kern="1200" dirty="0">
              <a:solidFill>
                <a:prstClr val="black">
                  <a:lumMod val="75000"/>
                  <a:lumOff val="25000"/>
                </a:prstClr>
              </a:solidFill>
              <a:ea typeface="+mn-ea"/>
            </a:endParaRPr>
          </a:p>
          <a:p>
            <a:pPr marL="26035" lvl="0" indent="0" algn="just" eaLnBrk="0" fontAlgn="base" hangingPunct="0">
              <a:lnSpc>
                <a:spcPct val="100000"/>
              </a:lnSpc>
              <a:spcAft>
                <a:spcPct val="0"/>
              </a:spcAft>
              <a:buClr>
                <a:prstClr val="black"/>
              </a:buClr>
            </a:pPr>
            <a:endParaRPr lang="es-ES" sz="400" kern="1200" spc="-300" dirty="0">
              <a:solidFill>
                <a:srgbClr val="FFD500"/>
              </a:solidFill>
              <a:latin typeface="Arial" panose="020B0604020202020204" pitchFamily="34" charset="0"/>
              <a:ea typeface="+mn-ea"/>
              <a:cs typeface="Arial" panose="020B0604020202020204" pitchFamily="34" charset="0"/>
            </a:endParaRPr>
          </a:p>
          <a:p>
            <a:pPr marL="229870" lvl="0" indent="-203835"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Pre-avisos del importador (acción por parte del importador GB)</a:t>
            </a:r>
          </a:p>
          <a:p>
            <a:pPr marL="229870" lvl="0" indent="-203835"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Certificado sanitario (como por ejemplo el Certificado Sanitario de Exportación [</a:t>
            </a:r>
            <a:r>
              <a:rPr lang="es-ES" sz="1200" kern="1200" dirty="0" err="1">
                <a:solidFill>
                  <a:prstClr val="black">
                    <a:lumMod val="65000"/>
                    <a:lumOff val="35000"/>
                  </a:prstClr>
                </a:solidFill>
                <a:ea typeface="+mn-ea"/>
              </a:rPr>
              <a:t>Export</a:t>
            </a:r>
            <a:r>
              <a:rPr lang="es-ES" sz="1200" kern="1200" dirty="0">
                <a:solidFill>
                  <a:prstClr val="black">
                    <a:lumMod val="65000"/>
                    <a:lumOff val="35000"/>
                  </a:prstClr>
                </a:solidFill>
                <a:ea typeface="+mn-ea"/>
              </a:rPr>
              <a:t> </a:t>
            </a:r>
            <a:r>
              <a:rPr lang="es-ES" sz="1200" kern="1200" dirty="0" err="1">
                <a:solidFill>
                  <a:prstClr val="black">
                    <a:lumMod val="65000"/>
                    <a:lumOff val="35000"/>
                  </a:prstClr>
                </a:solidFill>
                <a:ea typeface="+mn-ea"/>
              </a:rPr>
              <a:t>Health</a:t>
            </a:r>
            <a:r>
              <a:rPr lang="es-ES" sz="1200" kern="1200" dirty="0">
                <a:solidFill>
                  <a:prstClr val="black">
                    <a:lumMod val="65000"/>
                    <a:lumOff val="35000"/>
                  </a:prstClr>
                </a:solidFill>
                <a:ea typeface="+mn-ea"/>
              </a:rPr>
              <a:t> </a:t>
            </a:r>
            <a:r>
              <a:rPr lang="es-ES" sz="1200" kern="1200" dirty="0" err="1">
                <a:solidFill>
                  <a:prstClr val="black">
                    <a:lumMod val="65000"/>
                    <a:lumOff val="35000"/>
                  </a:prstClr>
                </a:solidFill>
                <a:ea typeface="+mn-ea"/>
              </a:rPr>
              <a:t>Certificate</a:t>
            </a:r>
            <a:r>
              <a:rPr lang="es-ES" sz="1200" kern="1200" dirty="0">
                <a:solidFill>
                  <a:prstClr val="black">
                    <a:lumMod val="65000"/>
                    <a:lumOff val="35000"/>
                  </a:prstClr>
                </a:solidFill>
                <a:ea typeface="+mn-ea"/>
              </a:rPr>
              <a:t>] o Certificado Fitosanitario)</a:t>
            </a:r>
          </a:p>
          <a:p>
            <a:pPr marL="229870" lvl="0" indent="-203835"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Controles de documentación, identidad y físicos en la frontera o interior </a:t>
            </a:r>
          </a:p>
          <a:p>
            <a:pPr marL="229870" lvl="0" indent="-203835" eaLnBrk="0" fontAlgn="base" hangingPunct="0">
              <a:lnSpc>
                <a:spcPct val="100000"/>
              </a:lnSpc>
              <a:spcAft>
                <a:spcPts val="1000"/>
              </a:spcAft>
              <a:buClr>
                <a:prstClr val="black"/>
              </a:buClr>
              <a:buFont typeface="Arial" panose="020B0604020202020204" pitchFamily="34" charset="0"/>
              <a:buChar char="•"/>
            </a:pPr>
            <a:r>
              <a:rPr lang="es-ES" sz="1200" kern="1200" dirty="0">
                <a:solidFill>
                  <a:prstClr val="black">
                    <a:lumMod val="65000"/>
                    <a:lumOff val="35000"/>
                  </a:prstClr>
                </a:solidFill>
                <a:ea typeface="+mn-ea"/>
              </a:rPr>
              <a:t>Entrada por un Punto de Entrada que tenga un Puesto de Control Fronterizo (</a:t>
            </a:r>
            <a:r>
              <a:rPr lang="es-ES" sz="1200" kern="1200" dirty="0" err="1">
                <a:solidFill>
                  <a:prstClr val="black">
                    <a:lumMod val="65000"/>
                    <a:lumOff val="35000"/>
                  </a:prstClr>
                </a:solidFill>
                <a:ea typeface="+mn-ea"/>
              </a:rPr>
              <a:t>PCF</a:t>
            </a:r>
            <a:r>
              <a:rPr lang="es-ES" sz="1200" kern="1200" dirty="0">
                <a:solidFill>
                  <a:prstClr val="black">
                    <a:lumMod val="65000"/>
                    <a:lumOff val="35000"/>
                  </a:prstClr>
                </a:solidFill>
                <a:ea typeface="+mn-ea"/>
              </a:rPr>
              <a:t>) adecuado con las pertinentes instalaciones de comprobación</a:t>
            </a:r>
            <a:r>
              <a:rPr lang="es-ES" sz="1200" kern="1200" dirty="0">
                <a:solidFill>
                  <a:srgbClr val="00AF41"/>
                </a:solidFill>
                <a:ea typeface="+mn-ea"/>
              </a:rPr>
              <a:t/>
            </a:r>
            <a:br>
              <a:rPr lang="es-ES" sz="1200" kern="1200" dirty="0">
                <a:solidFill>
                  <a:srgbClr val="00AF41"/>
                </a:solidFill>
                <a:ea typeface="+mn-ea"/>
              </a:rPr>
            </a:br>
            <a:endParaRPr lang="es-ES" sz="1200" kern="1200" dirty="0">
              <a:solidFill>
                <a:prstClr val="black">
                  <a:lumMod val="65000"/>
                  <a:lumOff val="35000"/>
                </a:prstClr>
              </a:solidFill>
              <a:ea typeface="+mn-ea"/>
            </a:endParaRPr>
          </a:p>
          <a:p>
            <a:pPr marL="197485" lvl="0" indent="-171450" algn="just" eaLnBrk="0" fontAlgn="base" hangingPunct="0">
              <a:lnSpc>
                <a:spcPct val="100000"/>
              </a:lnSpc>
              <a:buFont typeface="Arial" panose="020B0604020202020204" pitchFamily="34" charset="0"/>
              <a:buChar char="•"/>
            </a:pPr>
            <a:r>
              <a:rPr lang="es-ES" sz="1200" kern="1200" dirty="0">
                <a:solidFill>
                  <a:prstClr val="black">
                    <a:lumMod val="65000"/>
                    <a:lumOff val="35000"/>
                  </a:prstClr>
                </a:solidFill>
                <a:ea typeface="+mn-ea"/>
              </a:rPr>
              <a:t>Animales vivos</a:t>
            </a:r>
            <a:endParaRPr lang="es-ES" sz="1200" kern="1200" dirty="0">
              <a:solidFill>
                <a:prstClr val="black">
                  <a:lumMod val="65000"/>
                  <a:lumOff val="35000"/>
                </a:prstClr>
              </a:solidFill>
              <a:latin typeface="Arial" panose="020B0604020202020204" pitchFamily="34" charset="0"/>
              <a:ea typeface="+mn-ea"/>
              <a:cs typeface="Arial" panose="020B0604020202020204" pitchFamily="34" charset="0"/>
            </a:endParaRPr>
          </a:p>
          <a:p>
            <a:pPr marL="197485" lvl="0" indent="-171450"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Productos de origen animal</a:t>
            </a:r>
          </a:p>
          <a:p>
            <a:pPr marL="197485" lvl="0" indent="-171450"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Pescado y marisco y sus productos</a:t>
            </a:r>
          </a:p>
          <a:p>
            <a:pPr marL="197485" lvl="0" indent="-171450"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Plantas y productos vegetales</a:t>
            </a:r>
          </a:p>
          <a:p>
            <a:pPr marL="197485" lvl="0" indent="-171450" algn="just" eaLnBrk="0" fontAlgn="base" hangingPunct="0">
              <a:lnSpc>
                <a:spcPct val="100000"/>
              </a:lnSpc>
              <a:buClr>
                <a:prstClr val="black"/>
              </a:buClr>
              <a:buFont typeface="Arial" panose="020B0604020202020204" pitchFamily="34" charset="0"/>
              <a:buChar char="•"/>
            </a:pPr>
            <a:r>
              <a:rPr lang="es-ES" sz="1200" kern="1200" dirty="0">
                <a:solidFill>
                  <a:prstClr val="black">
                    <a:lumMod val="65000"/>
                    <a:lumOff val="35000"/>
                  </a:prstClr>
                </a:solidFill>
                <a:ea typeface="+mn-ea"/>
              </a:rPr>
              <a:t>Alimentos de alto riesgo y piensos de origen no animal </a:t>
            </a:r>
            <a:endParaRPr lang="es-ES" sz="1100" kern="1200" dirty="0">
              <a:solidFill>
                <a:prstClr val="black"/>
              </a:solidFill>
              <a:latin typeface="Arial" panose="020B0604020202020204" pitchFamily="34" charset="0"/>
              <a:ea typeface="+mn-ea"/>
              <a:cs typeface="Arial" panose="020B0604020202020204" pitchFamily="34" charset="0"/>
            </a:endParaRPr>
          </a:p>
          <a:p>
            <a:pPr marL="197485" lvl="0" indent="-171450" algn="l" rtl="0">
              <a:lnSpc>
                <a:spcPct val="100000"/>
              </a:lnSpc>
              <a:spcBef>
                <a:spcPts val="0"/>
              </a:spcBef>
              <a:spcAft>
                <a:spcPts val="0"/>
              </a:spcAft>
              <a:buNone/>
            </a:pPr>
            <a:endParaRPr sz="1100" dirty="0">
              <a:solidFill>
                <a:schemeClr val="dk1"/>
              </a:solidFill>
            </a:endParaRPr>
          </a:p>
          <a:p>
            <a:pPr marL="26035" lvl="0" indent="0" algn="l" rtl="0">
              <a:lnSpc>
                <a:spcPct val="100000"/>
              </a:lnSpc>
              <a:spcBef>
                <a:spcPts val="0"/>
              </a:spcBef>
              <a:spcAft>
                <a:spcPts val="0"/>
              </a:spcAft>
              <a:buClr>
                <a:schemeClr val="dk1"/>
              </a:buClr>
              <a:buSzPts val="1400"/>
              <a:buNone/>
            </a:pPr>
            <a:endParaRPr sz="1100" dirty="0">
              <a:solidFill>
                <a:schemeClr val="dk1"/>
              </a:solidFill>
            </a:endParaRPr>
          </a:p>
          <a:p>
            <a:pPr marL="229870" lvl="0" indent="-203835" algn="l" rtl="0">
              <a:lnSpc>
                <a:spcPct val="100000"/>
              </a:lnSpc>
              <a:spcBef>
                <a:spcPts val="0"/>
              </a:spcBef>
              <a:spcAft>
                <a:spcPts val="0"/>
              </a:spcAft>
              <a:buNone/>
            </a:pPr>
            <a:endParaRPr sz="1200" b="1" dirty="0">
              <a:solidFill>
                <a:schemeClr val="dk1"/>
              </a:solidFill>
            </a:endParaRPr>
          </a:p>
        </p:txBody>
      </p:sp>
      <p:sp>
        <p:nvSpPr>
          <p:cNvPr id="433" name="Google Shape;433;p75"/>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2"/>
                </a:solidFill>
                <a:latin typeface="Arial"/>
                <a:ea typeface="Arial"/>
                <a:cs typeface="Arial"/>
                <a:sym typeface="Arial"/>
              </a:rPr>
              <a:t>20</a:t>
            </a:fld>
            <a:endParaRPr sz="1000" b="0" i="0" u="none" strike="noStrike" cap="none">
              <a:solidFill>
                <a:schemeClr val="lt2"/>
              </a:solidFill>
              <a:latin typeface="Arial"/>
              <a:ea typeface="Arial"/>
              <a:cs typeface="Arial"/>
              <a:sym typeface="Arial"/>
            </a:endParaRPr>
          </a:p>
        </p:txBody>
      </p:sp>
      <p:sp>
        <p:nvSpPr>
          <p:cNvPr id="434" name="Google Shape;434;p75"/>
          <p:cNvSpPr/>
          <p:nvPr/>
        </p:nvSpPr>
        <p:spPr>
          <a:xfrm>
            <a:off x="731" y="668347"/>
            <a:ext cx="9139200" cy="867000"/>
          </a:xfrm>
          <a:prstGeom prst="rect">
            <a:avLst/>
          </a:prstGeom>
          <a:solidFill>
            <a:srgbClr val="A5A5A5"/>
          </a:solidFill>
          <a:ln>
            <a:noFill/>
          </a:ln>
        </p:spPr>
        <p:txBody>
          <a:bodyPr spcFirstLastPara="1" wrap="square" lIns="91425" tIns="45700" rIns="91425" bIns="45700" anchor="ctr" anchorCtr="0">
            <a:noAutofit/>
          </a:bodyPr>
          <a:lstStyle/>
          <a:p>
            <a:pPr marL="26035" algn="just">
              <a:buClr>
                <a:schemeClr val="dk1"/>
              </a:buClr>
              <a:buSzPts val="1400"/>
            </a:pPr>
            <a:r>
              <a:rPr lang="es-ES" altLang="en-US" sz="1600" b="1" dirty="0">
                <a:solidFill>
                  <a:schemeClr val="bg1"/>
                </a:solidFill>
              </a:rPr>
              <a:t>Visión general:</a:t>
            </a:r>
            <a:r>
              <a:rPr lang="es-ES" altLang="en-US" sz="1600" dirty="0">
                <a:solidFill>
                  <a:schemeClr val="bg1"/>
                </a:solidFill>
              </a:rPr>
              <a:t> los controles de importación para GB se van a introducir de forma escalonada para dar a las empresas afectadas por la COVID-19 tiempo suficiente para ajustarse a las novedades mientras se mantienen unos controles efectivos de bioseguridad. </a:t>
            </a:r>
          </a:p>
        </p:txBody>
      </p:sp>
      <p:sp>
        <p:nvSpPr>
          <p:cNvPr id="435" name="Google Shape;435;p75"/>
          <p:cNvSpPr txBox="1"/>
          <p:nvPr/>
        </p:nvSpPr>
        <p:spPr>
          <a:xfrm>
            <a:off x="277962" y="182204"/>
            <a:ext cx="8264400" cy="362100"/>
          </a:xfrm>
          <a:prstGeom prst="rect">
            <a:avLst/>
          </a:prstGeom>
          <a:noFill/>
          <a:ln>
            <a:noFill/>
          </a:ln>
        </p:spPr>
        <p:txBody>
          <a:bodyPr spcFirstLastPara="1" wrap="square" lIns="91425" tIns="45700" rIns="91425" bIns="45700" anchor="t" anchorCtr="0">
            <a:noAutofit/>
          </a:bodyPr>
          <a:lstStyle/>
          <a:p>
            <a:pPr lvl="0"/>
            <a:r>
              <a:rPr lang="es-ES" altLang="en-US" sz="2800" dirty="0">
                <a:solidFill>
                  <a:srgbClr val="000000">
                    <a:lumMod val="75000"/>
                    <a:lumOff val="25000"/>
                  </a:srgbClr>
                </a:solidFill>
              </a:rPr>
              <a:t>Introducción al enfoque</a:t>
            </a:r>
          </a:p>
        </p:txBody>
      </p:sp>
      <p:sp>
        <p:nvSpPr>
          <p:cNvPr id="436" name="Google Shape;436;p75"/>
          <p:cNvSpPr txBox="1"/>
          <p:nvPr/>
        </p:nvSpPr>
        <p:spPr>
          <a:xfrm>
            <a:off x="278202" y="1620688"/>
            <a:ext cx="2743200" cy="307800"/>
          </a:xfrm>
          <a:prstGeom prst="rect">
            <a:avLst/>
          </a:prstGeom>
          <a:noFill/>
          <a:ln>
            <a:noFill/>
          </a:ln>
        </p:spPr>
        <p:txBody>
          <a:bodyPr spcFirstLastPara="1" wrap="square" lIns="91425" tIns="45700" rIns="91425" bIns="45700" anchor="t" anchorCtr="0">
            <a:spAutoFit/>
          </a:bodyPr>
          <a:lstStyle/>
          <a:p>
            <a:pPr lvl="0"/>
            <a:r>
              <a:rPr lang="es-ES" dirty="0">
                <a:solidFill>
                  <a:schemeClr val="tx1"/>
                </a:solidFill>
              </a:rPr>
              <a:t>Las distintas fases </a:t>
            </a:r>
            <a:r>
              <a:rPr lang="es-ES" dirty="0" smtClean="0">
                <a:solidFill>
                  <a:schemeClr val="tx1"/>
                </a:solidFill>
              </a:rPr>
              <a:t>incluyen:</a:t>
            </a:r>
            <a:endParaRPr lang="es-ES" dirty="0">
              <a:solidFill>
                <a:schemeClr val="tx1"/>
              </a:solidFill>
            </a:endParaRPr>
          </a:p>
        </p:txBody>
      </p:sp>
      <p:sp>
        <p:nvSpPr>
          <p:cNvPr id="437" name="Google Shape;437;p75"/>
          <p:cNvSpPr txBox="1"/>
          <p:nvPr/>
        </p:nvSpPr>
        <p:spPr>
          <a:xfrm>
            <a:off x="569344" y="3443018"/>
            <a:ext cx="456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404040"/>
                </a:solidFill>
                <a:latin typeface="Arial"/>
                <a:ea typeface="Arial"/>
                <a:cs typeface="Arial"/>
                <a:sym typeface="Arial"/>
              </a:rPr>
              <a:t>Processes and procedures for the export of:</a:t>
            </a:r>
            <a:r>
              <a:rPr lang="en-GB"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76"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444" name="Google Shape;444;p76"/>
          <p:cNvSpPr txBox="1"/>
          <p:nvPr/>
        </p:nvSpPr>
        <p:spPr>
          <a:xfrm>
            <a:off x="2109225" y="0"/>
            <a:ext cx="70347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s-ES" sz="2800" b="1" i="0" u="none" strike="noStrike" cap="none" dirty="0" smtClean="0">
                <a:solidFill>
                  <a:schemeClr val="lt1"/>
                </a:solidFill>
                <a:latin typeface="Arial"/>
                <a:ea typeface="Arial"/>
                <a:cs typeface="Arial"/>
                <a:sym typeface="Arial"/>
              </a:rPr>
              <a:t>Controles desde enero 2021 - POA</a:t>
            </a:r>
            <a:endParaRPr lang="es-ES" sz="2800" b="1" i="0" u="none" strike="noStrike" cap="none" dirty="0">
              <a:solidFill>
                <a:schemeClr val="lt1"/>
              </a:solidFill>
              <a:latin typeface="Arial"/>
              <a:ea typeface="Arial"/>
              <a:cs typeface="Arial"/>
              <a:sym typeface="Arial"/>
            </a:endParaRPr>
          </a:p>
        </p:txBody>
      </p:sp>
      <p:sp>
        <p:nvSpPr>
          <p:cNvPr id="445" name="Google Shape;445;p76"/>
          <p:cNvSpPr txBox="1"/>
          <p:nvPr/>
        </p:nvSpPr>
        <p:spPr>
          <a:xfrm>
            <a:off x="288972" y="844300"/>
            <a:ext cx="84114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dk1"/>
                </a:solidFill>
                <a:latin typeface="Arial"/>
                <a:ea typeface="Arial"/>
                <a:cs typeface="Arial"/>
                <a:sym typeface="Arial"/>
              </a:rPr>
              <a:t>Exportación de productos de origen animal (POA) sujetos a medidas de salvaguarda</a:t>
            </a:r>
            <a:endParaRPr lang="es-ES" sz="1400" b="0" i="0" u="none" strike="noStrike" cap="none" dirty="0">
              <a:solidFill>
                <a:schemeClr val="dk1"/>
              </a:solidFill>
              <a:latin typeface="Arial"/>
              <a:ea typeface="Arial"/>
              <a:cs typeface="Arial"/>
              <a:sym typeface="Arial"/>
            </a:endParaRPr>
          </a:p>
        </p:txBody>
      </p:sp>
      <p:sp>
        <p:nvSpPr>
          <p:cNvPr id="446" name="Google Shape;446;p76"/>
          <p:cNvSpPr txBox="1"/>
          <p:nvPr/>
        </p:nvSpPr>
        <p:spPr>
          <a:xfrm>
            <a:off x="486501" y="1327802"/>
            <a:ext cx="8261531"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dirty="0" smtClean="0">
                <a:solidFill>
                  <a:srgbClr val="C00000"/>
                </a:solidFill>
              </a:rPr>
              <a:t>El importador</a:t>
            </a:r>
            <a:r>
              <a:rPr lang="es-ES" sz="1600" b="1" i="0" u="none" strike="noStrike" cap="none" dirty="0" smtClean="0">
                <a:solidFill>
                  <a:srgbClr val="C00000"/>
                </a:solidFill>
                <a:sym typeface="Arial"/>
              </a:rPr>
              <a:t> GB tiene que:</a:t>
            </a:r>
            <a:r>
              <a:rPr lang="es-ES" sz="1400" b="1" i="0" u="none" strike="noStrike" cap="none" dirty="0" smtClean="0">
                <a:solidFill>
                  <a:srgbClr val="C00000"/>
                </a:solidFill>
                <a:sym typeface="Arial"/>
              </a:rPr>
              <a:t> </a:t>
            </a:r>
            <a:r>
              <a:rPr lang="es-ES" dirty="0" smtClean="0">
                <a:solidFill>
                  <a:srgbClr val="3F3F3F"/>
                </a:solidFill>
              </a:rPr>
              <a:t>dar aviso previo antes de la llegada utilizando</a:t>
            </a:r>
            <a:r>
              <a:rPr lang="es-ES" sz="1400" b="0" i="0" u="none" strike="noStrike" cap="none" dirty="0" smtClean="0">
                <a:solidFill>
                  <a:srgbClr val="262626"/>
                </a:solidFill>
                <a:sym typeface="Arial"/>
              </a:rPr>
              <a:t> </a:t>
            </a:r>
            <a:r>
              <a:rPr lang="es-ES" sz="1400" b="1" i="0" u="none" strike="noStrike" cap="none" dirty="0" err="1" smtClean="0">
                <a:solidFill>
                  <a:srgbClr val="262626"/>
                </a:solidFill>
                <a:sym typeface="Arial"/>
              </a:rPr>
              <a:t>IPAFFS</a:t>
            </a:r>
            <a:r>
              <a:rPr lang="es-ES" sz="1400" b="1" i="0" u="none" strike="noStrike" cap="none" dirty="0" smtClean="0">
                <a:solidFill>
                  <a:srgbClr val="262626"/>
                </a:solidFill>
                <a:sym typeface="Arial"/>
              </a:rPr>
              <a:t> </a:t>
            </a:r>
            <a:r>
              <a:rPr lang="es-ES" sz="1400" b="0" i="0" u="none" strike="noStrike" cap="none" dirty="0" smtClean="0">
                <a:solidFill>
                  <a:srgbClr val="262626"/>
                </a:solidFill>
                <a:sym typeface="Arial"/>
              </a:rPr>
              <a:t>y facilitar al exportador de la UE el número de identificación único (</a:t>
            </a:r>
            <a:r>
              <a:rPr lang="es-ES" sz="1400" b="0" i="1" u="none" strike="noStrike" cap="none" dirty="0" err="1" smtClean="0">
                <a:solidFill>
                  <a:srgbClr val="262626"/>
                </a:solidFill>
                <a:sym typeface="Arial"/>
              </a:rPr>
              <a:t>UNN</a:t>
            </a:r>
            <a:r>
              <a:rPr lang="es-ES" sz="1400" b="0" i="0" u="none" strike="noStrike" cap="none" dirty="0" smtClean="0">
                <a:solidFill>
                  <a:srgbClr val="262626"/>
                </a:solidFill>
                <a:sym typeface="Arial"/>
              </a:rPr>
              <a:t>).</a:t>
            </a:r>
            <a:endParaRPr lang="es-ES" sz="1400" b="0" i="0" u="none" strike="noStrike" cap="none" dirty="0">
              <a:solidFill>
                <a:srgbClr val="000000"/>
              </a:solidFill>
              <a:sym typeface="Arial"/>
            </a:endParaRPr>
          </a:p>
        </p:txBody>
      </p:sp>
      <p:sp>
        <p:nvSpPr>
          <p:cNvPr id="447" name="Google Shape;447;p76"/>
          <p:cNvSpPr txBox="1"/>
          <p:nvPr/>
        </p:nvSpPr>
        <p:spPr>
          <a:xfrm>
            <a:off x="505533" y="1899640"/>
            <a:ext cx="82425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dirty="0" smtClean="0">
                <a:solidFill>
                  <a:srgbClr val="C00000"/>
                </a:solidFill>
              </a:rPr>
              <a:t>Usted tiene que</a:t>
            </a:r>
            <a:r>
              <a:rPr lang="es-ES" sz="1600" b="1" i="0" u="none" strike="noStrike" cap="none" dirty="0" smtClean="0">
                <a:solidFill>
                  <a:srgbClr val="C00000"/>
                </a:solidFill>
                <a:sym typeface="Arial"/>
              </a:rPr>
              <a:t>: </a:t>
            </a:r>
            <a:r>
              <a:rPr lang="es-ES" sz="1400" b="1" i="0" u="none" strike="noStrike" cap="none" dirty="0" smtClean="0">
                <a:solidFill>
                  <a:srgbClr val="262626"/>
                </a:solidFill>
                <a:sym typeface="Arial"/>
              </a:rPr>
              <a:t>poner el </a:t>
            </a:r>
            <a:r>
              <a:rPr lang="es-ES" sz="1400" b="1" i="0" u="none" strike="noStrike" cap="none" dirty="0" err="1" smtClean="0">
                <a:solidFill>
                  <a:srgbClr val="262626"/>
                </a:solidFill>
                <a:sym typeface="Arial"/>
              </a:rPr>
              <a:t>UNN</a:t>
            </a:r>
            <a:r>
              <a:rPr lang="es-ES" sz="1400" b="1" i="0" u="none" strike="noStrike" cap="none" dirty="0" smtClean="0">
                <a:solidFill>
                  <a:srgbClr val="262626"/>
                </a:solidFill>
                <a:sym typeface="Arial"/>
              </a:rPr>
              <a:t> </a:t>
            </a:r>
            <a:r>
              <a:rPr lang="es-ES" b="1" dirty="0" smtClean="0">
                <a:solidFill>
                  <a:srgbClr val="262626"/>
                </a:solidFill>
              </a:rPr>
              <a:t>en el certificado sanitario</a:t>
            </a:r>
            <a:r>
              <a:rPr lang="es-ES" sz="1400" b="1" i="0" u="none" strike="noStrike" cap="none" dirty="0" smtClean="0">
                <a:solidFill>
                  <a:srgbClr val="262626"/>
                </a:solidFill>
                <a:sym typeface="Arial"/>
              </a:rPr>
              <a:t> </a:t>
            </a:r>
            <a:r>
              <a:rPr lang="es-ES" dirty="0" smtClean="0">
                <a:solidFill>
                  <a:srgbClr val="262626"/>
                </a:solidFill>
              </a:rPr>
              <a:t>y facilitar al importador</a:t>
            </a:r>
            <a:r>
              <a:rPr lang="es-ES" sz="1400" b="0" i="0" u="none" strike="noStrike" cap="none" dirty="0" smtClean="0">
                <a:solidFill>
                  <a:srgbClr val="262626"/>
                </a:solidFill>
                <a:sym typeface="Arial"/>
              </a:rPr>
              <a:t> GB </a:t>
            </a:r>
            <a:r>
              <a:rPr lang="es-ES" dirty="0" smtClean="0">
                <a:solidFill>
                  <a:srgbClr val="262626"/>
                </a:solidFill>
              </a:rPr>
              <a:t>copia electrónica del certificado sanitario</a:t>
            </a:r>
            <a:endParaRPr lang="es-ES" sz="1400" b="0" i="0" u="none" strike="noStrike" cap="none" dirty="0">
              <a:solidFill>
                <a:srgbClr val="000000"/>
              </a:solidFill>
              <a:sym typeface="Arial"/>
            </a:endParaRPr>
          </a:p>
        </p:txBody>
      </p:sp>
      <p:sp>
        <p:nvSpPr>
          <p:cNvPr id="448" name="Google Shape;448;p76"/>
          <p:cNvSpPr txBox="1"/>
          <p:nvPr/>
        </p:nvSpPr>
        <p:spPr>
          <a:xfrm>
            <a:off x="507953" y="2478521"/>
            <a:ext cx="8005200"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El importador GB </a:t>
            </a:r>
            <a:r>
              <a:rPr lang="es-ES" sz="1600" b="1" dirty="0" smtClean="0">
                <a:solidFill>
                  <a:srgbClr val="C00000"/>
                </a:solidFill>
              </a:rPr>
              <a:t>tiene que</a:t>
            </a:r>
            <a:r>
              <a:rPr lang="es-ES" sz="1600" b="1" i="0" u="none" strike="noStrike" cap="none" dirty="0" smtClean="0">
                <a:solidFill>
                  <a:srgbClr val="C00000"/>
                </a:solidFill>
                <a:sym typeface="Arial"/>
              </a:rPr>
              <a:t>:</a:t>
            </a:r>
            <a:r>
              <a:rPr lang="es-ES" sz="1400" b="0" i="0" u="none" strike="noStrike" cap="none" dirty="0" smtClean="0">
                <a:solidFill>
                  <a:srgbClr val="262626"/>
                </a:solidFill>
                <a:sym typeface="Arial"/>
              </a:rPr>
              <a:t> </a:t>
            </a:r>
            <a:r>
              <a:rPr lang="es-ES" dirty="0" smtClean="0">
                <a:solidFill>
                  <a:srgbClr val="262626"/>
                </a:solidFill>
              </a:rPr>
              <a:t>subir una copia electrónica del certificado sanitarios a los </a:t>
            </a:r>
            <a:r>
              <a:rPr lang="es-ES" b="1" dirty="0" err="1" smtClean="0">
                <a:solidFill>
                  <a:srgbClr val="262626"/>
                </a:solidFill>
              </a:rPr>
              <a:t>I</a:t>
            </a:r>
            <a:r>
              <a:rPr lang="es-ES" sz="1400" b="1" i="0" u="none" strike="noStrike" cap="none" dirty="0" err="1" smtClean="0">
                <a:solidFill>
                  <a:srgbClr val="262626"/>
                </a:solidFill>
                <a:sym typeface="Arial"/>
              </a:rPr>
              <a:t>PAFFS</a:t>
            </a:r>
            <a:r>
              <a:rPr lang="es-ES" sz="1400" b="0" i="0" u="none" strike="noStrike" cap="none" dirty="0" smtClean="0">
                <a:solidFill>
                  <a:srgbClr val="262626"/>
                </a:solidFill>
                <a:sym typeface="Arial"/>
              </a:rPr>
              <a:t>.</a:t>
            </a:r>
            <a:endParaRPr lang="es-ES" sz="1400" b="0" i="0" u="none" strike="noStrike" cap="none" dirty="0">
              <a:solidFill>
                <a:schemeClr val="dk1"/>
              </a:solidFill>
              <a:latin typeface="Calibri"/>
              <a:ea typeface="Calibri"/>
              <a:cs typeface="Calibri"/>
              <a:sym typeface="Calibri"/>
            </a:endParaRPr>
          </a:p>
        </p:txBody>
      </p:sp>
      <p:sp>
        <p:nvSpPr>
          <p:cNvPr id="449" name="Google Shape;449;p76"/>
          <p:cNvSpPr txBox="1"/>
          <p:nvPr/>
        </p:nvSpPr>
        <p:spPr>
          <a:xfrm>
            <a:off x="501072" y="2976469"/>
            <a:ext cx="8199300"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latin typeface="Arial"/>
                <a:ea typeface="Arial"/>
                <a:cs typeface="Arial"/>
                <a:sym typeface="Arial"/>
              </a:rPr>
              <a:t>Usted tiene que:</a:t>
            </a:r>
            <a:r>
              <a:rPr lang="es-ES" sz="1400" b="1" i="0" u="none" strike="noStrike" cap="none" dirty="0" smtClean="0">
                <a:solidFill>
                  <a:srgbClr val="C00000"/>
                </a:solidFill>
                <a:latin typeface="Arial"/>
                <a:ea typeface="Arial"/>
                <a:cs typeface="Arial"/>
                <a:sym typeface="Arial"/>
              </a:rPr>
              <a:t> </a:t>
            </a:r>
            <a:r>
              <a:rPr lang="es-ES" sz="1400" b="0" i="0" u="none" strike="noStrike" cap="none" dirty="0" smtClean="0">
                <a:solidFill>
                  <a:srgbClr val="262626"/>
                </a:solidFill>
                <a:latin typeface="Arial"/>
                <a:ea typeface="Arial"/>
                <a:cs typeface="Arial"/>
                <a:sym typeface="Arial"/>
              </a:rPr>
              <a:t>asegurarse de que el certificado sanitario original acompaña al envío.</a:t>
            </a:r>
            <a:r>
              <a:rPr lang="es-ES" sz="1400" b="0" i="0" u="none" strike="noStrike" cap="none" dirty="0" smtClean="0">
                <a:solidFill>
                  <a:schemeClr val="dk1"/>
                </a:solidFill>
                <a:latin typeface="Arial"/>
                <a:ea typeface="Arial"/>
                <a:cs typeface="Arial"/>
                <a:sym typeface="Arial"/>
              </a:rPr>
              <a:t>​</a:t>
            </a:r>
            <a:endParaRPr lang="es-ES" sz="1400" b="0" i="0" u="none" strike="noStrike" cap="none" dirty="0">
              <a:solidFill>
                <a:srgbClr val="000000"/>
              </a:solidFill>
              <a:latin typeface="Arial"/>
              <a:ea typeface="Arial"/>
              <a:cs typeface="Arial"/>
              <a:sym typeface="Arial"/>
            </a:endParaRPr>
          </a:p>
        </p:txBody>
      </p:sp>
      <p:sp>
        <p:nvSpPr>
          <p:cNvPr id="450" name="Google Shape;450;p76"/>
          <p:cNvSpPr txBox="1"/>
          <p:nvPr/>
        </p:nvSpPr>
        <p:spPr>
          <a:xfrm>
            <a:off x="494704" y="3349803"/>
            <a:ext cx="81132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Medidas de salvaguarda</a:t>
            </a:r>
            <a:r>
              <a:rPr lang="es-ES" sz="1600" b="0" i="0" u="none" strike="noStrike" cap="none" dirty="0" smtClean="0">
                <a:solidFill>
                  <a:srgbClr val="C00000"/>
                </a:solidFill>
                <a:sym typeface="Arial"/>
              </a:rPr>
              <a:t>:</a:t>
            </a:r>
            <a:r>
              <a:rPr lang="es-ES" sz="1400" b="0" i="0" u="none" strike="noStrike" cap="none" dirty="0" smtClean="0">
                <a:solidFill>
                  <a:srgbClr val="C00000"/>
                </a:solidFill>
                <a:sym typeface="Arial"/>
              </a:rPr>
              <a:t> </a:t>
            </a:r>
            <a:r>
              <a:rPr lang="es-ES" sz="1400" b="0" i="0" u="none" strike="noStrike" cap="none" dirty="0" smtClean="0">
                <a:solidFill>
                  <a:schemeClr val="dk1"/>
                </a:solidFill>
                <a:sym typeface="Arial"/>
              </a:rPr>
              <a:t>​</a:t>
            </a:r>
            <a:r>
              <a:rPr lang="es-ES" sz="1400" b="0" i="0" u="none" strike="noStrike" cap="none" dirty="0" smtClean="0">
                <a:solidFill>
                  <a:srgbClr val="262626"/>
                </a:solidFill>
                <a:sym typeface="Arial"/>
              </a:rPr>
              <a:t>se pueden tomar medidas con </a:t>
            </a:r>
            <a:r>
              <a:rPr lang="es-ES" b="1" dirty="0" smtClean="0">
                <a:solidFill>
                  <a:srgbClr val="262626"/>
                </a:solidFill>
              </a:rPr>
              <a:t>muy poco aviso previo</a:t>
            </a:r>
            <a:r>
              <a:rPr lang="es-ES" sz="1400" b="0" i="0" u="none" strike="noStrike" cap="none" dirty="0" smtClean="0">
                <a:solidFill>
                  <a:srgbClr val="262626"/>
                </a:solidFill>
                <a:sym typeface="Arial"/>
              </a:rPr>
              <a:t> </a:t>
            </a:r>
            <a:r>
              <a:rPr lang="es-ES" dirty="0" smtClean="0">
                <a:solidFill>
                  <a:srgbClr val="262626"/>
                </a:solidFill>
              </a:rPr>
              <a:t>para prohibir o restringir la importación de ciertos productos de ciertos países tras el brote de una enfermedad o un asunto de salud pública. </a:t>
            </a:r>
            <a:endParaRPr lang="es-ES" sz="1400" b="0" i="0" u="none" strike="noStrike" cap="none" dirty="0">
              <a:solidFill>
                <a:srgbClr val="000000"/>
              </a:solidFill>
              <a:sym typeface="Arial"/>
            </a:endParaRPr>
          </a:p>
        </p:txBody>
      </p:sp>
      <p:sp>
        <p:nvSpPr>
          <p:cNvPr id="451" name="Google Shape;451;p76"/>
          <p:cNvSpPr txBox="1"/>
          <p:nvPr/>
        </p:nvSpPr>
        <p:spPr>
          <a:xfrm>
            <a:off x="473953" y="4096660"/>
            <a:ext cx="78975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dirty="0" smtClean="0">
                <a:solidFill>
                  <a:srgbClr val="262626"/>
                </a:solidFill>
              </a:rPr>
              <a:t>En el caso de se introduzcan medidas debido a una nueva o emergente enfermedad, es posible que tenga que tomar algunos pasos más tras la notificación previa</a:t>
            </a: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smtClean="0">
                <a:solidFill>
                  <a:srgbClr val="262626"/>
                </a:solidFill>
                <a:sym typeface="Arial"/>
              </a:rPr>
              <a:t> - </a:t>
            </a:r>
            <a:r>
              <a:rPr lang="es-ES" b="1" dirty="0" smtClean="0">
                <a:solidFill>
                  <a:srgbClr val="262626"/>
                </a:solidFill>
              </a:rPr>
              <a:t>según lo dispuesto en </a:t>
            </a:r>
            <a:r>
              <a:rPr lang="es-ES" sz="1400" b="1" i="0" u="sng" strike="noStrike" cap="none" dirty="0" smtClean="0">
                <a:solidFill>
                  <a:srgbClr val="262626"/>
                </a:solidFil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Gov.uk</a:t>
            </a:r>
            <a:r>
              <a:rPr lang="es-ES" sz="1400" b="1" i="0" u="none" strike="noStrike" cap="none" dirty="0" smtClean="0">
                <a:solidFill>
                  <a:srgbClr val="262626"/>
                </a:solidFill>
                <a:sym typeface="Arial"/>
              </a:rPr>
              <a:t> </a:t>
            </a:r>
            <a:endParaRPr lang="es-ES" sz="1400" b="1" i="0" u="none" strike="noStrike" cap="none" dirty="0">
              <a:solidFill>
                <a:srgbClr val="262626"/>
              </a:solidFill>
              <a:highlight>
                <a:srgbClr val="FFFF00"/>
              </a:highlight>
              <a:sym typeface="Arial"/>
            </a:endParaRPr>
          </a:p>
        </p:txBody>
      </p:sp>
      <p:cxnSp>
        <p:nvCxnSpPr>
          <p:cNvPr id="452" name="Google Shape;452;p76"/>
          <p:cNvCxnSpPr/>
          <p:nvPr/>
        </p:nvCxnSpPr>
        <p:spPr>
          <a:xfrm>
            <a:off x="385178" y="1292129"/>
            <a:ext cx="0" cy="3136800"/>
          </a:xfrm>
          <a:prstGeom prst="straightConnector1">
            <a:avLst/>
          </a:prstGeom>
          <a:noFill/>
          <a:ln w="19050" cap="flat" cmpd="sng">
            <a:solidFill>
              <a:srgbClr val="D9262E"/>
            </a:solidFill>
            <a:prstDash val="solid"/>
            <a:miter lim="800000"/>
            <a:headEnd type="none" w="sm" len="sm"/>
            <a:tailEnd type="none" w="sm" len="sm"/>
          </a:ln>
        </p:spPr>
      </p:cxnSp>
      <p:sp>
        <p:nvSpPr>
          <p:cNvPr id="453" name="Google Shape;453;p76"/>
          <p:cNvSpPr/>
          <p:nvPr/>
        </p:nvSpPr>
        <p:spPr>
          <a:xfrm>
            <a:off x="275653" y="140879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54" name="Google Shape;454;p76"/>
          <p:cNvSpPr/>
          <p:nvPr/>
        </p:nvSpPr>
        <p:spPr>
          <a:xfrm>
            <a:off x="291313" y="1963615"/>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55" name="Google Shape;455;p76"/>
          <p:cNvSpPr/>
          <p:nvPr/>
        </p:nvSpPr>
        <p:spPr>
          <a:xfrm>
            <a:off x="309653" y="3063846"/>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56" name="Google Shape;456;p76"/>
          <p:cNvSpPr/>
          <p:nvPr/>
        </p:nvSpPr>
        <p:spPr>
          <a:xfrm>
            <a:off x="283909" y="257360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57" name="Google Shape;457;p76"/>
          <p:cNvSpPr/>
          <p:nvPr/>
        </p:nvSpPr>
        <p:spPr>
          <a:xfrm>
            <a:off x="291313" y="3448442"/>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77"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464" name="Google Shape;464;p77"/>
          <p:cNvSpPr txBox="1"/>
          <p:nvPr/>
        </p:nvSpPr>
        <p:spPr>
          <a:xfrm>
            <a:off x="2109225" y="58992"/>
            <a:ext cx="703470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s-ES" sz="2000" b="1" i="0" u="none" strike="noStrike" cap="none" dirty="0" smtClean="0">
                <a:solidFill>
                  <a:schemeClr val="lt1"/>
                </a:solidFill>
                <a:latin typeface="Arial"/>
                <a:ea typeface="Arial"/>
                <a:cs typeface="Arial"/>
                <a:sym typeface="Arial"/>
              </a:rPr>
              <a:t>Controles desde enero de 2021 – animales vivos</a:t>
            </a:r>
            <a:endParaRPr lang="es-ES" sz="2800" b="1" i="0" u="none" strike="noStrike" cap="none" dirty="0">
              <a:solidFill>
                <a:schemeClr val="lt1"/>
              </a:solidFill>
              <a:latin typeface="Arial"/>
              <a:ea typeface="Arial"/>
              <a:cs typeface="Arial"/>
              <a:sym typeface="Arial"/>
            </a:endParaRPr>
          </a:p>
        </p:txBody>
      </p:sp>
      <p:cxnSp>
        <p:nvCxnSpPr>
          <p:cNvPr id="465" name="Google Shape;465;p77"/>
          <p:cNvCxnSpPr/>
          <p:nvPr/>
        </p:nvCxnSpPr>
        <p:spPr>
          <a:xfrm>
            <a:off x="385178" y="1292129"/>
            <a:ext cx="900" cy="2592000"/>
          </a:xfrm>
          <a:prstGeom prst="straightConnector1">
            <a:avLst/>
          </a:prstGeom>
          <a:noFill/>
          <a:ln w="19050" cap="flat" cmpd="sng">
            <a:solidFill>
              <a:srgbClr val="D9262E"/>
            </a:solidFill>
            <a:prstDash val="solid"/>
            <a:miter lim="800000"/>
            <a:headEnd type="none" w="sm" len="sm"/>
            <a:tailEnd type="none" w="sm" len="sm"/>
          </a:ln>
        </p:spPr>
      </p:cxnSp>
      <p:sp>
        <p:nvSpPr>
          <p:cNvPr id="466" name="Google Shape;466;p77"/>
          <p:cNvSpPr/>
          <p:nvPr/>
        </p:nvSpPr>
        <p:spPr>
          <a:xfrm>
            <a:off x="275653" y="140879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67" name="Google Shape;467;p77"/>
          <p:cNvSpPr/>
          <p:nvPr/>
        </p:nvSpPr>
        <p:spPr>
          <a:xfrm>
            <a:off x="248716" y="2049945"/>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68" name="Google Shape;468;p77"/>
          <p:cNvSpPr/>
          <p:nvPr/>
        </p:nvSpPr>
        <p:spPr>
          <a:xfrm>
            <a:off x="275653" y="3048735"/>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69" name="Google Shape;469;p77"/>
          <p:cNvSpPr/>
          <p:nvPr/>
        </p:nvSpPr>
        <p:spPr>
          <a:xfrm>
            <a:off x="283909" y="257360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70" name="Google Shape;470;p77"/>
          <p:cNvSpPr/>
          <p:nvPr/>
        </p:nvSpPr>
        <p:spPr>
          <a:xfrm>
            <a:off x="283909" y="3549291"/>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71" name="Google Shape;471;p77"/>
          <p:cNvSpPr txBox="1"/>
          <p:nvPr/>
        </p:nvSpPr>
        <p:spPr>
          <a:xfrm>
            <a:off x="288985" y="844310"/>
            <a:ext cx="6321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dk1"/>
                </a:solidFill>
                <a:latin typeface="Arial"/>
                <a:ea typeface="Arial"/>
                <a:cs typeface="Arial"/>
                <a:sym typeface="Arial"/>
              </a:rPr>
              <a:t>Exportación de animales vivos</a:t>
            </a:r>
            <a:endParaRPr lang="es-ES" sz="1400" b="0" i="0" u="none" strike="noStrike" cap="none" dirty="0">
              <a:solidFill>
                <a:schemeClr val="dk1"/>
              </a:solidFill>
              <a:latin typeface="Arial"/>
              <a:ea typeface="Arial"/>
              <a:cs typeface="Arial"/>
              <a:sym typeface="Arial"/>
            </a:endParaRPr>
          </a:p>
        </p:txBody>
      </p:sp>
      <p:sp>
        <p:nvSpPr>
          <p:cNvPr id="472" name="Google Shape;472;p77"/>
          <p:cNvSpPr txBox="1"/>
          <p:nvPr/>
        </p:nvSpPr>
        <p:spPr>
          <a:xfrm>
            <a:off x="486501" y="1327802"/>
            <a:ext cx="81132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El importador GB tiene que:</a:t>
            </a:r>
            <a:r>
              <a:rPr lang="es-ES" sz="1400" b="1" i="0" u="none" strike="noStrike" cap="none" dirty="0" smtClean="0">
                <a:solidFill>
                  <a:srgbClr val="C00000"/>
                </a:solidFill>
                <a:sym typeface="Arial"/>
              </a:rPr>
              <a:t> </a:t>
            </a:r>
            <a:r>
              <a:rPr lang="es-ES" dirty="0" smtClean="0">
                <a:solidFill>
                  <a:srgbClr val="3F3F3F"/>
                </a:solidFill>
              </a:rPr>
              <a:t>notificar la llegada previamente en </a:t>
            </a:r>
            <a:r>
              <a:rPr lang="es-ES" sz="1400" b="1" i="0" u="none" strike="noStrike" cap="none" dirty="0" err="1" smtClean="0">
                <a:solidFill>
                  <a:srgbClr val="262626"/>
                </a:solidFill>
                <a:sym typeface="Arial"/>
              </a:rPr>
              <a:t>IPAFFS</a:t>
            </a:r>
            <a:r>
              <a:rPr lang="es-ES" sz="1400" b="1" i="0" u="none" strike="noStrike" cap="none" dirty="0" smtClean="0">
                <a:solidFill>
                  <a:srgbClr val="262626"/>
                </a:solidFill>
                <a:sym typeface="Arial"/>
              </a:rPr>
              <a:t> </a:t>
            </a:r>
            <a:r>
              <a:rPr lang="es-ES" dirty="0" smtClean="0">
                <a:solidFill>
                  <a:srgbClr val="262626"/>
                </a:solidFill>
              </a:rPr>
              <a:t>al menos con un día de antelación y facilitar al exportador UE/veterinario oficial (</a:t>
            </a:r>
            <a:r>
              <a:rPr lang="es-ES" dirty="0" err="1" smtClean="0">
                <a:solidFill>
                  <a:srgbClr val="262626"/>
                </a:solidFill>
              </a:rPr>
              <a:t>OV</a:t>
            </a:r>
            <a:r>
              <a:rPr lang="es-ES" dirty="0" smtClean="0">
                <a:solidFill>
                  <a:srgbClr val="262626"/>
                </a:solidFill>
              </a:rPr>
              <a:t>) el número de identificación único</a:t>
            </a:r>
            <a:r>
              <a:rPr lang="es-ES" sz="1400" b="0" i="0" u="none" strike="noStrike" cap="none" dirty="0" smtClean="0">
                <a:solidFill>
                  <a:srgbClr val="262626"/>
                </a:solidFill>
                <a:sym typeface="Arial"/>
              </a:rPr>
              <a:t> (</a:t>
            </a:r>
            <a:r>
              <a:rPr lang="es-ES" sz="1400" b="0" i="0" u="none" strike="noStrike" cap="none" dirty="0" err="1" smtClean="0">
                <a:solidFill>
                  <a:srgbClr val="262626"/>
                </a:solidFill>
                <a:sym typeface="Arial"/>
              </a:rPr>
              <a:t>UNN</a:t>
            </a:r>
            <a:r>
              <a:rPr lang="es-ES" sz="1400" b="0" i="0" u="none" strike="noStrike" cap="none" dirty="0" smtClean="0">
                <a:solidFill>
                  <a:srgbClr val="262626"/>
                </a:solidFill>
                <a:sym typeface="Arial"/>
              </a:rPr>
              <a:t>)</a:t>
            </a:r>
            <a:endParaRPr lang="es-ES" sz="1400" b="0" i="0" u="none" strike="noStrike" cap="none" dirty="0">
              <a:solidFill>
                <a:srgbClr val="000000"/>
              </a:solidFill>
              <a:sym typeface="Arial"/>
            </a:endParaRPr>
          </a:p>
        </p:txBody>
      </p:sp>
      <p:sp>
        <p:nvSpPr>
          <p:cNvPr id="473" name="Google Shape;473;p77"/>
          <p:cNvSpPr txBox="1"/>
          <p:nvPr/>
        </p:nvSpPr>
        <p:spPr>
          <a:xfrm>
            <a:off x="507953" y="1984265"/>
            <a:ext cx="82425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dirty="0" smtClean="0">
                <a:solidFill>
                  <a:srgbClr val="C00000"/>
                </a:solidFill>
              </a:rPr>
              <a:t>Usted tiene que</a:t>
            </a:r>
            <a:r>
              <a:rPr lang="es-ES" sz="1600" b="1" i="0" u="none" strike="noStrike" cap="none" dirty="0" smtClean="0">
                <a:solidFill>
                  <a:srgbClr val="C00000"/>
                </a:solidFill>
                <a:sym typeface="Arial"/>
              </a:rPr>
              <a:t>: </a:t>
            </a:r>
            <a:r>
              <a:rPr lang="es-ES" b="1" dirty="0" smtClean="0">
                <a:solidFill>
                  <a:srgbClr val="262626"/>
                </a:solidFill>
              </a:rPr>
              <a:t>añadir el</a:t>
            </a:r>
            <a:r>
              <a:rPr lang="es-ES" sz="1400" b="1" i="0" u="none" strike="noStrike" cap="none" dirty="0" smtClean="0">
                <a:solidFill>
                  <a:srgbClr val="262626"/>
                </a:solidFill>
                <a:sym typeface="Arial"/>
              </a:rPr>
              <a:t> </a:t>
            </a:r>
            <a:r>
              <a:rPr lang="es-ES" sz="1400" b="1" i="0" u="none" strike="noStrike" cap="none" dirty="0" err="1" smtClean="0">
                <a:solidFill>
                  <a:srgbClr val="262626"/>
                </a:solidFill>
                <a:sym typeface="Arial"/>
              </a:rPr>
              <a:t>UNN</a:t>
            </a:r>
            <a:r>
              <a:rPr lang="es-ES" sz="1400" b="1" i="0" u="none" strike="noStrike" cap="none" dirty="0" smtClean="0">
                <a:solidFill>
                  <a:srgbClr val="262626"/>
                </a:solidFill>
                <a:sym typeface="Arial"/>
              </a:rPr>
              <a:t> </a:t>
            </a:r>
            <a:r>
              <a:rPr lang="es-ES" b="1" dirty="0" smtClean="0">
                <a:solidFill>
                  <a:srgbClr val="262626"/>
                </a:solidFill>
              </a:rPr>
              <a:t>al certificado sanitario</a:t>
            </a:r>
            <a:r>
              <a:rPr lang="es-ES" sz="1400" b="1" i="0" u="none" strike="noStrike" cap="none" dirty="0" smtClean="0">
                <a:solidFill>
                  <a:srgbClr val="262626"/>
                </a:solidFill>
                <a:sym typeface="Arial"/>
              </a:rPr>
              <a:t> </a:t>
            </a:r>
            <a:r>
              <a:rPr lang="es-ES" dirty="0" smtClean="0">
                <a:solidFill>
                  <a:srgbClr val="262626"/>
                </a:solidFill>
              </a:rPr>
              <a:t>y facilitar al importador</a:t>
            </a:r>
            <a:r>
              <a:rPr lang="es-ES" sz="1400" b="0" i="0" u="none" strike="noStrike" cap="none" dirty="0" smtClean="0">
                <a:solidFill>
                  <a:srgbClr val="262626"/>
                </a:solidFill>
                <a:sym typeface="Arial"/>
              </a:rPr>
              <a:t> GB </a:t>
            </a:r>
            <a:r>
              <a:rPr lang="es-ES" dirty="0" smtClean="0">
                <a:solidFill>
                  <a:srgbClr val="262626"/>
                </a:solidFill>
              </a:rPr>
              <a:t>copia electrónica del certificado sanitario</a:t>
            </a:r>
            <a:endParaRPr lang="es-ES" sz="1400" b="0" i="0" u="none" strike="noStrike" cap="none" dirty="0">
              <a:solidFill>
                <a:srgbClr val="000000"/>
              </a:solidFill>
              <a:sym typeface="Arial"/>
            </a:endParaRPr>
          </a:p>
        </p:txBody>
      </p:sp>
      <p:sp>
        <p:nvSpPr>
          <p:cNvPr id="474" name="Google Shape;474;p77"/>
          <p:cNvSpPr txBox="1"/>
          <p:nvPr/>
        </p:nvSpPr>
        <p:spPr>
          <a:xfrm>
            <a:off x="507953" y="2478521"/>
            <a:ext cx="8005200"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El </a:t>
            </a:r>
            <a:r>
              <a:rPr lang="es-ES" sz="1600" b="1" dirty="0" smtClean="0">
                <a:solidFill>
                  <a:srgbClr val="C00000"/>
                </a:solidFill>
              </a:rPr>
              <a:t>importador GB tiene que</a:t>
            </a:r>
            <a:r>
              <a:rPr lang="es-ES" sz="1600" b="1" i="0" u="none" strike="noStrike" cap="none" dirty="0" smtClean="0">
                <a:solidFill>
                  <a:srgbClr val="C00000"/>
                </a:solidFill>
                <a:sym typeface="Arial"/>
              </a:rPr>
              <a:t>:</a:t>
            </a:r>
            <a:r>
              <a:rPr lang="es-ES" sz="1400" b="0" i="0" u="none" strike="noStrike" cap="none" dirty="0" smtClean="0">
                <a:solidFill>
                  <a:srgbClr val="262626"/>
                </a:solidFill>
                <a:sym typeface="Arial"/>
              </a:rPr>
              <a:t> subir una copia electrónica del certificado sanitaria a los  </a:t>
            </a:r>
            <a:r>
              <a:rPr lang="es-ES" sz="1400" b="1" i="0" u="none" strike="noStrike" cap="none" dirty="0" err="1" smtClean="0">
                <a:solidFill>
                  <a:srgbClr val="262626"/>
                </a:solidFill>
                <a:sym typeface="Arial"/>
              </a:rPr>
              <a:t>IPAFFS</a:t>
            </a:r>
            <a:endParaRPr lang="es-ES" sz="1400" b="0" i="0" u="none" strike="noStrike" cap="none" dirty="0">
              <a:solidFill>
                <a:schemeClr val="dk1"/>
              </a:solidFill>
              <a:latin typeface="Calibri"/>
              <a:ea typeface="Calibri"/>
              <a:cs typeface="Calibri"/>
              <a:sym typeface="Calibri"/>
            </a:endParaRPr>
          </a:p>
        </p:txBody>
      </p:sp>
      <p:sp>
        <p:nvSpPr>
          <p:cNvPr id="475" name="Google Shape;475;p77"/>
          <p:cNvSpPr txBox="1"/>
          <p:nvPr/>
        </p:nvSpPr>
        <p:spPr>
          <a:xfrm>
            <a:off x="453483" y="2972615"/>
            <a:ext cx="8247082"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dirty="0" smtClean="0">
                <a:solidFill>
                  <a:srgbClr val="C00000"/>
                </a:solidFill>
              </a:rPr>
              <a:t>Usted tiene que</a:t>
            </a:r>
            <a:r>
              <a:rPr lang="es-ES" sz="1600" b="1" i="0" u="none" strike="noStrike" cap="none" dirty="0" smtClean="0">
                <a:solidFill>
                  <a:srgbClr val="C00000"/>
                </a:solidFill>
                <a:sym typeface="Arial"/>
              </a:rPr>
              <a:t>:</a:t>
            </a:r>
            <a:r>
              <a:rPr lang="es-ES" sz="1400" b="1" i="0" u="none" strike="noStrike" cap="none" dirty="0" smtClean="0">
                <a:solidFill>
                  <a:srgbClr val="C00000"/>
                </a:solidFill>
                <a:sym typeface="Arial"/>
              </a:rPr>
              <a:t> </a:t>
            </a:r>
            <a:r>
              <a:rPr lang="es-ES" sz="1400" b="0" i="0" u="none" strike="noStrike" cap="none" dirty="0" smtClean="0">
                <a:solidFill>
                  <a:srgbClr val="262626"/>
                </a:solidFill>
                <a:sym typeface="Arial"/>
              </a:rPr>
              <a:t>asegurarse de que el certificado sanitaria original acompaña al envío en el trayecto. </a:t>
            </a:r>
            <a:endParaRPr lang="es-ES" sz="1400" b="0" i="0" u="none" strike="noStrike" cap="none" dirty="0">
              <a:solidFill>
                <a:srgbClr val="000000"/>
              </a:solidFill>
              <a:sym typeface="Arial"/>
            </a:endParaRPr>
          </a:p>
        </p:txBody>
      </p:sp>
      <p:sp>
        <p:nvSpPr>
          <p:cNvPr id="476" name="Google Shape;476;p77"/>
          <p:cNvSpPr txBox="1"/>
          <p:nvPr/>
        </p:nvSpPr>
        <p:spPr>
          <a:xfrm>
            <a:off x="473953" y="3467400"/>
            <a:ext cx="8113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latin typeface="Arial"/>
                <a:ea typeface="Arial"/>
                <a:cs typeface="Arial"/>
                <a:sym typeface="Arial"/>
              </a:rPr>
              <a:t>Controles físicos</a:t>
            </a:r>
            <a:r>
              <a:rPr lang="es-ES" sz="1600" b="0" i="0" u="none" strike="noStrike" cap="none" dirty="0" smtClean="0">
                <a:solidFill>
                  <a:srgbClr val="C00000"/>
                </a:solidFill>
                <a:latin typeface="Arial"/>
                <a:ea typeface="Arial"/>
                <a:cs typeface="Arial"/>
                <a:sym typeface="Arial"/>
              </a:rPr>
              <a:t>:</a:t>
            </a:r>
            <a:r>
              <a:rPr lang="es-ES" sz="1400" b="0" i="0" u="none" strike="noStrike" cap="none" dirty="0" smtClean="0">
                <a:solidFill>
                  <a:srgbClr val="C00000"/>
                </a:solidFill>
                <a:latin typeface="Arial"/>
                <a:ea typeface="Arial"/>
                <a:cs typeface="Arial"/>
                <a:sym typeface="Arial"/>
              </a:rPr>
              <a:t> </a:t>
            </a:r>
            <a:r>
              <a:rPr lang="es-ES" sz="1400" b="0" i="0" u="none" strike="noStrike" cap="none" dirty="0" smtClean="0">
                <a:solidFill>
                  <a:schemeClr val="dk1"/>
                </a:solidFill>
                <a:latin typeface="Arial"/>
                <a:ea typeface="Arial"/>
                <a:cs typeface="Arial"/>
                <a:sym typeface="Arial"/>
              </a:rPr>
              <a:t>​se harán en destino.</a:t>
            </a:r>
            <a:endParaRPr lang="es-ES" sz="14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78"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483" name="Google Shape;483;p78"/>
          <p:cNvSpPr txBox="1"/>
          <p:nvPr/>
        </p:nvSpPr>
        <p:spPr>
          <a:xfrm>
            <a:off x="2182091" y="40375"/>
            <a:ext cx="7017252"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s-ES" sz="2800" b="1" i="0" u="none" strike="noStrike" cap="none" dirty="0" smtClean="0">
                <a:solidFill>
                  <a:schemeClr val="lt1"/>
                </a:solidFill>
                <a:latin typeface="Arial"/>
                <a:ea typeface="Arial"/>
                <a:cs typeface="Arial"/>
                <a:sym typeface="Arial"/>
              </a:rPr>
              <a:t>Controles desde enero 2021 - Plantas</a:t>
            </a:r>
            <a:endParaRPr lang="es-ES" sz="2800" b="1" i="0" u="none" strike="noStrike" cap="none" dirty="0">
              <a:solidFill>
                <a:schemeClr val="lt1"/>
              </a:solidFill>
              <a:latin typeface="Arial"/>
              <a:ea typeface="Arial"/>
              <a:cs typeface="Arial"/>
              <a:sym typeface="Arial"/>
            </a:endParaRPr>
          </a:p>
        </p:txBody>
      </p:sp>
      <p:sp>
        <p:nvSpPr>
          <p:cNvPr id="484" name="Google Shape;484;p78"/>
          <p:cNvSpPr txBox="1"/>
          <p:nvPr/>
        </p:nvSpPr>
        <p:spPr>
          <a:xfrm>
            <a:off x="288985" y="844310"/>
            <a:ext cx="6321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dk1"/>
                </a:solidFill>
                <a:latin typeface="Arial"/>
                <a:ea typeface="Arial"/>
                <a:cs typeface="Arial"/>
                <a:sym typeface="Arial"/>
              </a:rPr>
              <a:t>Exportación de plantas de alta prioridad</a:t>
            </a:r>
            <a:endParaRPr lang="es-ES" sz="1400" b="0" i="0" u="none" strike="noStrike" cap="none" dirty="0">
              <a:solidFill>
                <a:schemeClr val="dk1"/>
              </a:solidFill>
              <a:latin typeface="Arial"/>
              <a:ea typeface="Arial"/>
              <a:cs typeface="Arial"/>
              <a:sym typeface="Arial"/>
            </a:endParaRPr>
          </a:p>
        </p:txBody>
      </p:sp>
      <p:cxnSp>
        <p:nvCxnSpPr>
          <p:cNvPr id="485" name="Google Shape;485;p78"/>
          <p:cNvCxnSpPr/>
          <p:nvPr/>
        </p:nvCxnSpPr>
        <p:spPr>
          <a:xfrm flipH="1">
            <a:off x="374678" y="1292129"/>
            <a:ext cx="10500" cy="2400600"/>
          </a:xfrm>
          <a:prstGeom prst="straightConnector1">
            <a:avLst/>
          </a:prstGeom>
          <a:noFill/>
          <a:ln w="19050" cap="flat" cmpd="sng">
            <a:solidFill>
              <a:srgbClr val="D9262E"/>
            </a:solidFill>
            <a:prstDash val="solid"/>
            <a:miter lim="800000"/>
            <a:headEnd type="none" w="sm" len="sm"/>
            <a:tailEnd type="none" w="sm" len="sm"/>
          </a:ln>
        </p:spPr>
      </p:cxnSp>
      <p:sp>
        <p:nvSpPr>
          <p:cNvPr id="486" name="Google Shape;486;p78"/>
          <p:cNvSpPr/>
          <p:nvPr/>
        </p:nvSpPr>
        <p:spPr>
          <a:xfrm>
            <a:off x="275653" y="140879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87" name="Google Shape;487;p78"/>
          <p:cNvSpPr/>
          <p:nvPr/>
        </p:nvSpPr>
        <p:spPr>
          <a:xfrm>
            <a:off x="279936" y="2059008"/>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88" name="Google Shape;488;p78"/>
          <p:cNvSpPr/>
          <p:nvPr/>
        </p:nvSpPr>
        <p:spPr>
          <a:xfrm>
            <a:off x="275528" y="2622823"/>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89" name="Google Shape;489;p78"/>
          <p:cNvSpPr/>
          <p:nvPr/>
        </p:nvSpPr>
        <p:spPr>
          <a:xfrm>
            <a:off x="283909" y="3236609"/>
            <a:ext cx="198300" cy="172800"/>
          </a:xfrm>
          <a:prstGeom prst="ellipse">
            <a:avLst/>
          </a:prstGeom>
          <a:solidFill>
            <a:srgbClr val="D9262E"/>
          </a:solidFill>
          <a:ln w="12700" cap="flat" cmpd="sng">
            <a:solidFill>
              <a:srgbClr val="A21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490" name="Google Shape;490;p78"/>
          <p:cNvSpPr txBox="1"/>
          <p:nvPr/>
        </p:nvSpPr>
        <p:spPr>
          <a:xfrm>
            <a:off x="486501" y="1327802"/>
            <a:ext cx="8026651"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Certificados fitosanitarios: </a:t>
            </a:r>
            <a:r>
              <a:rPr lang="es-ES" dirty="0" smtClean="0">
                <a:solidFill>
                  <a:srgbClr val="262626"/>
                </a:solidFill>
              </a:rPr>
              <a:t>son obligatorios para la importación de plantas y productos vegetales de alta prioridad.</a:t>
            </a:r>
            <a:endParaRPr lang="es-ES" sz="1400" b="0" i="0" u="none" strike="noStrike" cap="none" dirty="0">
              <a:solidFill>
                <a:srgbClr val="000000"/>
              </a:solidFill>
              <a:sym typeface="Arial"/>
            </a:endParaRPr>
          </a:p>
        </p:txBody>
      </p:sp>
      <p:sp>
        <p:nvSpPr>
          <p:cNvPr id="491" name="Google Shape;491;p78"/>
          <p:cNvSpPr txBox="1"/>
          <p:nvPr/>
        </p:nvSpPr>
        <p:spPr>
          <a:xfrm>
            <a:off x="507953" y="1986176"/>
            <a:ext cx="7943320"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Usted tiene que: </a:t>
            </a:r>
            <a:r>
              <a:rPr lang="es-ES" sz="1400" b="0" i="0" u="none" strike="noStrike" cap="none" dirty="0" smtClean="0">
                <a:solidFill>
                  <a:srgbClr val="262626"/>
                </a:solidFill>
                <a:sym typeface="Arial"/>
              </a:rPr>
              <a:t>asegurarse de que el certificado fitosanitario </a:t>
            </a:r>
            <a:r>
              <a:rPr lang="es-ES" dirty="0" smtClean="0">
                <a:solidFill>
                  <a:srgbClr val="262626"/>
                </a:solidFill>
              </a:rPr>
              <a:t>acompañe, siempre que sea posible, al envío durante el traslado. </a:t>
            </a:r>
            <a:r>
              <a:rPr lang="es-ES" sz="1400" b="0" i="0" u="none" strike="noStrike" cap="none" dirty="0" smtClean="0">
                <a:solidFill>
                  <a:srgbClr val="262626"/>
                </a:solidFill>
                <a:sym typeface="Arial"/>
              </a:rPr>
              <a:t> </a:t>
            </a:r>
            <a:endParaRPr lang="es-ES" sz="1400" b="0" i="0" u="none" strike="noStrike" cap="none" dirty="0">
              <a:solidFill>
                <a:srgbClr val="000000"/>
              </a:solidFill>
              <a:sym typeface="Arial"/>
            </a:endParaRPr>
          </a:p>
        </p:txBody>
      </p:sp>
      <p:sp>
        <p:nvSpPr>
          <p:cNvPr id="492" name="Google Shape;492;p78"/>
          <p:cNvSpPr txBox="1"/>
          <p:nvPr/>
        </p:nvSpPr>
        <p:spPr>
          <a:xfrm>
            <a:off x="507953" y="2526770"/>
            <a:ext cx="8005199" cy="5759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1" i="0" u="none" strike="noStrike" cap="none" dirty="0" smtClean="0">
                <a:solidFill>
                  <a:srgbClr val="C00000"/>
                </a:solidFill>
                <a:sym typeface="Arial"/>
              </a:rPr>
              <a:t>Controles de documentación, identidad y físicos </a:t>
            </a:r>
            <a:r>
              <a:rPr lang="es-ES" dirty="0" smtClean="0">
                <a:solidFill>
                  <a:schemeClr val="dk1"/>
                </a:solidFill>
              </a:rPr>
              <a:t>de plantas y productos vegetales de alta prioridad se llevan a cabo en los lugares de destino. </a:t>
            </a:r>
            <a:r>
              <a:rPr lang="es-ES" sz="1400" b="0" i="0" u="none" strike="noStrike" cap="none" dirty="0" smtClean="0">
                <a:solidFill>
                  <a:schemeClr val="dk1"/>
                </a:solidFill>
                <a:sym typeface="Arial"/>
              </a:rPr>
              <a:t> </a:t>
            </a:r>
            <a:endParaRPr lang="es-ES" sz="1400" b="0" i="0" u="none" strike="noStrike" cap="none" dirty="0">
              <a:solidFill>
                <a:schemeClr val="dk1"/>
              </a:solidFill>
              <a:latin typeface="Calibri"/>
              <a:ea typeface="Calibri"/>
              <a:cs typeface="Calibri"/>
              <a:sym typeface="Calibri"/>
            </a:endParaRPr>
          </a:p>
        </p:txBody>
      </p:sp>
      <p:sp>
        <p:nvSpPr>
          <p:cNvPr id="493" name="Google Shape;493;p78"/>
          <p:cNvSpPr txBox="1"/>
          <p:nvPr/>
        </p:nvSpPr>
        <p:spPr>
          <a:xfrm>
            <a:off x="492538" y="3220956"/>
            <a:ext cx="81132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smtClean="0">
                <a:solidFill>
                  <a:schemeClr val="dk1"/>
                </a:solidFill>
                <a:latin typeface="Arial"/>
                <a:ea typeface="Arial"/>
                <a:cs typeface="Arial"/>
                <a:sym typeface="Arial"/>
              </a:rPr>
              <a:t>La lista de plantas y productos vegetales de alta prioridad está disponible en </a:t>
            </a:r>
            <a:r>
              <a:rPr lang="es-ES" sz="1400" b="0" i="0" u="sng" strike="noStrike" cap="none" dirty="0" smtClean="0">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Gov.uk</a:t>
            </a:r>
            <a:r>
              <a:rPr lang="es-ES" sz="1400" b="0" i="0" u="none" strike="noStrike" cap="none" dirty="0" smtClean="0">
                <a:solidFill>
                  <a:schemeClr val="dk1"/>
                </a:solidFill>
                <a:latin typeface="Arial"/>
                <a:ea typeface="Arial"/>
                <a:cs typeface="Arial"/>
                <a:sym typeface="Arial"/>
              </a:rPr>
              <a:t>.</a:t>
            </a:r>
            <a:endParaRPr lang="es-ES" sz="1400" b="0"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79"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500" name="Google Shape;500;p79"/>
          <p:cNvSpPr txBox="1"/>
          <p:nvPr/>
        </p:nvSpPr>
        <p:spPr>
          <a:xfrm>
            <a:off x="104075" y="860775"/>
            <a:ext cx="8987400" cy="420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s-ES" sz="1100" b="1" i="0" u="none" strike="noStrike" cap="none" dirty="0" smtClean="0">
                <a:solidFill>
                  <a:schemeClr val="accent3"/>
                </a:solidFill>
                <a:sym typeface="Arial"/>
              </a:rPr>
              <a:t>1 de octubre de 2021</a:t>
            </a:r>
          </a:p>
          <a:p>
            <a:pPr marL="457200" marR="0" lvl="0" indent="-330200" algn="just" rtl="0">
              <a:lnSpc>
                <a:spcPct val="115000"/>
              </a:lnSpc>
              <a:spcBef>
                <a:spcPts val="0"/>
              </a:spcBef>
              <a:spcAft>
                <a:spcPts val="0"/>
              </a:spcAft>
              <a:buClr>
                <a:srgbClr val="000000"/>
              </a:buClr>
              <a:buSzPts val="1600"/>
              <a:buFont typeface="Arial"/>
              <a:buChar char="●"/>
            </a:pPr>
            <a:r>
              <a:rPr lang="es-ES" sz="1100" b="1" i="0" u="none" strike="noStrike" cap="none" dirty="0" smtClean="0">
                <a:solidFill>
                  <a:schemeClr val="dk1"/>
                </a:solidFill>
                <a:sym typeface="Arial"/>
              </a:rPr>
              <a:t>POA y </a:t>
            </a:r>
            <a:r>
              <a:rPr lang="es-ES" sz="1100" b="1" i="0" u="none" strike="noStrike" cap="none" dirty="0" err="1" smtClean="0">
                <a:solidFill>
                  <a:schemeClr val="dk1"/>
                </a:solidFill>
                <a:sym typeface="Arial"/>
              </a:rPr>
              <a:t>SOA</a:t>
            </a:r>
            <a:r>
              <a:rPr lang="es-ES" sz="1100" b="1" i="0" u="none" strike="noStrike" cap="none" dirty="0" smtClean="0">
                <a:solidFill>
                  <a:schemeClr val="dk1"/>
                </a:solidFill>
                <a:sym typeface="Arial"/>
              </a:rPr>
              <a:t>:</a:t>
            </a:r>
            <a:r>
              <a:rPr lang="es-ES" sz="1100" b="0" i="0" u="none" strike="noStrike" cap="none" dirty="0" smtClean="0">
                <a:solidFill>
                  <a:schemeClr val="dk1"/>
                </a:solidFill>
                <a:sym typeface="Arial"/>
              </a:rPr>
              <a:t> se introduce el requisito de los certificados sanitarios de exportación, los controles de documentación y los avisos previos utilizando </a:t>
            </a:r>
            <a:r>
              <a:rPr lang="es-ES" sz="1100" b="0" i="0" u="none" strike="noStrike" cap="none" dirty="0" err="1" smtClean="0">
                <a:solidFill>
                  <a:schemeClr val="dk1"/>
                </a:solidFill>
                <a:sym typeface="Arial"/>
              </a:rPr>
              <a:t>IPAFFS</a:t>
            </a:r>
            <a:r>
              <a:rPr lang="es-ES" sz="1100" b="0" i="0" u="none" strike="noStrike" cap="none" dirty="0" smtClean="0">
                <a:solidFill>
                  <a:schemeClr val="dk1"/>
                </a:solidFill>
                <a:sym typeface="Arial"/>
              </a:rPr>
              <a:t>.</a:t>
            </a:r>
            <a:endParaRPr lang="es-ES" sz="1200" dirty="0" smtClean="0"/>
          </a:p>
          <a:p>
            <a:pPr marL="457200" marR="0" lvl="0" indent="-330200" algn="just" rtl="0">
              <a:lnSpc>
                <a:spcPct val="115000"/>
              </a:lnSpc>
              <a:spcBef>
                <a:spcPts val="0"/>
              </a:spcBef>
              <a:spcAft>
                <a:spcPts val="0"/>
              </a:spcAft>
              <a:buClr>
                <a:srgbClr val="000000"/>
              </a:buClr>
              <a:buSzPts val="1600"/>
              <a:buFont typeface="Arial"/>
              <a:buChar char="●"/>
            </a:pPr>
            <a:r>
              <a:rPr lang="es-ES" sz="1100" dirty="0" smtClean="0">
                <a:solidFill>
                  <a:schemeClr val="dk1"/>
                </a:solidFill>
              </a:rPr>
              <a:t>Usted debe facilitarle al importador GB copia electrónica del certificado sanitaria de exportación, que ha de subir a la notificación en </a:t>
            </a:r>
            <a:r>
              <a:rPr lang="es-ES" sz="1100" b="0" i="0" u="none" strike="noStrike" cap="none" dirty="0" err="1" smtClean="0">
                <a:solidFill>
                  <a:schemeClr val="dk1"/>
                </a:solidFill>
                <a:sym typeface="Arial"/>
              </a:rPr>
              <a:t>IPAFFS</a:t>
            </a:r>
            <a:r>
              <a:rPr lang="es-ES" sz="1100" b="0" i="0" u="none" strike="noStrike" cap="none" dirty="0" smtClean="0">
                <a:solidFill>
                  <a:schemeClr val="dk1"/>
                </a:solidFill>
                <a:sym typeface="Arial"/>
              </a:rPr>
              <a:t>.</a:t>
            </a:r>
          </a:p>
          <a:p>
            <a:pPr marL="457200" marR="0" lvl="0" indent="-330200" algn="just"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Alimentos y piensos de alto riesgo de origen no animal [</a:t>
            </a:r>
            <a:r>
              <a:rPr lang="es-ES" sz="1100" b="1" i="0" u="none" strike="noStrike" cap="none" dirty="0" err="1" smtClean="0">
                <a:solidFill>
                  <a:schemeClr val="dk1"/>
                </a:solidFill>
                <a:sym typeface="Arial"/>
              </a:rPr>
              <a:t>HRFNAO</a:t>
            </a:r>
            <a:r>
              <a:rPr lang="es-ES" sz="1100" b="1" i="0" u="none" strike="noStrike" cap="none" dirty="0" smtClean="0">
                <a:solidFill>
                  <a:schemeClr val="dk1"/>
                </a:solidFill>
                <a:sym typeface="Arial"/>
              </a:rPr>
              <a:t>]: </a:t>
            </a:r>
            <a:r>
              <a:rPr lang="es-ES" sz="1100" b="0" i="0" u="none" strike="noStrike" cap="none" dirty="0" smtClean="0">
                <a:solidFill>
                  <a:schemeClr val="dk1"/>
                </a:solidFill>
                <a:sym typeface="Arial"/>
              </a:rPr>
              <a:t>se introduce el requisito de aviso previo utilizando  </a:t>
            </a:r>
            <a:r>
              <a:rPr lang="es-ES" sz="1100" b="0" i="0" u="none" strike="noStrike" cap="none" dirty="0" err="1" smtClean="0">
                <a:solidFill>
                  <a:schemeClr val="dk1"/>
                </a:solidFill>
                <a:sym typeface="Arial"/>
              </a:rPr>
              <a:t>IPAFFS</a:t>
            </a:r>
            <a:r>
              <a:rPr lang="es-ES" sz="1100" dirty="0" smtClean="0">
                <a:solidFill>
                  <a:schemeClr val="dk1"/>
                </a:solidFill>
              </a:rPr>
              <a:t>.</a:t>
            </a:r>
            <a:endParaRPr lang="es-ES" sz="1100" b="0" i="0" u="none" strike="noStrike" cap="none" dirty="0" smtClean="0">
              <a:solidFill>
                <a:schemeClr val="dk1"/>
              </a:solidFill>
              <a:sym typeface="Arial"/>
            </a:endParaRPr>
          </a:p>
          <a:p>
            <a:pPr marL="0" marR="0" lvl="0" indent="0" algn="just" rtl="0">
              <a:lnSpc>
                <a:spcPct val="115000"/>
              </a:lnSpc>
              <a:spcBef>
                <a:spcPts val="1000"/>
              </a:spcBef>
              <a:spcAft>
                <a:spcPts val="0"/>
              </a:spcAft>
              <a:buClr>
                <a:srgbClr val="000000"/>
              </a:buClr>
              <a:buSzPts val="1200"/>
              <a:buFont typeface="Arial"/>
              <a:buNone/>
            </a:pPr>
            <a:r>
              <a:rPr lang="es-ES" sz="1100" b="1" i="0" u="none" strike="noStrike" cap="none" dirty="0" smtClean="0">
                <a:solidFill>
                  <a:schemeClr val="accent3"/>
                </a:solidFill>
                <a:sym typeface="Arial"/>
              </a:rPr>
              <a:t>1 de enero de 2022</a:t>
            </a:r>
          </a:p>
          <a:p>
            <a:pPr marL="457200" marR="0" lvl="0" indent="-330200" algn="just"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POA y </a:t>
            </a:r>
            <a:r>
              <a:rPr lang="es-ES" sz="1100" b="1" i="0" u="none" strike="noStrike" cap="none" dirty="0" err="1" smtClean="0">
                <a:solidFill>
                  <a:schemeClr val="dk1"/>
                </a:solidFill>
                <a:sym typeface="Arial"/>
              </a:rPr>
              <a:t>SOA</a:t>
            </a:r>
            <a:r>
              <a:rPr lang="es-ES" sz="1100" b="0" i="0" u="none" strike="noStrike" cap="none" dirty="0" smtClean="0">
                <a:solidFill>
                  <a:schemeClr val="dk1"/>
                </a:solidFill>
                <a:sym typeface="Arial"/>
              </a:rPr>
              <a:t>: han de entrar por un punto de entrada que tenga un </a:t>
            </a:r>
            <a:r>
              <a:rPr lang="es-ES" sz="1100" b="0" i="0" u="none" strike="noStrike" cap="none" dirty="0" err="1" smtClean="0">
                <a:solidFill>
                  <a:schemeClr val="dk1"/>
                </a:solidFill>
                <a:sym typeface="Arial"/>
              </a:rPr>
              <a:t>PCF</a:t>
            </a:r>
            <a:r>
              <a:rPr lang="es-ES" sz="1100" b="0" i="0" u="none" strike="noStrike" cap="none" dirty="0" smtClean="0">
                <a:solidFill>
                  <a:schemeClr val="dk1"/>
                </a:solidFill>
                <a:sym typeface="Arial"/>
              </a:rPr>
              <a:t> autorizado para que se lleven a cabo los necesarios controles de documentación, identidad y físicos. </a:t>
            </a:r>
          </a:p>
          <a:p>
            <a:pPr marL="457200" lvl="0" indent="-330200" algn="just">
              <a:lnSpc>
                <a:spcPct val="115000"/>
              </a:lnSpc>
              <a:buClr>
                <a:schemeClr val="dk1"/>
              </a:buClr>
              <a:buSzPts val="1600"/>
              <a:buFont typeface="Arial"/>
              <a:buChar char="●"/>
            </a:pPr>
            <a:r>
              <a:rPr lang="es-ES" sz="1100" b="1" i="0" u="none" strike="noStrike" cap="none" dirty="0" err="1" smtClean="0">
                <a:solidFill>
                  <a:schemeClr val="dk1"/>
                </a:solidFill>
                <a:sym typeface="Arial"/>
              </a:rPr>
              <a:t>HRFNAO</a:t>
            </a:r>
            <a:r>
              <a:rPr lang="es-ES" sz="1100" b="1" i="0" u="none" strike="noStrike" cap="none" dirty="0" smtClean="0">
                <a:solidFill>
                  <a:schemeClr val="dk1"/>
                </a:solidFill>
                <a:sym typeface="Arial"/>
              </a:rPr>
              <a:t>: </a:t>
            </a:r>
            <a:r>
              <a:rPr lang="es-ES" sz="1100" dirty="0" smtClean="0">
                <a:solidFill>
                  <a:schemeClr val="dk1"/>
                </a:solidFill>
              </a:rPr>
              <a:t>han de entrar por un punto de entrada que tenga un </a:t>
            </a:r>
            <a:r>
              <a:rPr lang="es-ES" sz="1100" dirty="0" err="1" smtClean="0">
                <a:solidFill>
                  <a:schemeClr val="dk1"/>
                </a:solidFill>
              </a:rPr>
              <a:t>PCF</a:t>
            </a:r>
            <a:r>
              <a:rPr lang="es-ES" sz="1100" dirty="0" smtClean="0">
                <a:solidFill>
                  <a:schemeClr val="dk1"/>
                </a:solidFill>
              </a:rPr>
              <a:t> autorizado para que se lleven a cabo los necesarios controles de documentación, identidad y físicos. </a:t>
            </a:r>
          </a:p>
          <a:p>
            <a:pPr marL="457200" marR="0" lvl="0" indent="-330200" algn="just"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Plantas y productos </a:t>
            </a:r>
            <a:r>
              <a:rPr lang="es-ES" sz="1100" b="1" dirty="0" smtClean="0">
                <a:solidFill>
                  <a:schemeClr val="dk1"/>
                </a:solidFill>
              </a:rPr>
              <a:t>vegetales de alta prioridad</a:t>
            </a:r>
            <a:r>
              <a:rPr lang="es-ES" sz="1100" b="1" i="0" u="none" strike="noStrike" cap="none" dirty="0" smtClean="0">
                <a:solidFill>
                  <a:schemeClr val="dk1"/>
                </a:solidFill>
                <a:sym typeface="Arial"/>
              </a:rPr>
              <a:t>: </a:t>
            </a:r>
            <a:r>
              <a:rPr lang="es-ES" sz="1100" dirty="0" smtClean="0">
                <a:solidFill>
                  <a:schemeClr val="dk1"/>
                </a:solidFill>
              </a:rPr>
              <a:t>los controles de identidad y físicos pasan a hacerse en los </a:t>
            </a:r>
            <a:r>
              <a:rPr lang="es-ES" sz="1100" dirty="0" err="1" smtClean="0">
                <a:solidFill>
                  <a:schemeClr val="dk1"/>
                </a:solidFill>
              </a:rPr>
              <a:t>PCFs</a:t>
            </a:r>
            <a:r>
              <a:rPr lang="es-ES" sz="1100" dirty="0" smtClean="0">
                <a:solidFill>
                  <a:schemeClr val="dk1"/>
                </a:solidFill>
              </a:rPr>
              <a:t>. </a:t>
            </a:r>
            <a:endParaRPr lang="es-ES" sz="1100" b="1" i="0" u="none" strike="noStrike" cap="none" dirty="0" smtClean="0">
              <a:solidFill>
                <a:schemeClr val="dk1"/>
              </a:solidFill>
              <a:sym typeface="Arial"/>
            </a:endParaRPr>
          </a:p>
          <a:p>
            <a:pPr marL="457200" marR="0" lvl="0" indent="-330200" algn="just"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Plantas y productos vegetales regulados: </a:t>
            </a:r>
            <a:r>
              <a:rPr lang="es-ES" sz="1100" dirty="0" smtClean="0">
                <a:solidFill>
                  <a:schemeClr val="dk1"/>
                </a:solidFill>
              </a:rPr>
              <a:t>son necesarios los avisos previos, los certificados fitosanitarios y los controles de documentación.</a:t>
            </a:r>
            <a:endParaRPr lang="es-ES" sz="1100" b="1" i="0" u="none" strike="noStrike" cap="none" dirty="0" smtClean="0">
              <a:solidFill>
                <a:schemeClr val="dk1"/>
              </a:solidFill>
              <a:sym typeface="Arial"/>
            </a:endParaRPr>
          </a:p>
          <a:p>
            <a:pPr marL="0" marR="0" lvl="0" indent="0" algn="l" rtl="0">
              <a:lnSpc>
                <a:spcPct val="115000"/>
              </a:lnSpc>
              <a:spcBef>
                <a:spcPts val="1000"/>
              </a:spcBef>
              <a:spcAft>
                <a:spcPts val="0"/>
              </a:spcAft>
              <a:buClr>
                <a:srgbClr val="000000"/>
              </a:buClr>
              <a:buSzPts val="1200"/>
              <a:buFont typeface="Arial"/>
              <a:buNone/>
            </a:pPr>
            <a:r>
              <a:rPr lang="es-ES" sz="1100" b="1" i="0" u="none" strike="noStrike" cap="none" dirty="0" smtClean="0">
                <a:solidFill>
                  <a:schemeClr val="accent3"/>
                </a:solidFill>
                <a:sym typeface="Arial"/>
              </a:rPr>
              <a:t>1 de marzo de 2022</a:t>
            </a:r>
          </a:p>
          <a:p>
            <a:pPr marL="457200" marR="0" lvl="0" indent="-330200" algn="l"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Animales vivos: </a:t>
            </a:r>
            <a:r>
              <a:rPr lang="es-ES" sz="1100" dirty="0" smtClean="0">
                <a:solidFill>
                  <a:schemeClr val="dk1"/>
                </a:solidFill>
              </a:rPr>
              <a:t>los </a:t>
            </a:r>
            <a:r>
              <a:rPr lang="es-ES" sz="1100" dirty="0" err="1" smtClean="0">
                <a:solidFill>
                  <a:schemeClr val="dk1"/>
                </a:solidFill>
              </a:rPr>
              <a:t>PCFs</a:t>
            </a:r>
            <a:r>
              <a:rPr lang="es-ES" sz="1100" dirty="0" smtClean="0">
                <a:solidFill>
                  <a:schemeClr val="dk1"/>
                </a:solidFill>
              </a:rPr>
              <a:t> para animales vivos ya estarán operativos. </a:t>
            </a:r>
            <a:endParaRPr lang="es-ES" sz="1100" b="0" i="0" u="none" strike="noStrike" cap="none" dirty="0" smtClean="0">
              <a:solidFill>
                <a:schemeClr val="dk1"/>
              </a:solidFil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100" b="1" i="0" u="none" strike="noStrike" cap="none" dirty="0" smtClean="0">
                <a:solidFill>
                  <a:schemeClr val="dk1"/>
                </a:solidFill>
                <a:sym typeface="Arial"/>
              </a:rPr>
              <a:t>Todas las plantas y productos vegetales</a:t>
            </a:r>
            <a:r>
              <a:rPr lang="es-ES" sz="1100" b="1" dirty="0" smtClean="0">
                <a:solidFill>
                  <a:schemeClr val="dk1"/>
                </a:solidFill>
              </a:rPr>
              <a:t>:</a:t>
            </a:r>
            <a:r>
              <a:rPr lang="es-ES" sz="1100" b="0" i="0" u="none" strike="noStrike" cap="none" dirty="0" smtClean="0">
                <a:solidFill>
                  <a:schemeClr val="dk1"/>
                </a:solidFill>
                <a:sym typeface="Arial"/>
              </a:rPr>
              <a:t> los controles de identidad y físicos se </a:t>
            </a:r>
            <a:r>
              <a:rPr lang="es-ES" sz="1100" dirty="0" smtClean="0">
                <a:solidFill>
                  <a:schemeClr val="dk1"/>
                </a:solidFill>
              </a:rPr>
              <a:t>realizan en los </a:t>
            </a:r>
            <a:r>
              <a:rPr lang="es-ES" sz="1100" dirty="0" err="1" smtClean="0">
                <a:solidFill>
                  <a:schemeClr val="dk1"/>
                </a:solidFill>
              </a:rPr>
              <a:t>PCFs</a:t>
            </a:r>
            <a:r>
              <a:rPr lang="es-ES" sz="1100" dirty="0" smtClean="0">
                <a:solidFill>
                  <a:schemeClr val="dk1"/>
                </a:solidFill>
              </a:rPr>
              <a:t>. </a:t>
            </a:r>
            <a:endParaRPr lang="es-ES" sz="1100" b="1" i="0" u="none" strike="noStrike" cap="none" dirty="0" smtClean="0">
              <a:solidFill>
                <a:schemeClr val="dk1"/>
              </a:solidFill>
              <a:sym typeface="Arial"/>
            </a:endParaRPr>
          </a:p>
          <a:p>
            <a:pPr marL="0" marR="0" lvl="0" indent="0" algn="l" rtl="0">
              <a:lnSpc>
                <a:spcPct val="100000"/>
              </a:lnSpc>
              <a:spcBef>
                <a:spcPts val="1000"/>
              </a:spcBef>
              <a:spcAft>
                <a:spcPts val="0"/>
              </a:spcAft>
              <a:buClr>
                <a:srgbClr val="000000"/>
              </a:buClr>
              <a:buSzPts val="1200"/>
              <a:buFont typeface="Arial"/>
              <a:buNone/>
            </a:pPr>
            <a:endParaRPr lang="es-ES" sz="1200" b="0" i="0" u="none" strike="noStrike" cap="none" dirty="0" smtClean="0">
              <a:solidFill>
                <a:schemeClr val="dk1"/>
              </a:solidFill>
              <a:sym typeface="Arial"/>
            </a:endParaRPr>
          </a:p>
          <a:p>
            <a:pPr marL="0" marR="0" lvl="0" indent="0" algn="l" rtl="0">
              <a:lnSpc>
                <a:spcPct val="100000"/>
              </a:lnSpc>
              <a:spcBef>
                <a:spcPts val="1000"/>
              </a:spcBef>
              <a:spcAft>
                <a:spcPts val="0"/>
              </a:spcAft>
              <a:buClr>
                <a:srgbClr val="000000"/>
              </a:buClr>
              <a:buSzPts val="1200"/>
              <a:buFont typeface="Arial"/>
              <a:buNone/>
            </a:pPr>
            <a:endParaRPr lang="es-ES" sz="1200" b="0" i="0" u="none" strike="noStrike" cap="none" dirty="0">
              <a:solidFill>
                <a:schemeClr val="dk1"/>
              </a:solidFill>
              <a:sym typeface="Arial"/>
            </a:endParaRPr>
          </a:p>
        </p:txBody>
      </p:sp>
      <p:sp>
        <p:nvSpPr>
          <p:cNvPr id="501" name="Google Shape;501;p79"/>
          <p:cNvSpPr txBox="1"/>
          <p:nvPr/>
        </p:nvSpPr>
        <p:spPr>
          <a:xfrm>
            <a:off x="2276375" y="77150"/>
            <a:ext cx="68151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smtClean="0">
                <a:solidFill>
                  <a:schemeClr val="lt1"/>
                </a:solidFill>
                <a:latin typeface="Arial"/>
                <a:ea typeface="Arial"/>
                <a:cs typeface="Arial"/>
                <a:sym typeface="Arial"/>
              </a:rPr>
              <a:t>SFS – aviso del RU el </a:t>
            </a:r>
            <a:r>
              <a:rPr lang="en-GB" sz="3000" b="1" i="0" u="none" strike="noStrike" cap="none" dirty="0">
                <a:solidFill>
                  <a:schemeClr val="lt1"/>
                </a:solidFill>
                <a:latin typeface="Arial"/>
                <a:ea typeface="Arial"/>
                <a:cs typeface="Arial"/>
                <a:sym typeface="Arial"/>
              </a:rPr>
              <a:t>11 </a:t>
            </a:r>
            <a:r>
              <a:rPr lang="en-GB" sz="3000" b="1" i="0" u="none" strike="noStrike" cap="none" dirty="0" smtClean="0">
                <a:solidFill>
                  <a:schemeClr val="lt1"/>
                </a:solidFill>
                <a:latin typeface="Arial"/>
                <a:ea typeface="Arial"/>
                <a:cs typeface="Arial"/>
                <a:sym typeface="Arial"/>
              </a:rPr>
              <a:t>de </a:t>
            </a:r>
            <a:r>
              <a:rPr lang="en-GB" sz="3000" b="1" i="0" u="none" strike="noStrike" cap="none" dirty="0" err="1" smtClean="0">
                <a:solidFill>
                  <a:schemeClr val="lt1"/>
                </a:solidFill>
                <a:latin typeface="Arial"/>
                <a:ea typeface="Arial"/>
                <a:cs typeface="Arial"/>
                <a:sym typeface="Arial"/>
              </a:rPr>
              <a:t>marzo</a:t>
            </a:r>
            <a:endParaRPr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80" descr="A picture containing bird&#10;&#10;Description automatically generated"/>
          <p:cNvPicPr preferRelativeResize="0"/>
          <p:nvPr/>
        </p:nvPicPr>
        <p:blipFill rotWithShape="1">
          <a:blip r:embed="rId3">
            <a:alphaModFix/>
          </a:blip>
          <a:srcRect/>
          <a:stretch/>
        </p:blipFill>
        <p:spPr>
          <a:xfrm>
            <a:off x="0" y="33043"/>
            <a:ext cx="9143999" cy="5207801"/>
          </a:xfrm>
          <a:prstGeom prst="rect">
            <a:avLst/>
          </a:prstGeom>
          <a:noFill/>
          <a:ln>
            <a:noFill/>
          </a:ln>
        </p:spPr>
      </p:pic>
      <p:sp>
        <p:nvSpPr>
          <p:cNvPr id="508" name="Google Shape;508;p80"/>
          <p:cNvSpPr/>
          <p:nvPr/>
        </p:nvSpPr>
        <p:spPr>
          <a:xfrm>
            <a:off x="4800" y="575440"/>
            <a:ext cx="9139200" cy="314700"/>
          </a:xfrm>
          <a:prstGeom prst="rect">
            <a:avLst/>
          </a:prstGeom>
          <a:solidFill>
            <a:srgbClr val="A5A5A5"/>
          </a:solidFill>
          <a:ln>
            <a:noFill/>
          </a:ln>
        </p:spPr>
        <p:txBody>
          <a:bodyPr spcFirstLastPara="1" wrap="square" lIns="91425" tIns="45700" rIns="91425" bIns="45700" anchor="ctr" anchorCtr="0">
            <a:noAutofit/>
          </a:bodyPr>
          <a:lstStyle/>
          <a:p>
            <a:pPr marL="26035" marR="0" lvl="0" indent="0" algn="l" rtl="0">
              <a:lnSpc>
                <a:spcPct val="100000"/>
              </a:lnSpc>
              <a:spcBef>
                <a:spcPts val="0"/>
              </a:spcBef>
              <a:spcAft>
                <a:spcPts val="0"/>
              </a:spcAft>
              <a:buClr>
                <a:srgbClr val="000000"/>
              </a:buClr>
              <a:buSzPts val="1600"/>
              <a:buFont typeface="Arial"/>
              <a:buNone/>
            </a:pPr>
            <a:r>
              <a:rPr lang="es-ES" b="1" i="0" u="none" strike="noStrike" cap="none" dirty="0" smtClean="0">
                <a:solidFill>
                  <a:schemeClr val="lt1"/>
                </a:solidFill>
                <a:sym typeface="Arial"/>
              </a:rPr>
              <a:t>    </a:t>
            </a:r>
            <a:r>
              <a:rPr lang="es-ES" b="1" dirty="0" smtClean="0">
                <a:solidFill>
                  <a:schemeClr val="lt1"/>
                </a:solidFill>
              </a:rPr>
              <a:t>Nuevas fases para introducir controles de importación </a:t>
            </a:r>
            <a:r>
              <a:rPr lang="es-ES" b="1" dirty="0" err="1" smtClean="0">
                <a:solidFill>
                  <a:schemeClr val="lt1"/>
                </a:solidFill>
              </a:rPr>
              <a:t>SFS</a:t>
            </a:r>
            <a:r>
              <a:rPr lang="es-ES" b="1" dirty="0" smtClean="0">
                <a:solidFill>
                  <a:schemeClr val="lt1"/>
                </a:solidFill>
              </a:rPr>
              <a:t> para POA</a:t>
            </a:r>
            <a:r>
              <a:rPr lang="es-ES" b="0" i="0" u="none" strike="noStrike" cap="none" dirty="0" smtClean="0">
                <a:solidFill>
                  <a:schemeClr val="lt1"/>
                </a:solidFill>
                <a:sym typeface="Arial"/>
              </a:rPr>
              <a:t> </a:t>
            </a:r>
            <a:endParaRPr lang="es-ES" sz="1200" b="0" i="0" u="none" strike="noStrike" cap="none" dirty="0">
              <a:solidFill>
                <a:schemeClr val="lt1"/>
              </a:solidFill>
              <a:sym typeface="Arial"/>
            </a:endParaRPr>
          </a:p>
        </p:txBody>
      </p:sp>
      <p:sp>
        <p:nvSpPr>
          <p:cNvPr id="509" name="Google Shape;509;p80"/>
          <p:cNvSpPr txBox="1">
            <a:spLocks noGrp="1"/>
          </p:cNvSpPr>
          <p:nvPr>
            <p:ph type="body" idx="1"/>
          </p:nvPr>
        </p:nvSpPr>
        <p:spPr>
          <a:xfrm>
            <a:off x="439738" y="1221740"/>
            <a:ext cx="8363100" cy="212340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POA (productos de origen animal para consume humano) tienen que ir acompañados de certificados sanitarios de exportación (emitidos por la autoridad competente en el país de la UE) y con notificación previa mediante </a:t>
            </a:r>
            <a:r>
              <a:rPr lang="es-ES" sz="1200" b="0" dirty="0" err="1" smtClean="0">
                <a:solidFill>
                  <a:schemeClr val="dk1"/>
                </a:solidFill>
                <a:latin typeface="Arial"/>
                <a:ea typeface="Arial"/>
                <a:cs typeface="Arial"/>
                <a:sym typeface="Arial"/>
              </a:rPr>
              <a:t>IPAFFS</a:t>
            </a:r>
            <a:r>
              <a:rPr lang="es-ES" sz="1200" b="0" dirty="0" smtClean="0">
                <a:solidFill>
                  <a:schemeClr val="dk1"/>
                </a:solidFill>
                <a:latin typeface="Arial"/>
                <a:ea typeface="Arial"/>
                <a:cs typeface="Arial"/>
                <a:sym typeface="Arial"/>
              </a:rPr>
              <a:t> antes de su llegada a la frontera.</a:t>
            </a:r>
          </a:p>
          <a:p>
            <a:pPr lvl="0" indent="-317500" algn="just">
              <a:spcBef>
                <a:spcPts val="0"/>
              </a:spcBef>
              <a:buClr>
                <a:schemeClr val="dk1"/>
              </a:buClr>
              <a:buSzPts val="1400"/>
              <a:buFont typeface="Arial"/>
              <a:buChar char="●"/>
            </a:pPr>
            <a:r>
              <a:rPr lang="es-ES" sz="1200" b="0" dirty="0" smtClean="0">
                <a:solidFill>
                  <a:schemeClr val="dk1"/>
                </a:solidFill>
                <a:latin typeface="Arial"/>
                <a:ea typeface="Arial"/>
                <a:cs typeface="Arial"/>
                <a:sym typeface="Arial"/>
              </a:rPr>
              <a:t>Ciertos productos compuestos están exentos de los controles </a:t>
            </a:r>
            <a:r>
              <a:rPr lang="es-ES" sz="1200" b="0" dirty="0" err="1" smtClean="0">
                <a:solidFill>
                  <a:schemeClr val="dk1"/>
                </a:solidFill>
                <a:latin typeface="Arial"/>
                <a:ea typeface="Arial"/>
                <a:cs typeface="Arial"/>
                <a:sym typeface="Arial"/>
              </a:rPr>
              <a:t>SFS</a:t>
            </a:r>
            <a:r>
              <a:rPr lang="es-ES" sz="1200" b="0" dirty="0" smtClean="0">
                <a:solidFill>
                  <a:schemeClr val="dk1"/>
                </a:solidFill>
                <a:latin typeface="Arial"/>
                <a:ea typeface="Arial"/>
                <a:cs typeface="Arial"/>
                <a:sym typeface="Arial"/>
              </a:rPr>
              <a:t> en la frontera de conformidad con el artículo 6 del Reglamento 2007/275.</a:t>
            </a:r>
          </a:p>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El exportador UE tiene que:</a:t>
            </a:r>
          </a:p>
          <a:p>
            <a:pPr marL="654685" lvl="1" indent="-171450" algn="just" rtl="0">
              <a:lnSpc>
                <a:spcPct val="100000"/>
              </a:lnSpc>
              <a:spcBef>
                <a:spcPts val="0"/>
              </a:spcBef>
              <a:spcAft>
                <a:spcPts val="0"/>
              </a:spcAft>
              <a:buClr>
                <a:schemeClr val="dk1"/>
              </a:buClr>
              <a:buSzPts val="1400"/>
              <a:buChar char="○"/>
            </a:pPr>
            <a:r>
              <a:rPr lang="es-ES" sz="1200" dirty="0" smtClean="0">
                <a:solidFill>
                  <a:schemeClr val="dk1"/>
                </a:solidFill>
              </a:rPr>
              <a:t>Asegurarse de que una copia del certificado sanitaria acompaña el envío.</a:t>
            </a:r>
          </a:p>
          <a:p>
            <a:pPr marL="654685" lvl="1" indent="-171450" algn="just" rtl="0">
              <a:lnSpc>
                <a:spcPct val="100000"/>
              </a:lnSpc>
              <a:spcBef>
                <a:spcPts val="0"/>
              </a:spcBef>
              <a:spcAft>
                <a:spcPts val="0"/>
              </a:spcAft>
              <a:buClr>
                <a:schemeClr val="dk1"/>
              </a:buClr>
              <a:buSzPts val="1400"/>
              <a:buChar char="○"/>
            </a:pPr>
            <a:r>
              <a:rPr lang="es-ES" sz="1200" dirty="0" smtClean="0">
                <a:solidFill>
                  <a:schemeClr val="dk1"/>
                </a:solidFill>
              </a:rPr>
              <a:t>Facilitar una copia del certificado sanitario al importador GB para que suba copia a </a:t>
            </a:r>
            <a:r>
              <a:rPr lang="es-ES" sz="1200" dirty="0" err="1" smtClean="0">
                <a:solidFill>
                  <a:schemeClr val="dk1"/>
                </a:solidFill>
              </a:rPr>
              <a:t>IPAFFS</a:t>
            </a:r>
            <a:r>
              <a:rPr lang="es-ES" sz="1200" dirty="0" smtClean="0">
                <a:solidFill>
                  <a:schemeClr val="dk1"/>
                </a:solidFill>
              </a:rPr>
              <a:t>.</a:t>
            </a:r>
          </a:p>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Los requerimientos que ya están implantados para POA de conformidad con medidas de salvaguarda seguirán siendo de aplicación. </a:t>
            </a:r>
          </a:p>
          <a:p>
            <a:pPr marL="0" lvl="0" indent="0" algn="l" rtl="0">
              <a:lnSpc>
                <a:spcPct val="100000"/>
              </a:lnSpc>
              <a:spcBef>
                <a:spcPts val="0"/>
              </a:spcBef>
              <a:spcAft>
                <a:spcPts val="0"/>
              </a:spcAft>
              <a:buClr>
                <a:schemeClr val="dk1"/>
              </a:buClr>
              <a:buSzPts val="1400"/>
              <a:buNone/>
            </a:pPr>
            <a:endParaRPr lang="es-ES" sz="1200" b="0" dirty="0" smtClean="0">
              <a:solidFill>
                <a:schemeClr val="dk1"/>
              </a:solidFill>
              <a:latin typeface="Arial"/>
              <a:ea typeface="Arial"/>
              <a:cs typeface="Arial"/>
              <a:sym typeface="Arial"/>
            </a:endParaRPr>
          </a:p>
          <a:p>
            <a:pPr marL="26035" lvl="0" indent="0" algn="l" rtl="0">
              <a:lnSpc>
                <a:spcPct val="100000"/>
              </a:lnSpc>
              <a:spcBef>
                <a:spcPts val="0"/>
              </a:spcBef>
              <a:spcAft>
                <a:spcPts val="0"/>
              </a:spcAft>
              <a:buClr>
                <a:schemeClr val="dk1"/>
              </a:buClr>
              <a:buSzPts val="1400"/>
              <a:buNone/>
            </a:pPr>
            <a:endParaRPr lang="es-ES" sz="1050" dirty="0" smtClean="0">
              <a:solidFill>
                <a:schemeClr val="dk1"/>
              </a:solidFill>
            </a:endParaRPr>
          </a:p>
          <a:p>
            <a:pPr marL="229870" lvl="0" indent="-114935" algn="l" rtl="0">
              <a:lnSpc>
                <a:spcPct val="100000"/>
              </a:lnSpc>
              <a:spcBef>
                <a:spcPts val="0"/>
              </a:spcBef>
              <a:spcAft>
                <a:spcPts val="0"/>
              </a:spcAft>
              <a:buClr>
                <a:schemeClr val="dk1"/>
              </a:buClr>
              <a:buSzPts val="1400"/>
              <a:buNone/>
            </a:pPr>
            <a:endParaRPr lang="es-ES" sz="1100" b="1" dirty="0">
              <a:solidFill>
                <a:schemeClr val="dk1"/>
              </a:solidFill>
            </a:endParaRPr>
          </a:p>
        </p:txBody>
      </p:sp>
      <p:sp>
        <p:nvSpPr>
          <p:cNvPr id="510" name="Google Shape;510;p80"/>
          <p:cNvSpPr/>
          <p:nvPr/>
        </p:nvSpPr>
        <p:spPr>
          <a:xfrm>
            <a:off x="392850" y="884569"/>
            <a:ext cx="2308775"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smtClean="0">
                <a:solidFill>
                  <a:schemeClr val="accent3"/>
                </a:solidFill>
                <a:latin typeface="Arial"/>
                <a:ea typeface="Arial"/>
                <a:cs typeface="Arial"/>
                <a:sym typeface="Arial"/>
              </a:rPr>
              <a:t>Octubre de 2021:</a:t>
            </a:r>
            <a:endParaRPr lang="es-ES" sz="1600" b="1" i="0" u="none" strike="noStrike" cap="none" dirty="0">
              <a:solidFill>
                <a:schemeClr val="accent3"/>
              </a:solidFill>
              <a:latin typeface="Arial"/>
              <a:ea typeface="Arial"/>
              <a:cs typeface="Arial"/>
              <a:sym typeface="Arial"/>
            </a:endParaRPr>
          </a:p>
        </p:txBody>
      </p:sp>
      <p:sp>
        <p:nvSpPr>
          <p:cNvPr id="511" name="Google Shape;511;p80"/>
          <p:cNvSpPr/>
          <p:nvPr/>
        </p:nvSpPr>
        <p:spPr>
          <a:xfrm>
            <a:off x="439738" y="3400682"/>
            <a:ext cx="1723500" cy="232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smtClean="0">
                <a:solidFill>
                  <a:schemeClr val="accent3"/>
                </a:solidFill>
                <a:sym typeface="Arial"/>
              </a:rPr>
              <a:t>Enero de 2022:</a:t>
            </a:r>
            <a:endParaRPr lang="es-ES" sz="1600" b="1" i="0" u="none" strike="noStrike" cap="none" dirty="0">
              <a:solidFill>
                <a:schemeClr val="accent3"/>
              </a:solidFill>
              <a:latin typeface="Calibri"/>
              <a:ea typeface="Calibri"/>
              <a:cs typeface="Calibri"/>
              <a:sym typeface="Calibri"/>
            </a:endParaRPr>
          </a:p>
        </p:txBody>
      </p:sp>
      <p:sp>
        <p:nvSpPr>
          <p:cNvPr id="512" name="Google Shape;512;p80"/>
          <p:cNvSpPr txBox="1"/>
          <p:nvPr/>
        </p:nvSpPr>
        <p:spPr>
          <a:xfrm>
            <a:off x="392850" y="3688478"/>
            <a:ext cx="8363100" cy="874500"/>
          </a:xfrm>
          <a:prstGeom prst="rect">
            <a:avLst/>
          </a:prstGeom>
          <a:noFill/>
          <a:ln>
            <a:noFill/>
          </a:ln>
        </p:spPr>
        <p:txBody>
          <a:bodyPr spcFirstLastPara="1" wrap="square" lIns="91425" tIns="45700" rIns="91425" bIns="45700" anchor="t" anchorCtr="0">
            <a:noAutofit/>
          </a:bodyPr>
          <a:lstStyle/>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POA tienen qu</a:t>
            </a:r>
            <a:r>
              <a:rPr lang="es-ES" sz="1200" dirty="0" smtClean="0">
                <a:solidFill>
                  <a:schemeClr val="dk1"/>
                </a:solidFill>
              </a:rPr>
              <a:t>e tener aviso previo mediante</a:t>
            </a:r>
            <a:r>
              <a:rPr lang="es-ES" sz="1200" b="0" i="0" u="none" strike="noStrike" cap="none" dirty="0" smtClean="0">
                <a:solidFill>
                  <a:schemeClr val="dk1"/>
                </a:solidFill>
                <a:sym typeface="Arial"/>
              </a:rPr>
              <a:t> </a:t>
            </a:r>
            <a:r>
              <a:rPr lang="es-ES" sz="1200" b="0" i="0" u="none" strike="noStrike" cap="none" dirty="0" err="1" smtClean="0">
                <a:solidFill>
                  <a:schemeClr val="dk1"/>
                </a:solidFill>
                <a:sym typeface="Arial"/>
              </a:rPr>
              <a:t>IPAFFS</a:t>
            </a:r>
            <a:r>
              <a:rPr lang="es-ES" sz="1200" b="0" i="0" u="none" strike="noStrike" cap="none" dirty="0" smtClean="0">
                <a:solidFill>
                  <a:schemeClr val="dk1"/>
                </a:solidFill>
                <a:sym typeface="Arial"/>
              </a:rPr>
              <a:t> y han de ir acompañados por un certificado sanitario de exportación a no ser que sea un producto compuesto exento conforme al artículo 6 del Reglamento 2007/275.</a:t>
            </a:r>
          </a:p>
          <a:p>
            <a:pPr marL="457200" marR="0" lvl="0" indent="-317500" algn="l"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POA tienen qu</a:t>
            </a:r>
            <a:r>
              <a:rPr lang="es-ES" sz="1200" dirty="0" smtClean="0">
                <a:solidFill>
                  <a:schemeClr val="dk1"/>
                </a:solidFill>
              </a:rPr>
              <a:t>e llegar a un punto de entrada establecido que tenga un </a:t>
            </a:r>
            <a:r>
              <a:rPr lang="es-ES" sz="1200" dirty="0" err="1" smtClean="0">
                <a:solidFill>
                  <a:schemeClr val="dk1"/>
                </a:solidFill>
              </a:rPr>
              <a:t>PCF</a:t>
            </a:r>
            <a:r>
              <a:rPr lang="es-ES" sz="1200" dirty="0" smtClean="0">
                <a:solidFill>
                  <a:schemeClr val="dk1"/>
                </a:solidFill>
              </a:rPr>
              <a:t> apropiado. </a:t>
            </a:r>
            <a:endParaRPr lang="es-ES" sz="1050" b="0" i="0" u="none" strike="noStrike" cap="none" dirty="0" smtClean="0">
              <a:solidFill>
                <a:schemeClr val="dk1"/>
              </a:solidFill>
              <a:sym typeface="Arial"/>
            </a:endParaRPr>
          </a:p>
          <a:p>
            <a:pPr marL="197485" marR="0" lvl="0" indent="-82550" algn="l" rtl="0">
              <a:lnSpc>
                <a:spcPct val="100000"/>
              </a:lnSpc>
              <a:spcBef>
                <a:spcPts val="0"/>
              </a:spcBef>
              <a:spcAft>
                <a:spcPts val="0"/>
              </a:spcAft>
              <a:buClr>
                <a:schemeClr val="dk1"/>
              </a:buClr>
              <a:buSzPts val="1400"/>
              <a:buFont typeface="Arial"/>
              <a:buNone/>
            </a:pPr>
            <a:endParaRPr lang="es-ES" sz="1050" b="0" i="0" u="none" strike="noStrike" cap="none" dirty="0" smtClean="0">
              <a:solidFill>
                <a:schemeClr val="dk1"/>
              </a:solidFill>
              <a:sym typeface="Arial"/>
            </a:endParaRPr>
          </a:p>
          <a:p>
            <a:pPr marL="26035" marR="0" lvl="0" indent="0" algn="l" rtl="0">
              <a:lnSpc>
                <a:spcPct val="100000"/>
              </a:lnSpc>
              <a:spcBef>
                <a:spcPts val="0"/>
              </a:spcBef>
              <a:spcAft>
                <a:spcPts val="0"/>
              </a:spcAft>
              <a:buClr>
                <a:schemeClr val="dk1"/>
              </a:buClr>
              <a:buSzPts val="1400"/>
              <a:buFont typeface="Arial"/>
              <a:buNone/>
            </a:pPr>
            <a:endParaRPr lang="es-ES" sz="1100" b="1" i="0" u="none" strike="noStrike" cap="none" dirty="0">
              <a:solidFill>
                <a:schemeClr val="dk1"/>
              </a:solidFill>
              <a:sym typeface="Arial"/>
            </a:endParaRPr>
          </a:p>
        </p:txBody>
      </p:sp>
      <p:sp>
        <p:nvSpPr>
          <p:cNvPr id="513" name="Google Shape;513;p80"/>
          <p:cNvSpPr txBox="1"/>
          <p:nvPr/>
        </p:nvSpPr>
        <p:spPr>
          <a:xfrm>
            <a:off x="2163238" y="33043"/>
            <a:ext cx="68151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800" b="1" i="0" u="none" strike="noStrike" cap="none" dirty="0" smtClean="0">
                <a:solidFill>
                  <a:schemeClr val="lt1"/>
                </a:solidFill>
                <a:latin typeface="Arial"/>
                <a:ea typeface="Arial"/>
                <a:cs typeface="Arial"/>
                <a:sym typeface="Arial"/>
              </a:rPr>
              <a:t>Productos de origen animal (POA)</a:t>
            </a:r>
            <a:endParaRPr lang="es-ES" sz="12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81"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520" name="Google Shape;520;p81"/>
          <p:cNvSpPr/>
          <p:nvPr/>
        </p:nvSpPr>
        <p:spPr>
          <a:xfrm>
            <a:off x="178998" y="2966408"/>
            <a:ext cx="6232500" cy="12186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81"/>
          <p:cNvSpPr txBox="1">
            <a:spLocks noGrp="1"/>
          </p:cNvSpPr>
          <p:nvPr>
            <p:ph type="body" idx="1"/>
          </p:nvPr>
        </p:nvSpPr>
        <p:spPr>
          <a:xfrm>
            <a:off x="127031" y="2527009"/>
            <a:ext cx="6881700" cy="2736300"/>
          </a:xfrm>
          <a:prstGeom prst="rect">
            <a:avLst/>
          </a:prstGeom>
          <a:noFill/>
          <a:ln>
            <a:noFill/>
          </a:ln>
        </p:spPr>
        <p:txBody>
          <a:bodyPr spcFirstLastPara="1" wrap="square" lIns="91425" tIns="45700" rIns="91425" bIns="45700" anchor="t" anchorCtr="0">
            <a:noAutofit/>
          </a:bodyPr>
          <a:lstStyle/>
          <a:p>
            <a:pPr marL="0" lvl="0" indent="0" eaLnBrk="0" fontAlgn="base" hangingPunct="0">
              <a:lnSpc>
                <a:spcPct val="90000"/>
              </a:lnSpc>
              <a:spcBef>
                <a:spcPts val="1000"/>
              </a:spcBef>
              <a:spcAft>
                <a:spcPct val="0"/>
              </a:spcAft>
              <a:buClrTx/>
              <a:buSzTx/>
            </a:pPr>
            <a:r>
              <a:rPr lang="es-ES" sz="1600" kern="1200" dirty="0">
                <a:solidFill>
                  <a:srgbClr val="6D3075"/>
                </a:solidFill>
                <a:latin typeface="Arial"/>
                <a:cs typeface="Arial"/>
              </a:rPr>
              <a:t>Algunos bienes están exentos si:</a:t>
            </a:r>
            <a:endParaRPr lang="es-ES" sz="1600" kern="1200" dirty="0">
              <a:solidFill>
                <a:srgbClr val="6D3075"/>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Clr>
                <a:schemeClr val="dk2"/>
              </a:buClr>
              <a:buSzPts val="1600"/>
              <a:buNone/>
            </a:pPr>
            <a:endParaRPr sz="1600" dirty="0">
              <a:solidFill>
                <a:srgbClr val="00AF41"/>
              </a:solidFill>
              <a:latin typeface="Arial"/>
              <a:ea typeface="Arial"/>
              <a:cs typeface="Arial"/>
              <a:sym typeface="Arial"/>
            </a:endParaRPr>
          </a:p>
          <a:p>
            <a:pPr marL="685800" lvl="1" algn="just" eaLnBrk="0" fontAlgn="base" hangingPunct="0">
              <a:lnSpc>
                <a:spcPct val="90000"/>
              </a:lnSpc>
              <a:spcAft>
                <a:spcPct val="0"/>
              </a:spcAft>
              <a:buClrTx/>
              <a:buSzTx/>
              <a:buFont typeface="Arial" panose="020B0604020202020204" pitchFamily="34" charset="0"/>
              <a:buChar char="•"/>
            </a:pPr>
            <a:r>
              <a:rPr lang="es-ES" sz="1600" kern="1200" dirty="0" smtClean="0">
                <a:solidFill>
                  <a:prstClr val="black">
                    <a:lumMod val="75000"/>
                    <a:lumOff val="25000"/>
                  </a:prstClr>
                </a:solidFill>
              </a:rPr>
              <a:t>Contienen </a:t>
            </a:r>
            <a:r>
              <a:rPr lang="es-ES" sz="1600" b="1" kern="1200" dirty="0">
                <a:solidFill>
                  <a:prstClr val="black">
                    <a:lumMod val="75000"/>
                    <a:lumOff val="25000"/>
                  </a:prstClr>
                </a:solidFill>
              </a:rPr>
              <a:t>&lt;50%</a:t>
            </a:r>
            <a:r>
              <a:rPr lang="es-ES" sz="1600" kern="1200" dirty="0">
                <a:solidFill>
                  <a:prstClr val="black">
                    <a:lumMod val="75000"/>
                    <a:lumOff val="25000"/>
                  </a:prstClr>
                </a:solidFill>
              </a:rPr>
              <a:t> de producto animal procesado;</a:t>
            </a:r>
          </a:p>
          <a:p>
            <a:pPr marL="685800" lvl="1" algn="just" eaLnBrk="0" fontAlgn="base" hangingPunct="0">
              <a:lnSpc>
                <a:spcPct val="90000"/>
              </a:lnSpc>
              <a:spcAft>
                <a:spcPct val="0"/>
              </a:spcAft>
              <a:buClrTx/>
              <a:buSzTx/>
              <a:buFont typeface="Arial" panose="020B0604020202020204" pitchFamily="34" charset="0"/>
              <a:buChar char="•"/>
            </a:pPr>
            <a:r>
              <a:rPr lang="es-ES" sz="1600" kern="1200" dirty="0">
                <a:solidFill>
                  <a:prstClr val="black">
                    <a:lumMod val="75000"/>
                    <a:lumOff val="25000"/>
                  </a:prstClr>
                </a:solidFill>
              </a:rPr>
              <a:t>No contienen </a:t>
            </a:r>
            <a:r>
              <a:rPr lang="es-ES" sz="1600" b="1" kern="1200" dirty="0">
                <a:solidFill>
                  <a:prstClr val="black">
                    <a:lumMod val="75000"/>
                    <a:lumOff val="25000"/>
                  </a:prstClr>
                </a:solidFill>
              </a:rPr>
              <a:t>ningún producto cárnico</a:t>
            </a:r>
            <a:r>
              <a:rPr lang="es-ES" sz="1600" kern="1200" dirty="0">
                <a:solidFill>
                  <a:prstClr val="black">
                    <a:lumMod val="75000"/>
                    <a:lumOff val="25000"/>
                  </a:prstClr>
                </a:solidFill>
              </a:rPr>
              <a:t>; y</a:t>
            </a:r>
            <a:endParaRPr lang="es-ES" sz="1600" kern="1200" dirty="0">
              <a:solidFill>
                <a:prstClr val="black">
                  <a:lumMod val="75000"/>
                  <a:lumOff val="25000"/>
                </a:prstClr>
              </a:solidFill>
              <a:latin typeface="Arial" panose="020B0604020202020204" pitchFamily="34" charset="0"/>
              <a:cs typeface="Arial" panose="020B0604020202020204" pitchFamily="34" charset="0"/>
            </a:endParaRPr>
          </a:p>
          <a:p>
            <a:pPr marL="685800" lvl="1" algn="just" eaLnBrk="0" fontAlgn="base" hangingPunct="0">
              <a:lnSpc>
                <a:spcPct val="90000"/>
              </a:lnSpc>
              <a:spcAft>
                <a:spcPct val="0"/>
              </a:spcAft>
              <a:buClrTx/>
              <a:buSzTx/>
              <a:buFont typeface="Arial" panose="020B0604020202020204" pitchFamily="34" charset="0"/>
              <a:buChar char="•"/>
            </a:pPr>
            <a:r>
              <a:rPr lang="es-ES" sz="1600" kern="1200" dirty="0">
                <a:solidFill>
                  <a:prstClr val="black">
                    <a:lumMod val="75000"/>
                    <a:lumOff val="25000"/>
                  </a:prstClr>
                </a:solidFill>
              </a:rPr>
              <a:t>Cumplen los requisitos del </a:t>
            </a:r>
            <a:r>
              <a:rPr lang="es-ES" sz="1600" b="1" kern="1200" dirty="0">
                <a:solidFill>
                  <a:prstClr val="black">
                    <a:lumMod val="75000"/>
                    <a:lumOff val="25000"/>
                  </a:prstClr>
                </a:solidFill>
              </a:rPr>
              <a:t>art. 6 de la Decisión 2007/275</a:t>
            </a:r>
          </a:p>
        </p:txBody>
      </p:sp>
      <p:sp>
        <p:nvSpPr>
          <p:cNvPr id="522" name="Google Shape;522;p81"/>
          <p:cNvSpPr/>
          <p:nvPr/>
        </p:nvSpPr>
        <p:spPr>
          <a:xfrm>
            <a:off x="4673" y="835934"/>
            <a:ext cx="9139200" cy="867000"/>
          </a:xfrm>
          <a:prstGeom prst="rect">
            <a:avLst/>
          </a:prstGeom>
          <a:solidFill>
            <a:srgbClr val="A5A5A5"/>
          </a:solidFill>
          <a:ln>
            <a:noFill/>
          </a:ln>
        </p:spPr>
        <p:txBody>
          <a:bodyPr spcFirstLastPara="1" wrap="square" lIns="91425" tIns="45700" rIns="91425" bIns="45700" anchor="ctr" anchorCtr="0">
            <a:noAutofit/>
          </a:bodyPr>
          <a:lstStyle/>
          <a:p>
            <a:pPr marL="26035" lvl="0" algn="just" eaLnBrk="0" fontAlgn="base" hangingPunct="0">
              <a:spcAft>
                <a:spcPct val="0"/>
              </a:spcAft>
              <a:buClrTx/>
            </a:pPr>
            <a:r>
              <a:rPr lang="en-GB" sz="1600" b="1" kern="1200" dirty="0">
                <a:solidFill>
                  <a:prstClr val="white"/>
                </a:solidFill>
              </a:rPr>
              <a:t>Vision </a:t>
            </a:r>
            <a:r>
              <a:rPr lang="es-ES" sz="1600" b="1" kern="1200" dirty="0">
                <a:solidFill>
                  <a:prstClr val="white"/>
                </a:solidFill>
              </a:rPr>
              <a:t>general: </a:t>
            </a:r>
            <a:r>
              <a:rPr lang="es-ES" sz="1600" kern="1200" dirty="0">
                <a:solidFill>
                  <a:prstClr val="white"/>
                </a:solidFill>
              </a:rPr>
              <a:t>los productos compuestos son alimentos que contienen tanto productos procesados de origen animal (POA) como productos de origen </a:t>
            </a:r>
            <a:r>
              <a:rPr lang="es-ES" sz="1600" kern="1200" dirty="0" smtClean="0">
                <a:solidFill>
                  <a:prstClr val="white"/>
                </a:solidFill>
              </a:rPr>
              <a:t>vegetal.</a:t>
            </a:r>
            <a:endParaRPr lang="es-ES" sz="1600" kern="1200" dirty="0">
              <a:solidFill>
                <a:prstClr val="white"/>
              </a:solidFill>
              <a:latin typeface="Calibri"/>
            </a:endParaRPr>
          </a:p>
        </p:txBody>
      </p:sp>
      <p:sp>
        <p:nvSpPr>
          <p:cNvPr id="523" name="Google Shape;523;p81"/>
          <p:cNvSpPr txBox="1"/>
          <p:nvPr/>
        </p:nvSpPr>
        <p:spPr>
          <a:xfrm>
            <a:off x="127031" y="1702934"/>
            <a:ext cx="8609100" cy="738623"/>
          </a:xfrm>
          <a:prstGeom prst="rect">
            <a:avLst/>
          </a:prstGeom>
          <a:noFill/>
          <a:ln>
            <a:noFill/>
          </a:ln>
        </p:spPr>
        <p:txBody>
          <a:bodyPr spcFirstLastPara="1" wrap="square" lIns="91425" tIns="45700" rIns="91425" bIns="45700" anchor="t" anchorCtr="0">
            <a:spAutoFit/>
          </a:bodyPr>
          <a:lstStyle/>
          <a:p>
            <a:pPr lvl="0" algn="just" eaLnBrk="0" fontAlgn="base" hangingPunct="0">
              <a:spcBef>
                <a:spcPct val="0"/>
              </a:spcBef>
              <a:spcAft>
                <a:spcPct val="0"/>
              </a:spcAft>
              <a:buClrTx/>
            </a:pPr>
            <a:r>
              <a:rPr lang="es-ES" u="sng" dirty="0">
                <a:solidFill>
                  <a:srgbClr val="3F3F3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Los </a:t>
            </a:r>
            <a:r>
              <a:rPr lang="es-ES" u="sng" dirty="0">
                <a:solidFill>
                  <a:srgbClr val="3F3F3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productos</a:t>
            </a:r>
            <a:r>
              <a:rPr lang="es-ES" u="sng" dirty="0">
                <a:solidFill>
                  <a:srgbClr val="3F3F3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u="sng" dirty="0">
                <a:solidFill>
                  <a:srgbClr val="3F3F3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compuestos</a:t>
            </a:r>
            <a:r>
              <a:rPr lang="es-ES" u="sng" dirty="0">
                <a:solidFill>
                  <a:srgbClr val="3F3F3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kern="1200" dirty="0">
                <a:solidFill>
                  <a:prstClr val="black">
                    <a:lumMod val="75000"/>
                    <a:lumOff val="25000"/>
                  </a:prstClr>
                </a:solidFill>
              </a:rPr>
              <a:t>tienen que atenerse a los requerimientos escalonados para POA y estos bienes tienen que ser notificados previamente e ir acompañados de un Certificado Sanitario de Exportación a partir de octubre de 2021, a no ser que estén exentos.</a:t>
            </a:r>
            <a:endParaRPr lang="es-ES" dirty="0">
              <a:solidFill>
                <a:srgbClr val="3F3F3F"/>
              </a:solidFill>
              <a:latin typeface="Calibri"/>
              <a:ea typeface="Calibri"/>
              <a:cs typeface="Calibri"/>
              <a:sym typeface="Calibri"/>
            </a:endParaRPr>
          </a:p>
        </p:txBody>
      </p:sp>
      <p:sp>
        <p:nvSpPr>
          <p:cNvPr id="524" name="Google Shape;524;p81"/>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err="1" smtClean="0">
                <a:solidFill>
                  <a:schemeClr val="lt1"/>
                </a:solidFill>
                <a:latin typeface="Arial"/>
                <a:ea typeface="Arial"/>
                <a:cs typeface="Arial"/>
                <a:sym typeface="Arial"/>
              </a:rPr>
              <a:t>Compuestos</a:t>
            </a:r>
            <a:endParaRPr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82" descr="A picture containing bird&#10;&#10;Description automatically generated"/>
          <p:cNvPicPr preferRelativeResize="0"/>
          <p:nvPr/>
        </p:nvPicPr>
        <p:blipFill rotWithShape="1">
          <a:blip r:embed="rId3">
            <a:alphaModFix/>
          </a:blip>
          <a:srcRect/>
          <a:stretch/>
        </p:blipFill>
        <p:spPr>
          <a:xfrm>
            <a:off x="4673" y="-102096"/>
            <a:ext cx="9143999" cy="5207801"/>
          </a:xfrm>
          <a:prstGeom prst="rect">
            <a:avLst/>
          </a:prstGeom>
          <a:noFill/>
          <a:ln>
            <a:noFill/>
          </a:ln>
        </p:spPr>
      </p:pic>
      <p:sp>
        <p:nvSpPr>
          <p:cNvPr id="531" name="Google Shape;531;p82"/>
          <p:cNvSpPr/>
          <p:nvPr/>
        </p:nvSpPr>
        <p:spPr>
          <a:xfrm>
            <a:off x="4673" y="638347"/>
            <a:ext cx="9139200" cy="314700"/>
          </a:xfrm>
          <a:prstGeom prst="rect">
            <a:avLst/>
          </a:prstGeom>
          <a:solidFill>
            <a:srgbClr val="A5A5A5"/>
          </a:solidFill>
          <a:ln>
            <a:noFill/>
          </a:ln>
        </p:spPr>
        <p:txBody>
          <a:bodyPr spcFirstLastPara="1" wrap="square" lIns="91425" tIns="45700" rIns="91425" bIns="45700" anchor="ctr" anchorCtr="0">
            <a:noAutofit/>
          </a:bodyPr>
          <a:lstStyle/>
          <a:p>
            <a:pPr marL="26035" lvl="0">
              <a:buSzPts val="1600"/>
            </a:pPr>
            <a:r>
              <a:rPr lang="es-ES" b="1" i="0" u="none" strike="noStrike" cap="none" dirty="0" smtClean="0">
                <a:solidFill>
                  <a:schemeClr val="lt1"/>
                </a:solidFill>
                <a:sym typeface="Arial"/>
              </a:rPr>
              <a:t>    </a:t>
            </a:r>
            <a:r>
              <a:rPr lang="es-ES" b="1" dirty="0" smtClean="0">
                <a:solidFill>
                  <a:schemeClr val="lt1"/>
                </a:solidFill>
              </a:rPr>
              <a:t>Nuevas fases para introducir controles de importación </a:t>
            </a:r>
            <a:r>
              <a:rPr lang="es-ES" b="1" dirty="0" err="1" smtClean="0">
                <a:solidFill>
                  <a:schemeClr val="lt1"/>
                </a:solidFill>
              </a:rPr>
              <a:t>SFS</a:t>
            </a:r>
            <a:r>
              <a:rPr lang="es-ES" b="1" dirty="0" smtClean="0">
                <a:solidFill>
                  <a:schemeClr val="lt1"/>
                </a:solidFill>
              </a:rPr>
              <a:t> para </a:t>
            </a:r>
            <a:r>
              <a:rPr lang="es-ES" b="1" dirty="0" err="1" smtClean="0">
                <a:solidFill>
                  <a:schemeClr val="lt1"/>
                </a:solidFill>
              </a:rPr>
              <a:t>SOA</a:t>
            </a:r>
            <a:r>
              <a:rPr lang="es-ES" dirty="0" smtClean="0">
                <a:solidFill>
                  <a:schemeClr val="lt1"/>
                </a:solidFill>
              </a:rPr>
              <a:t> </a:t>
            </a:r>
            <a:endParaRPr lang="es-ES" sz="1200" dirty="0">
              <a:solidFill>
                <a:schemeClr val="lt1"/>
              </a:solidFill>
            </a:endParaRPr>
          </a:p>
        </p:txBody>
      </p:sp>
      <p:sp>
        <p:nvSpPr>
          <p:cNvPr id="532" name="Google Shape;532;p82"/>
          <p:cNvSpPr txBox="1">
            <a:spLocks noGrp="1"/>
          </p:cNvSpPr>
          <p:nvPr>
            <p:ph type="body" idx="1"/>
          </p:nvPr>
        </p:nvSpPr>
        <p:spPr>
          <a:xfrm>
            <a:off x="390449" y="1207097"/>
            <a:ext cx="8363100" cy="175324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Los </a:t>
            </a:r>
            <a:r>
              <a:rPr lang="es-ES" sz="1200" b="0" dirty="0" err="1" smtClean="0">
                <a:solidFill>
                  <a:schemeClr val="dk1"/>
                </a:solidFill>
                <a:latin typeface="Arial"/>
                <a:ea typeface="Arial"/>
                <a:cs typeface="Arial"/>
                <a:sym typeface="Arial"/>
              </a:rPr>
              <a:t>SOA</a:t>
            </a:r>
            <a:r>
              <a:rPr lang="es-ES" sz="1200" b="0" dirty="0" smtClean="0">
                <a:solidFill>
                  <a:schemeClr val="dk1"/>
                </a:solidFill>
                <a:latin typeface="Arial"/>
                <a:ea typeface="Arial"/>
                <a:cs typeface="Arial"/>
                <a:sym typeface="Arial"/>
              </a:rPr>
              <a:t> que </a:t>
            </a:r>
            <a:r>
              <a:rPr lang="es-ES" sz="1200" b="0" u="sng" dirty="0" smtClean="0">
                <a:solidFill>
                  <a:schemeClr val="dk1"/>
                </a:solidFill>
                <a:latin typeface="Arial"/>
                <a:ea typeface="Arial"/>
                <a:cs typeface="Arial"/>
                <a:sym typeface="Arial"/>
              </a:rPr>
              <a:t>no</a:t>
            </a:r>
            <a:r>
              <a:rPr lang="es-ES" sz="1200" b="0" dirty="0" smtClean="0">
                <a:solidFill>
                  <a:schemeClr val="dk1"/>
                </a:solidFill>
                <a:latin typeface="Arial"/>
                <a:ea typeface="Arial"/>
                <a:cs typeface="Arial"/>
                <a:sym typeface="Arial"/>
              </a:rPr>
              <a:t> son para consumo humano tienen que ir acompañados por un certificado sanitario de exportación, una declaración oficial u otra documentación oficial, en función del producto que se esté importando. </a:t>
            </a:r>
          </a:p>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En el caso de los </a:t>
            </a:r>
            <a:r>
              <a:rPr lang="es-ES" sz="1200" b="0" dirty="0" err="1" smtClean="0">
                <a:solidFill>
                  <a:schemeClr val="dk1"/>
                </a:solidFill>
                <a:latin typeface="Arial"/>
                <a:ea typeface="Arial"/>
                <a:cs typeface="Arial"/>
                <a:sym typeface="Arial"/>
              </a:rPr>
              <a:t>SOA</a:t>
            </a:r>
            <a:r>
              <a:rPr lang="es-ES" sz="1200" b="0" dirty="0" smtClean="0">
                <a:solidFill>
                  <a:schemeClr val="dk1"/>
                </a:solidFill>
                <a:latin typeface="Arial"/>
                <a:ea typeface="Arial"/>
                <a:cs typeface="Arial"/>
                <a:sym typeface="Arial"/>
              </a:rPr>
              <a:t>, es obligatoria la notificación previa mediante </a:t>
            </a:r>
            <a:r>
              <a:rPr lang="es-ES" sz="1200" b="0" dirty="0" err="1" smtClean="0">
                <a:solidFill>
                  <a:schemeClr val="dk1"/>
                </a:solidFill>
                <a:latin typeface="Arial"/>
                <a:ea typeface="Arial"/>
                <a:cs typeface="Arial"/>
                <a:sym typeface="Arial"/>
              </a:rPr>
              <a:t>IPAFFS</a:t>
            </a:r>
            <a:r>
              <a:rPr lang="es-ES" sz="1200" b="0" dirty="0" smtClean="0">
                <a:solidFill>
                  <a:schemeClr val="dk1"/>
                </a:solidFill>
                <a:latin typeface="Arial"/>
                <a:ea typeface="Arial"/>
                <a:cs typeface="Arial"/>
                <a:sym typeface="Arial"/>
              </a:rPr>
              <a:t> antes de la llegada a la frontera.</a:t>
            </a:r>
          </a:p>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El exportador EU tiene que:</a:t>
            </a:r>
          </a:p>
          <a:p>
            <a:pPr marL="654685" lvl="1" indent="-171450" algn="just">
              <a:spcBef>
                <a:spcPts val="0"/>
              </a:spcBef>
              <a:buClr>
                <a:srgbClr val="000000"/>
              </a:buClr>
              <a:buFont typeface="Arial"/>
              <a:buChar char="○"/>
            </a:pPr>
            <a:r>
              <a:rPr lang="es-ES" sz="1200" dirty="0" smtClean="0">
                <a:solidFill>
                  <a:srgbClr val="000000"/>
                </a:solidFill>
              </a:rPr>
              <a:t>Asegurarse de que una copia del certificado sanitaria acompaña el envío.</a:t>
            </a:r>
          </a:p>
          <a:p>
            <a:pPr marL="654685" lvl="1" indent="-171450" algn="just">
              <a:spcBef>
                <a:spcPts val="0"/>
              </a:spcBef>
              <a:buClr>
                <a:srgbClr val="000000"/>
              </a:buClr>
              <a:buFont typeface="Arial"/>
              <a:buChar char="○"/>
            </a:pPr>
            <a:r>
              <a:rPr lang="es-ES" sz="1200" dirty="0" smtClean="0">
                <a:solidFill>
                  <a:srgbClr val="000000"/>
                </a:solidFill>
              </a:rPr>
              <a:t>Facilitar una copia del certificado sanitario al importador GB para que suba copia a </a:t>
            </a:r>
            <a:r>
              <a:rPr lang="es-ES" sz="1200" dirty="0" err="1" smtClean="0">
                <a:solidFill>
                  <a:srgbClr val="000000"/>
                </a:solidFill>
              </a:rPr>
              <a:t>IPAFFS</a:t>
            </a:r>
            <a:r>
              <a:rPr lang="es-ES" sz="1200" dirty="0" smtClean="0">
                <a:solidFill>
                  <a:srgbClr val="000000"/>
                </a:solidFill>
              </a:rPr>
              <a:t>.</a:t>
            </a:r>
          </a:p>
          <a:p>
            <a:pPr lvl="0" indent="-317500" algn="just">
              <a:spcBef>
                <a:spcPts val="0"/>
              </a:spcBef>
              <a:buClr>
                <a:schemeClr val="dk1"/>
              </a:buClr>
              <a:buSzPts val="1400"/>
              <a:buFont typeface="Arial"/>
              <a:buChar char="●"/>
            </a:pPr>
            <a:r>
              <a:rPr lang="es-ES" sz="1200" b="0" dirty="0" smtClean="0">
                <a:solidFill>
                  <a:schemeClr val="dk1"/>
                </a:solidFill>
                <a:latin typeface="Arial"/>
                <a:ea typeface="Arial"/>
                <a:cs typeface="Arial"/>
                <a:sym typeface="Arial"/>
              </a:rPr>
              <a:t>Los requerimientos que ya están implantados para </a:t>
            </a:r>
            <a:r>
              <a:rPr lang="es-ES" sz="1200" b="0" dirty="0" err="1" smtClean="0">
                <a:solidFill>
                  <a:schemeClr val="dk1"/>
                </a:solidFill>
                <a:latin typeface="Arial"/>
                <a:ea typeface="Arial"/>
                <a:cs typeface="Arial"/>
                <a:sym typeface="Arial"/>
              </a:rPr>
              <a:t>SOA</a:t>
            </a:r>
            <a:r>
              <a:rPr lang="es-ES" sz="1200" b="0" dirty="0" smtClean="0">
                <a:solidFill>
                  <a:schemeClr val="dk1"/>
                </a:solidFill>
                <a:latin typeface="Arial"/>
                <a:ea typeface="Arial"/>
                <a:cs typeface="Arial"/>
                <a:sym typeface="Arial"/>
              </a:rPr>
              <a:t> de conformidad con medidas de salvaguarda seguirán siendo de aplicación. </a:t>
            </a:r>
          </a:p>
          <a:p>
            <a:pPr marL="0" lvl="0" indent="0" algn="l" rtl="0">
              <a:lnSpc>
                <a:spcPct val="100000"/>
              </a:lnSpc>
              <a:spcBef>
                <a:spcPts val="0"/>
              </a:spcBef>
              <a:spcAft>
                <a:spcPts val="0"/>
              </a:spcAft>
              <a:buClr>
                <a:schemeClr val="dk1"/>
              </a:buClr>
              <a:buSzPts val="1400"/>
              <a:buNone/>
            </a:pPr>
            <a:endParaRPr lang="es-ES" sz="1200" b="0" dirty="0" smtClean="0">
              <a:solidFill>
                <a:schemeClr val="dk1"/>
              </a:solidFill>
              <a:latin typeface="Arial"/>
              <a:ea typeface="Arial"/>
              <a:cs typeface="Arial"/>
              <a:sym typeface="Arial"/>
            </a:endParaRPr>
          </a:p>
          <a:p>
            <a:pPr marL="26035" lvl="0" indent="0" algn="l" rtl="0">
              <a:lnSpc>
                <a:spcPct val="100000"/>
              </a:lnSpc>
              <a:spcBef>
                <a:spcPts val="0"/>
              </a:spcBef>
              <a:spcAft>
                <a:spcPts val="0"/>
              </a:spcAft>
              <a:buClr>
                <a:schemeClr val="dk1"/>
              </a:buClr>
              <a:buSzPts val="1400"/>
              <a:buNone/>
            </a:pPr>
            <a:endParaRPr lang="es-ES" sz="1050" dirty="0" smtClean="0">
              <a:solidFill>
                <a:schemeClr val="dk1"/>
              </a:solidFill>
            </a:endParaRPr>
          </a:p>
          <a:p>
            <a:pPr marL="229870" lvl="0" indent="-114935" algn="l" rtl="0">
              <a:lnSpc>
                <a:spcPct val="100000"/>
              </a:lnSpc>
              <a:spcBef>
                <a:spcPts val="0"/>
              </a:spcBef>
              <a:spcAft>
                <a:spcPts val="0"/>
              </a:spcAft>
              <a:buClr>
                <a:schemeClr val="dk1"/>
              </a:buClr>
              <a:buSzPts val="1400"/>
              <a:buNone/>
            </a:pPr>
            <a:endParaRPr lang="es-ES" sz="1100" b="1" dirty="0">
              <a:solidFill>
                <a:schemeClr val="dk1"/>
              </a:solidFill>
            </a:endParaRPr>
          </a:p>
        </p:txBody>
      </p:sp>
      <p:sp>
        <p:nvSpPr>
          <p:cNvPr id="533" name="Google Shape;533;p82"/>
          <p:cNvSpPr/>
          <p:nvPr/>
        </p:nvSpPr>
        <p:spPr>
          <a:xfrm>
            <a:off x="392850" y="886028"/>
            <a:ext cx="2925303"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smtClean="0">
                <a:solidFill>
                  <a:schemeClr val="accent3"/>
                </a:solidFill>
                <a:latin typeface="Arial"/>
                <a:ea typeface="Arial"/>
                <a:cs typeface="Arial"/>
                <a:sym typeface="Arial"/>
              </a:rPr>
              <a:t>Octubre de 2021:</a:t>
            </a:r>
            <a:endParaRPr lang="es-ES" sz="1600" b="1" i="0" u="none" strike="noStrike" cap="none" dirty="0">
              <a:solidFill>
                <a:schemeClr val="accent3"/>
              </a:solidFill>
              <a:latin typeface="Arial"/>
              <a:ea typeface="Arial"/>
              <a:cs typeface="Arial"/>
              <a:sym typeface="Arial"/>
            </a:endParaRPr>
          </a:p>
        </p:txBody>
      </p:sp>
      <p:sp>
        <p:nvSpPr>
          <p:cNvPr id="534" name="Google Shape;534;p82"/>
          <p:cNvSpPr/>
          <p:nvPr/>
        </p:nvSpPr>
        <p:spPr>
          <a:xfrm>
            <a:off x="390449" y="2845087"/>
            <a:ext cx="2241117"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smtClean="0">
                <a:solidFill>
                  <a:schemeClr val="accent3"/>
                </a:solidFill>
                <a:sym typeface="Arial"/>
              </a:rPr>
              <a:t>Enero de 2022:</a:t>
            </a:r>
            <a:endParaRPr lang="es-ES" sz="1600" b="1" i="0" u="none" strike="noStrike" cap="none" dirty="0">
              <a:solidFill>
                <a:schemeClr val="accent3"/>
              </a:solidFill>
              <a:latin typeface="Calibri"/>
              <a:ea typeface="Calibri"/>
              <a:cs typeface="Calibri"/>
              <a:sym typeface="Calibri"/>
            </a:endParaRPr>
          </a:p>
        </p:txBody>
      </p:sp>
      <p:sp>
        <p:nvSpPr>
          <p:cNvPr id="535" name="Google Shape;535;p82"/>
          <p:cNvSpPr txBox="1"/>
          <p:nvPr/>
        </p:nvSpPr>
        <p:spPr>
          <a:xfrm>
            <a:off x="390449" y="3214387"/>
            <a:ext cx="8363100" cy="1383940"/>
          </a:xfrm>
          <a:prstGeom prst="rect">
            <a:avLst/>
          </a:prstGeom>
          <a:noFill/>
          <a:ln>
            <a:noFill/>
          </a:ln>
        </p:spPr>
        <p:txBody>
          <a:bodyPr spcFirstLastPara="1" wrap="square" lIns="91425" tIns="45700" rIns="91425" bIns="45700" anchor="t" anchorCtr="0">
            <a:noAutofit/>
          </a:bodyPr>
          <a:lstStyle/>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a:t>
            </a:r>
            <a:r>
              <a:rPr lang="es-ES" sz="1200" b="0" i="0" u="none" strike="noStrike" cap="none" dirty="0" err="1" smtClean="0">
                <a:solidFill>
                  <a:schemeClr val="dk1"/>
                </a:solidFill>
                <a:sym typeface="Arial"/>
              </a:rPr>
              <a:t>SOA</a:t>
            </a:r>
            <a:r>
              <a:rPr lang="es-ES" sz="1200" b="0" i="0" u="none" strike="noStrike" cap="none" dirty="0" smtClean="0">
                <a:solidFill>
                  <a:schemeClr val="dk1"/>
                </a:solidFill>
                <a:sym typeface="Arial"/>
              </a:rPr>
              <a:t> han de ir acompañados por una certificado sanitario GB u otra documentación oficial, en función del </a:t>
            </a:r>
            <a:r>
              <a:rPr lang="es-ES" sz="1200" b="0" i="0" u="none" strike="noStrike" cap="none" dirty="0" err="1" smtClean="0">
                <a:solidFill>
                  <a:schemeClr val="dk1"/>
                </a:solidFill>
                <a:sym typeface="Arial"/>
              </a:rPr>
              <a:t>SOA</a:t>
            </a:r>
            <a:r>
              <a:rPr lang="es-ES" sz="1200" b="0" i="0" u="none" strike="noStrike" cap="none" dirty="0" smtClean="0">
                <a:solidFill>
                  <a:schemeClr val="dk1"/>
                </a:solidFill>
                <a:sym typeface="Arial"/>
              </a:rPr>
              <a:t> que se esté importando.</a:t>
            </a:r>
            <a:endParaRPr lang="es-ES" sz="1200" dirty="0" smtClean="0"/>
          </a:p>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Hay más información disponible sobre los requisito específicos en las notas de información sobre importación [</a:t>
            </a:r>
            <a:r>
              <a:rPr lang="es-ES" sz="1200" b="0" i="0" u="none" strike="noStrike" cap="none" dirty="0" err="1" smtClean="0">
                <a:solidFill>
                  <a:schemeClr val="dk1"/>
                </a:solidFill>
                <a:sym typeface="Arial"/>
              </a:rPr>
              <a:t>Import</a:t>
            </a:r>
            <a:r>
              <a:rPr lang="es-ES" sz="1200" b="0" i="0" u="none" strike="noStrike" cap="none" dirty="0" smtClean="0">
                <a:solidFill>
                  <a:schemeClr val="dk1"/>
                </a:solidFill>
                <a:sym typeface="Arial"/>
              </a:rPr>
              <a:t> </a:t>
            </a:r>
            <a:r>
              <a:rPr lang="es-ES" sz="1200" b="0" i="0" u="none" strike="noStrike" cap="none" dirty="0" err="1" smtClean="0">
                <a:solidFill>
                  <a:schemeClr val="dk1"/>
                </a:solidFill>
                <a:sym typeface="Arial"/>
              </a:rPr>
              <a:t>Information</a:t>
            </a:r>
            <a:r>
              <a:rPr lang="es-ES" sz="1200" b="0" i="0" u="none" strike="noStrike" cap="none" dirty="0" smtClean="0">
                <a:solidFill>
                  <a:schemeClr val="dk1"/>
                </a:solidFill>
                <a:sym typeface="Arial"/>
              </a:rPr>
              <a:t> Notes (</a:t>
            </a:r>
            <a:r>
              <a:rPr lang="es-ES" sz="1200" b="0" i="0" u="sng" strike="noStrike" cap="none" dirty="0" err="1" smtClean="0">
                <a:solidFill>
                  <a:schemeClr val="dk1"/>
                </a:solidFil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INNs</a:t>
            </a:r>
            <a:r>
              <a:rPr lang="es-ES" sz="1200" b="0" i="0" u="none" strike="noStrike" cap="none" dirty="0" smtClean="0">
                <a:solidFill>
                  <a:schemeClr val="dk1"/>
                </a:solidFill>
                <a:sym typeface="Arial"/>
              </a:rPr>
              <a:t>)].</a:t>
            </a:r>
            <a:endParaRPr lang="es-ES" sz="1200" dirty="0" smtClean="0"/>
          </a:p>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a:t>
            </a:r>
            <a:r>
              <a:rPr lang="es-ES" sz="1200" b="0" i="0" u="none" strike="noStrike" cap="none" dirty="0" err="1" smtClean="0">
                <a:solidFill>
                  <a:schemeClr val="dk1"/>
                </a:solidFill>
                <a:sym typeface="Arial"/>
              </a:rPr>
              <a:t>SOA</a:t>
            </a:r>
            <a:r>
              <a:rPr lang="es-ES" sz="1200" b="0" i="0" u="none" strike="noStrike" cap="none" dirty="0" smtClean="0">
                <a:solidFill>
                  <a:schemeClr val="dk1"/>
                </a:solidFill>
                <a:sym typeface="Arial"/>
              </a:rPr>
              <a:t> tiene</a:t>
            </a:r>
            <a:r>
              <a:rPr lang="es-ES" sz="1200" dirty="0" smtClean="0">
                <a:solidFill>
                  <a:schemeClr val="dk1"/>
                </a:solidFill>
              </a:rPr>
              <a:t>n que llegar a un punto de entrada establecido con un </a:t>
            </a:r>
            <a:r>
              <a:rPr lang="es-ES" sz="1200" dirty="0" err="1" smtClean="0">
                <a:solidFill>
                  <a:schemeClr val="dk1"/>
                </a:solidFill>
              </a:rPr>
              <a:t>PCF</a:t>
            </a:r>
            <a:r>
              <a:rPr lang="es-ES" sz="1200" dirty="0" smtClean="0">
                <a:solidFill>
                  <a:schemeClr val="dk1"/>
                </a:solidFill>
              </a:rPr>
              <a:t> apropiado. </a:t>
            </a:r>
            <a:endParaRPr lang="es-ES" sz="1200" b="0" i="0" u="none" strike="noStrike" cap="none" dirty="0" smtClean="0">
              <a:solidFill>
                <a:schemeClr val="dk1"/>
              </a:solidFill>
              <a:sym typeface="Arial"/>
            </a:endParaRPr>
          </a:p>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En el caso de los </a:t>
            </a:r>
            <a:r>
              <a:rPr lang="es-ES" sz="1200" b="0" i="0" u="none" strike="noStrike" cap="none" dirty="0" err="1" smtClean="0">
                <a:solidFill>
                  <a:schemeClr val="dk1"/>
                </a:solidFill>
                <a:sym typeface="Arial"/>
              </a:rPr>
              <a:t>SOA</a:t>
            </a:r>
            <a:r>
              <a:rPr lang="es-ES" sz="1200" b="0" i="0" u="none" strike="noStrike" cap="none" dirty="0" smtClean="0">
                <a:solidFill>
                  <a:schemeClr val="dk1"/>
                </a:solidFill>
                <a:sym typeface="Arial"/>
              </a:rPr>
              <a:t>, es obligatorio el aviso previo. </a:t>
            </a:r>
            <a:endParaRPr lang="es-ES" sz="1200" b="0" i="0" u="none" strike="noStrike" cap="none" dirty="0">
              <a:solidFill>
                <a:schemeClr val="dk1"/>
              </a:solidFill>
              <a:sym typeface="Arial"/>
            </a:endParaRPr>
          </a:p>
        </p:txBody>
      </p:sp>
      <p:sp>
        <p:nvSpPr>
          <p:cNvPr id="536" name="Google Shape;536;p82"/>
          <p:cNvSpPr txBox="1"/>
          <p:nvPr/>
        </p:nvSpPr>
        <p:spPr>
          <a:xfrm>
            <a:off x="2276375" y="77150"/>
            <a:ext cx="68151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400" b="1" i="0" u="none" strike="noStrike" cap="none" dirty="0" smtClean="0">
                <a:solidFill>
                  <a:schemeClr val="lt1"/>
                </a:solidFill>
                <a:latin typeface="Arial"/>
                <a:ea typeface="Arial"/>
                <a:cs typeface="Arial"/>
                <a:sym typeface="Arial"/>
              </a:rPr>
              <a:t>Subproductos de origen animal (</a:t>
            </a:r>
            <a:r>
              <a:rPr lang="es-ES" sz="2000" b="1" i="0" u="none" strike="noStrike" cap="none" dirty="0" err="1" smtClean="0">
                <a:solidFill>
                  <a:schemeClr val="lt1"/>
                </a:solidFill>
                <a:latin typeface="Arial"/>
                <a:ea typeface="Arial"/>
                <a:cs typeface="Arial"/>
                <a:sym typeface="Arial"/>
              </a:rPr>
              <a:t>SOA</a:t>
            </a:r>
            <a:r>
              <a:rPr lang="es-ES" sz="2400" b="1" i="0" u="none" strike="noStrike" cap="none" dirty="0" smtClean="0">
                <a:solidFill>
                  <a:schemeClr val="lt1"/>
                </a:solidFill>
                <a:latin typeface="Arial"/>
                <a:ea typeface="Arial"/>
                <a:cs typeface="Arial"/>
                <a:sym typeface="Arial"/>
              </a:rPr>
              <a:t>)</a:t>
            </a:r>
            <a:endParaRPr lang="es-ES" sz="11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83"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543" name="Google Shape;543;p83"/>
          <p:cNvSpPr/>
          <p:nvPr/>
        </p:nvSpPr>
        <p:spPr>
          <a:xfrm>
            <a:off x="4673" y="638347"/>
            <a:ext cx="9139200" cy="314700"/>
          </a:xfrm>
          <a:prstGeom prst="rect">
            <a:avLst/>
          </a:prstGeom>
          <a:solidFill>
            <a:srgbClr val="A5A5A5"/>
          </a:solidFill>
          <a:ln>
            <a:noFill/>
          </a:ln>
        </p:spPr>
        <p:txBody>
          <a:bodyPr spcFirstLastPara="1" wrap="square" lIns="91425" tIns="45700" rIns="91425" bIns="45700" anchor="ctr" anchorCtr="0">
            <a:noAutofit/>
          </a:bodyPr>
          <a:lstStyle/>
          <a:p>
            <a:pPr marL="26035" lvl="0">
              <a:buSzPts val="1600"/>
            </a:pPr>
            <a:r>
              <a:rPr lang="es-ES" sz="1600" b="1" i="0" u="none" strike="noStrike" cap="none" dirty="0" smtClean="0">
                <a:solidFill>
                  <a:schemeClr val="lt1"/>
                </a:solidFill>
                <a:sym typeface="Arial"/>
              </a:rPr>
              <a:t>    </a:t>
            </a:r>
            <a:r>
              <a:rPr lang="es-ES" sz="1600" b="1" dirty="0" smtClean="0">
                <a:solidFill>
                  <a:schemeClr val="lt1"/>
                </a:solidFill>
              </a:rPr>
              <a:t>Nuevas fases para introducir controles de importación </a:t>
            </a:r>
            <a:r>
              <a:rPr lang="es-ES" sz="1600" b="1" dirty="0" err="1" smtClean="0">
                <a:solidFill>
                  <a:schemeClr val="lt1"/>
                </a:solidFill>
              </a:rPr>
              <a:t>SFS</a:t>
            </a:r>
            <a:r>
              <a:rPr lang="es-ES" sz="1600" b="1" dirty="0" smtClean="0">
                <a:solidFill>
                  <a:schemeClr val="lt1"/>
                </a:solidFill>
              </a:rPr>
              <a:t> para </a:t>
            </a:r>
            <a:r>
              <a:rPr lang="es-ES" sz="1600" b="1" dirty="0" err="1" smtClean="0">
                <a:solidFill>
                  <a:schemeClr val="lt1"/>
                </a:solidFill>
              </a:rPr>
              <a:t>SOA</a:t>
            </a:r>
            <a:r>
              <a:rPr lang="es-ES" sz="1600" dirty="0" smtClean="0">
                <a:solidFill>
                  <a:schemeClr val="lt1"/>
                </a:solidFill>
              </a:rPr>
              <a:t> </a:t>
            </a:r>
            <a:endParaRPr lang="es-ES" dirty="0">
              <a:solidFill>
                <a:schemeClr val="lt1"/>
              </a:solidFill>
            </a:endParaRPr>
          </a:p>
        </p:txBody>
      </p:sp>
      <p:sp>
        <p:nvSpPr>
          <p:cNvPr id="544" name="Google Shape;544;p83"/>
          <p:cNvSpPr txBox="1">
            <a:spLocks noGrp="1"/>
          </p:cNvSpPr>
          <p:nvPr>
            <p:ph type="body" idx="1"/>
          </p:nvPr>
        </p:nvSpPr>
        <p:spPr>
          <a:xfrm>
            <a:off x="439738" y="1402776"/>
            <a:ext cx="8363100" cy="212340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0"/>
              </a:spcBef>
              <a:spcAft>
                <a:spcPts val="0"/>
              </a:spcAft>
              <a:buClr>
                <a:schemeClr val="dk1"/>
              </a:buClr>
              <a:buSzPts val="1400"/>
              <a:buFont typeface="Arial"/>
              <a:buChar char="●"/>
            </a:pPr>
            <a:r>
              <a:rPr lang="es-ES" sz="1400" b="0" dirty="0" smtClean="0">
                <a:solidFill>
                  <a:schemeClr val="dk1"/>
                </a:solidFill>
                <a:latin typeface="Arial"/>
                <a:ea typeface="Arial"/>
                <a:cs typeface="Arial"/>
                <a:sym typeface="Arial"/>
              </a:rPr>
              <a:t>Los importadores tendrán que comprobar si el código </a:t>
            </a:r>
            <a:r>
              <a:rPr lang="es-ES" sz="1400" b="0" dirty="0" err="1" smtClean="0">
                <a:solidFill>
                  <a:schemeClr val="dk1"/>
                </a:solidFill>
                <a:latin typeface="Arial"/>
                <a:ea typeface="Arial"/>
                <a:cs typeface="Arial"/>
                <a:sym typeface="Arial"/>
              </a:rPr>
              <a:t>NC</a:t>
            </a:r>
            <a:r>
              <a:rPr lang="es-ES" sz="1400" b="0" dirty="0" smtClean="0">
                <a:solidFill>
                  <a:schemeClr val="dk1"/>
                </a:solidFill>
                <a:latin typeface="Arial"/>
                <a:ea typeface="Arial"/>
                <a:cs typeface="Arial"/>
                <a:sym typeface="Arial"/>
              </a:rPr>
              <a:t> (Nomenclatura Combinada) de su producto está listado en el Reglamento 2019/2007 para poder determinar si su producto ha de ser importado a través de un punto de entrada con el </a:t>
            </a:r>
            <a:r>
              <a:rPr lang="es-ES" sz="1400" b="0" dirty="0" err="1" smtClean="0">
                <a:solidFill>
                  <a:schemeClr val="dk1"/>
                </a:solidFill>
                <a:latin typeface="Arial"/>
                <a:ea typeface="Arial"/>
                <a:cs typeface="Arial"/>
                <a:sym typeface="Arial"/>
              </a:rPr>
              <a:t>PCF</a:t>
            </a:r>
            <a:r>
              <a:rPr lang="es-ES" sz="1400" b="0" dirty="0" smtClean="0">
                <a:solidFill>
                  <a:schemeClr val="dk1"/>
                </a:solidFill>
                <a:latin typeface="Arial"/>
                <a:ea typeface="Arial"/>
                <a:cs typeface="Arial"/>
                <a:sym typeface="Arial"/>
              </a:rPr>
              <a:t> apropiado.  </a:t>
            </a:r>
          </a:p>
          <a:p>
            <a:pPr marL="457200" lvl="0" indent="-317500" algn="l" rtl="0">
              <a:lnSpc>
                <a:spcPct val="100000"/>
              </a:lnSpc>
              <a:spcBef>
                <a:spcPts val="1000"/>
              </a:spcBef>
              <a:spcAft>
                <a:spcPts val="0"/>
              </a:spcAft>
              <a:buClr>
                <a:schemeClr val="dk1"/>
              </a:buClr>
              <a:buSzPts val="1400"/>
              <a:buFont typeface="Arial"/>
              <a:buChar char="●"/>
            </a:pPr>
            <a:r>
              <a:rPr lang="es-ES" sz="1400" b="0" dirty="0" smtClean="0">
                <a:solidFill>
                  <a:schemeClr val="dk1"/>
                </a:solidFill>
                <a:latin typeface="Arial"/>
                <a:ea typeface="Arial"/>
                <a:cs typeface="Arial"/>
                <a:sym typeface="Arial"/>
              </a:rPr>
              <a:t>Los bienes estarán sujetos a controles de documentación, identidad y físicos en función del riesgo que conllevan.</a:t>
            </a:r>
          </a:p>
          <a:p>
            <a:pPr marL="26035" lvl="0" indent="0" algn="l" rtl="0">
              <a:lnSpc>
                <a:spcPct val="100000"/>
              </a:lnSpc>
              <a:spcBef>
                <a:spcPts val="0"/>
              </a:spcBef>
              <a:spcAft>
                <a:spcPts val="0"/>
              </a:spcAft>
              <a:buClr>
                <a:schemeClr val="dk1"/>
              </a:buClr>
              <a:buSzPts val="1400"/>
              <a:buNone/>
            </a:pPr>
            <a:endParaRPr lang="es-ES" sz="1100" dirty="0" smtClean="0">
              <a:solidFill>
                <a:schemeClr val="dk1"/>
              </a:solidFill>
            </a:endParaRPr>
          </a:p>
          <a:p>
            <a:pPr marL="229870" lvl="0" indent="-114935" algn="l" rtl="0">
              <a:lnSpc>
                <a:spcPct val="100000"/>
              </a:lnSpc>
              <a:spcBef>
                <a:spcPts val="0"/>
              </a:spcBef>
              <a:spcAft>
                <a:spcPts val="0"/>
              </a:spcAft>
              <a:buClr>
                <a:schemeClr val="dk1"/>
              </a:buClr>
              <a:buSzPts val="1400"/>
              <a:buNone/>
            </a:pPr>
            <a:endParaRPr lang="es-ES" sz="1200" b="1" dirty="0">
              <a:solidFill>
                <a:schemeClr val="dk1"/>
              </a:solidFill>
            </a:endParaRPr>
          </a:p>
        </p:txBody>
      </p:sp>
      <p:sp>
        <p:nvSpPr>
          <p:cNvPr id="545" name="Google Shape;545;p83"/>
          <p:cNvSpPr/>
          <p:nvPr/>
        </p:nvSpPr>
        <p:spPr>
          <a:xfrm>
            <a:off x="392861" y="1033444"/>
            <a:ext cx="2378914"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smtClean="0">
                <a:solidFill>
                  <a:schemeClr val="accent3"/>
                </a:solidFill>
              </a:rPr>
              <a:t>Enero de</a:t>
            </a:r>
            <a:r>
              <a:rPr lang="es-ES" sz="1800" b="1" i="0" u="none" strike="noStrike" cap="none" dirty="0" smtClean="0">
                <a:solidFill>
                  <a:schemeClr val="accent3"/>
                </a:solidFill>
                <a:sym typeface="Arial"/>
              </a:rPr>
              <a:t> 2022:</a:t>
            </a:r>
            <a:endParaRPr lang="es-ES" sz="1800" b="1" i="0" u="none" strike="noStrike" cap="none" dirty="0">
              <a:solidFill>
                <a:schemeClr val="accent3"/>
              </a:solidFill>
              <a:sym typeface="Arial"/>
            </a:endParaRPr>
          </a:p>
        </p:txBody>
      </p:sp>
      <p:sp>
        <p:nvSpPr>
          <p:cNvPr id="546" name="Google Shape;546;p83"/>
          <p:cNvSpPr txBox="1"/>
          <p:nvPr/>
        </p:nvSpPr>
        <p:spPr>
          <a:xfrm>
            <a:off x="2276375" y="77150"/>
            <a:ext cx="68151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800" b="1" i="0" u="none" strike="noStrike" cap="none" dirty="0" smtClean="0">
                <a:solidFill>
                  <a:schemeClr val="lt1"/>
                </a:solidFill>
                <a:latin typeface="Arial"/>
                <a:ea typeface="Arial"/>
                <a:cs typeface="Arial"/>
                <a:sym typeface="Arial"/>
              </a:rPr>
              <a:t>Subproductos de origen </a:t>
            </a:r>
            <a:r>
              <a:rPr lang="es-ES" sz="2400" b="1" i="0" u="none" strike="noStrike" cap="none" dirty="0" smtClean="0">
                <a:solidFill>
                  <a:schemeClr val="lt1"/>
                </a:solidFill>
                <a:latin typeface="Arial"/>
                <a:ea typeface="Arial"/>
                <a:cs typeface="Arial"/>
                <a:sym typeface="Arial"/>
              </a:rPr>
              <a:t>animal (</a:t>
            </a:r>
            <a:r>
              <a:rPr lang="es-ES" sz="2400" b="1" i="0" u="none" strike="noStrike" cap="none" dirty="0" err="1" smtClean="0">
                <a:solidFill>
                  <a:schemeClr val="lt1"/>
                </a:solidFill>
                <a:latin typeface="Arial"/>
                <a:ea typeface="Arial"/>
                <a:cs typeface="Arial"/>
                <a:sym typeface="Arial"/>
              </a:rPr>
              <a:t>SOA</a:t>
            </a:r>
            <a:r>
              <a:rPr lang="es-ES" sz="3000" b="1" i="0" u="none" strike="noStrike" cap="none" dirty="0" smtClean="0">
                <a:solidFill>
                  <a:schemeClr val="lt1"/>
                </a:solidFill>
                <a:latin typeface="Arial"/>
                <a:ea typeface="Arial"/>
                <a:cs typeface="Arial"/>
                <a:sym typeface="Arial"/>
              </a:rPr>
              <a:t>)</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84" descr="A picture containing bird&#10;&#10;Description automatically generated"/>
          <p:cNvPicPr preferRelativeResize="0"/>
          <p:nvPr/>
        </p:nvPicPr>
        <p:blipFill rotWithShape="1">
          <a:blip r:embed="rId3">
            <a:alphaModFix/>
          </a:blip>
          <a:srcRect/>
          <a:stretch/>
        </p:blipFill>
        <p:spPr>
          <a:xfrm>
            <a:off x="4673" y="0"/>
            <a:ext cx="9143999" cy="5207801"/>
          </a:xfrm>
          <a:prstGeom prst="rect">
            <a:avLst/>
          </a:prstGeom>
          <a:noFill/>
          <a:ln>
            <a:noFill/>
          </a:ln>
        </p:spPr>
      </p:pic>
      <p:sp>
        <p:nvSpPr>
          <p:cNvPr id="553" name="Google Shape;553;p84"/>
          <p:cNvSpPr txBox="1"/>
          <p:nvPr/>
        </p:nvSpPr>
        <p:spPr>
          <a:xfrm>
            <a:off x="2109225" y="0"/>
            <a:ext cx="70347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s-ES" sz="2400" b="1" dirty="0" smtClean="0">
                <a:solidFill>
                  <a:schemeClr val="lt1"/>
                </a:solidFill>
              </a:rPr>
              <a:t>Animales vivos y productos germinados</a:t>
            </a:r>
            <a:endParaRPr lang="es-ES" sz="2400" b="1" i="0" u="none" strike="noStrike" cap="none" dirty="0">
              <a:solidFill>
                <a:schemeClr val="lt1"/>
              </a:solidFill>
              <a:sym typeface="Arial"/>
            </a:endParaRPr>
          </a:p>
        </p:txBody>
      </p:sp>
      <p:sp>
        <p:nvSpPr>
          <p:cNvPr id="554" name="Google Shape;554;p84"/>
          <p:cNvSpPr txBox="1">
            <a:spLocks noGrp="1"/>
          </p:cNvSpPr>
          <p:nvPr>
            <p:ph type="body" idx="1"/>
          </p:nvPr>
        </p:nvSpPr>
        <p:spPr>
          <a:xfrm>
            <a:off x="392723" y="1393973"/>
            <a:ext cx="8363100" cy="801432"/>
          </a:xfrm>
          <a:prstGeom prst="rect">
            <a:avLst/>
          </a:prstGeom>
          <a:noFill/>
          <a:ln>
            <a:noFill/>
          </a:ln>
        </p:spPr>
        <p:txBody>
          <a:bodyPr spcFirstLastPara="1" wrap="square" lIns="91425" tIns="45700" rIns="91425" bIns="45700" anchor="t" anchorCtr="0">
            <a:noAutofit/>
          </a:bodyPr>
          <a:lstStyle/>
          <a:p>
            <a:pPr marL="197485" lvl="0" indent="-82550" algn="l" rtl="0">
              <a:lnSpc>
                <a:spcPct val="100000"/>
              </a:lnSpc>
              <a:spcBef>
                <a:spcPts val="0"/>
              </a:spcBef>
              <a:spcAft>
                <a:spcPts val="0"/>
              </a:spcAft>
              <a:buClr>
                <a:schemeClr val="dk1"/>
              </a:buClr>
              <a:buSzPts val="1400"/>
              <a:buNone/>
            </a:pPr>
            <a:endParaRPr lang="es-ES" sz="1050" dirty="0" smtClean="0">
              <a:solidFill>
                <a:schemeClr val="dk1"/>
              </a:solidFill>
            </a:endParaRPr>
          </a:p>
          <a:p>
            <a:pPr marL="26035" lvl="0" indent="0" algn="l" rtl="0">
              <a:lnSpc>
                <a:spcPct val="100000"/>
              </a:lnSpc>
              <a:spcBef>
                <a:spcPts val="0"/>
              </a:spcBef>
              <a:spcAft>
                <a:spcPts val="0"/>
              </a:spcAft>
              <a:buClr>
                <a:schemeClr val="dk1"/>
              </a:buClr>
              <a:buSzPts val="1400"/>
              <a:buNone/>
            </a:pPr>
            <a:endParaRPr lang="es-ES" sz="1100" b="1" dirty="0" smtClean="0">
              <a:solidFill>
                <a:schemeClr val="dk1"/>
              </a:solidFill>
            </a:endParaRPr>
          </a:p>
          <a:p>
            <a:pPr marL="457200" lvl="0" indent="-317500" algn="just" rtl="0">
              <a:lnSpc>
                <a:spcPct val="100000"/>
              </a:lnSpc>
              <a:spcBef>
                <a:spcPts val="0"/>
              </a:spcBef>
              <a:spcAft>
                <a:spcPts val="0"/>
              </a:spcAft>
              <a:buClr>
                <a:schemeClr val="dk1"/>
              </a:buClr>
              <a:buSzPts val="1400"/>
              <a:buFont typeface="Arial"/>
              <a:buChar char="●"/>
            </a:pPr>
            <a:r>
              <a:rPr lang="es-ES" sz="1200" b="0" dirty="0" smtClean="0">
                <a:solidFill>
                  <a:schemeClr val="dk1"/>
                </a:solidFill>
                <a:latin typeface="Arial"/>
                <a:ea typeface="Arial"/>
                <a:cs typeface="Arial"/>
                <a:sym typeface="Arial"/>
              </a:rPr>
              <a:t>Continuarán aplicándose los requisitos ya existentes para animales vivos y productos germinados (incluido </a:t>
            </a:r>
            <a:r>
              <a:rPr lang="es-ES" sz="1200" b="0" dirty="0">
                <a:solidFill>
                  <a:schemeClr val="dk1"/>
                </a:solidFill>
                <a:latin typeface="Arial"/>
                <a:ea typeface="Arial"/>
                <a:cs typeface="Arial"/>
                <a:sym typeface="Arial"/>
              </a:rPr>
              <a:t>el semen, los embriones o los óvulos).</a:t>
            </a:r>
          </a:p>
          <a:p>
            <a:pPr marL="457200" lvl="0" indent="-317500" algn="just" rtl="0">
              <a:lnSpc>
                <a:spcPct val="100000"/>
              </a:lnSpc>
              <a:spcBef>
                <a:spcPts val="0"/>
              </a:spcBef>
              <a:spcAft>
                <a:spcPts val="0"/>
              </a:spcAft>
              <a:buClr>
                <a:schemeClr val="dk1"/>
              </a:buClr>
              <a:buSzPts val="1400"/>
              <a:buFont typeface="Arial"/>
              <a:buChar char="●"/>
            </a:pPr>
            <a:endParaRPr lang="es-ES" sz="1200" b="0" dirty="0">
              <a:solidFill>
                <a:schemeClr val="dk1"/>
              </a:solidFill>
              <a:latin typeface="Arial"/>
              <a:ea typeface="Arial"/>
              <a:cs typeface="Arial"/>
              <a:sym typeface="Arial"/>
            </a:endParaRPr>
          </a:p>
        </p:txBody>
      </p:sp>
      <p:sp>
        <p:nvSpPr>
          <p:cNvPr id="555" name="Google Shape;555;p84"/>
          <p:cNvSpPr/>
          <p:nvPr/>
        </p:nvSpPr>
        <p:spPr>
          <a:xfrm>
            <a:off x="4673" y="840005"/>
            <a:ext cx="9139200" cy="573600"/>
          </a:xfrm>
          <a:prstGeom prst="rect">
            <a:avLst/>
          </a:prstGeom>
          <a:solidFill>
            <a:srgbClr val="A5A5A5"/>
          </a:solidFill>
          <a:ln>
            <a:noFill/>
          </a:ln>
        </p:spPr>
        <p:txBody>
          <a:bodyPr spcFirstLastPara="1" wrap="square" lIns="91425" tIns="45700" rIns="91425" bIns="45700" anchor="ctr" anchorCtr="0">
            <a:noAutofit/>
          </a:bodyPr>
          <a:lstStyle/>
          <a:p>
            <a:pPr marL="26035" lvl="0" algn="just">
              <a:buSzPts val="1600"/>
            </a:pPr>
            <a:r>
              <a:rPr lang="es-ES" b="1" i="0" u="none" strike="noStrike" cap="none" dirty="0" smtClean="0">
                <a:solidFill>
                  <a:schemeClr val="lt1"/>
                </a:solidFill>
                <a:sym typeface="Arial"/>
              </a:rPr>
              <a:t> </a:t>
            </a:r>
            <a:r>
              <a:rPr lang="es-ES" b="1" dirty="0" smtClean="0">
                <a:solidFill>
                  <a:schemeClr val="lt1"/>
                </a:solidFill>
              </a:rPr>
              <a:t>Nuevas fases para introducir controles de importación </a:t>
            </a:r>
            <a:r>
              <a:rPr lang="es-ES" b="1" dirty="0" err="1" smtClean="0">
                <a:solidFill>
                  <a:schemeClr val="lt1"/>
                </a:solidFill>
              </a:rPr>
              <a:t>SFS</a:t>
            </a:r>
            <a:r>
              <a:rPr lang="es-ES" b="1" dirty="0" smtClean="0">
                <a:solidFill>
                  <a:schemeClr val="lt1"/>
                </a:solidFill>
              </a:rPr>
              <a:t> para animales vivos y productos germinados</a:t>
            </a:r>
            <a:r>
              <a:rPr lang="es-ES" b="0" i="0" u="none" strike="noStrike" cap="none" dirty="0" smtClean="0">
                <a:solidFill>
                  <a:schemeClr val="lt1"/>
                </a:solidFill>
                <a:sym typeface="Arial"/>
              </a:rPr>
              <a:t> </a:t>
            </a:r>
            <a:endParaRPr lang="es-ES" sz="1200" b="0" i="0" u="none" strike="noStrike" cap="none" dirty="0">
              <a:solidFill>
                <a:schemeClr val="lt1"/>
              </a:solidFill>
              <a:sym typeface="Arial"/>
            </a:endParaRPr>
          </a:p>
        </p:txBody>
      </p:sp>
      <p:sp>
        <p:nvSpPr>
          <p:cNvPr id="556" name="Google Shape;556;p84"/>
          <p:cNvSpPr/>
          <p:nvPr/>
        </p:nvSpPr>
        <p:spPr>
          <a:xfrm>
            <a:off x="469075" y="1425226"/>
            <a:ext cx="257732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dirty="0" smtClean="0">
                <a:solidFill>
                  <a:schemeClr val="accent3"/>
                </a:solidFill>
                <a:sym typeface="Arial"/>
              </a:rPr>
              <a:t>Octubre de 2021:</a:t>
            </a:r>
            <a:endParaRPr lang="es-ES" sz="1800" b="1" i="0" u="none" strike="noStrike" cap="none" dirty="0">
              <a:solidFill>
                <a:schemeClr val="accent3"/>
              </a:solidFill>
              <a:latin typeface="Calibri"/>
              <a:ea typeface="Calibri"/>
              <a:cs typeface="Calibri"/>
              <a:sym typeface="Calibri"/>
            </a:endParaRPr>
          </a:p>
        </p:txBody>
      </p:sp>
      <p:sp>
        <p:nvSpPr>
          <p:cNvPr id="557" name="Google Shape;557;p84"/>
          <p:cNvSpPr txBox="1"/>
          <p:nvPr/>
        </p:nvSpPr>
        <p:spPr>
          <a:xfrm>
            <a:off x="392723" y="2393414"/>
            <a:ext cx="8102700" cy="1292621"/>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productos germinados tienen que seguir yendo acompañados por un certificado sanitaria </a:t>
            </a:r>
            <a:r>
              <a:rPr lang="es-ES" sz="1200" dirty="0" smtClean="0">
                <a:solidFill>
                  <a:schemeClr val="dk1"/>
                </a:solidFill>
              </a:rPr>
              <a:t>GB y notificados previamente mediante </a:t>
            </a:r>
            <a:r>
              <a:rPr lang="es-ES" sz="1200" b="0" i="0" u="none" strike="noStrike" cap="none" dirty="0" err="1" smtClean="0">
                <a:solidFill>
                  <a:schemeClr val="dk1"/>
                </a:solidFill>
                <a:sym typeface="Arial"/>
              </a:rPr>
              <a:t>IPAFFS</a:t>
            </a:r>
            <a:r>
              <a:rPr lang="es-ES" sz="1200" b="0" i="0" u="none" strike="noStrike" cap="none" dirty="0" smtClean="0">
                <a:solidFill>
                  <a:schemeClr val="dk1"/>
                </a:solidFill>
                <a:sym typeface="Arial"/>
              </a:rPr>
              <a:t> antes de su llegada a la frontera.</a:t>
            </a:r>
            <a:br>
              <a:rPr lang="es-ES" sz="1200" b="0" i="0" u="none" strike="noStrike" cap="none" dirty="0" smtClean="0">
                <a:solidFill>
                  <a:schemeClr val="dk1"/>
                </a:solidFill>
                <a:sym typeface="Arial"/>
              </a:rPr>
            </a:br>
            <a:endParaRPr lang="es-ES" sz="1200" b="0" i="0" u="none" strike="noStrike" cap="none" dirty="0" smtClean="0">
              <a:solidFill>
                <a:schemeClr val="dk1"/>
              </a:solidFill>
              <a:sym typeface="Arial"/>
            </a:endParaRPr>
          </a:p>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Hay nuevos requisitos para la entrada de productos germinados por un punto de entrada establecido con un </a:t>
            </a:r>
            <a:r>
              <a:rPr lang="es-ES" sz="1200" b="0" i="0" u="none" strike="noStrike" cap="none" dirty="0" err="1" smtClean="0">
                <a:solidFill>
                  <a:schemeClr val="dk1"/>
                </a:solidFill>
                <a:sym typeface="Arial"/>
              </a:rPr>
              <a:t>PCF</a:t>
            </a:r>
            <a:r>
              <a:rPr lang="es-ES" sz="1200" b="0" i="0" u="none" strike="noStrike" cap="none" dirty="0" smtClean="0">
                <a:solidFill>
                  <a:schemeClr val="dk1"/>
                </a:solidFill>
                <a:sym typeface="Arial"/>
              </a:rPr>
              <a:t> apropiado. </a:t>
            </a:r>
            <a:endParaRPr lang="es-ES" b="0" i="0" u="none" strike="noStrike" cap="none" dirty="0" smtClean="0">
              <a:solidFill>
                <a:schemeClr val="dk1"/>
              </a:solidFill>
              <a:sym typeface="Arial"/>
            </a:endParaRPr>
          </a:p>
          <a:p>
            <a:pPr marL="0" marR="0" lvl="0" indent="0" algn="l" rtl="0">
              <a:lnSpc>
                <a:spcPct val="100000"/>
              </a:lnSpc>
              <a:spcBef>
                <a:spcPts val="0"/>
              </a:spcBef>
              <a:spcAft>
                <a:spcPts val="0"/>
              </a:spcAft>
              <a:buClr>
                <a:srgbClr val="000000"/>
              </a:buClr>
              <a:buSzPts val="1800"/>
              <a:buFont typeface="Arial"/>
              <a:buNone/>
            </a:pPr>
            <a:endParaRPr lang="es-ES" sz="1600" b="0" i="0" u="none" strike="noStrike" cap="none" dirty="0">
              <a:solidFill>
                <a:schemeClr val="dk1"/>
              </a:solidFill>
              <a:latin typeface="Calibri"/>
              <a:ea typeface="Calibri"/>
              <a:cs typeface="Calibri"/>
              <a:sym typeface="Calibri"/>
            </a:endParaRPr>
          </a:p>
        </p:txBody>
      </p:sp>
      <p:sp>
        <p:nvSpPr>
          <p:cNvPr id="558" name="Google Shape;558;p84"/>
          <p:cNvSpPr/>
          <p:nvPr/>
        </p:nvSpPr>
        <p:spPr>
          <a:xfrm>
            <a:off x="469075" y="2072405"/>
            <a:ext cx="2017815"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dirty="0" smtClean="0">
                <a:solidFill>
                  <a:schemeClr val="accent3"/>
                </a:solidFill>
                <a:sym typeface="Arial"/>
              </a:rPr>
              <a:t>Enero de 2022:</a:t>
            </a:r>
            <a:endParaRPr lang="es-ES" sz="1800" b="1" i="0" u="none" strike="noStrike" cap="none" dirty="0">
              <a:solidFill>
                <a:schemeClr val="accent3"/>
              </a:solidFill>
              <a:latin typeface="Calibri"/>
              <a:ea typeface="Calibri"/>
              <a:cs typeface="Calibri"/>
              <a:sym typeface="Calibri"/>
            </a:endParaRPr>
          </a:p>
        </p:txBody>
      </p:sp>
      <p:sp>
        <p:nvSpPr>
          <p:cNvPr id="559" name="Google Shape;559;p84"/>
          <p:cNvSpPr/>
          <p:nvPr/>
        </p:nvSpPr>
        <p:spPr>
          <a:xfrm>
            <a:off x="469075" y="3392720"/>
            <a:ext cx="2190997"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dirty="0" smtClean="0">
                <a:solidFill>
                  <a:schemeClr val="accent3"/>
                </a:solidFill>
                <a:sym typeface="Arial"/>
              </a:rPr>
              <a:t>Marzo de 2022:</a:t>
            </a:r>
            <a:endParaRPr lang="es-ES" sz="1800" b="1" i="0" u="none" strike="noStrike" cap="none" dirty="0">
              <a:solidFill>
                <a:schemeClr val="accent3"/>
              </a:solidFill>
              <a:latin typeface="Calibri"/>
              <a:ea typeface="Calibri"/>
              <a:cs typeface="Calibri"/>
              <a:sym typeface="Calibri"/>
            </a:endParaRPr>
          </a:p>
        </p:txBody>
      </p:sp>
      <p:sp>
        <p:nvSpPr>
          <p:cNvPr id="560" name="Google Shape;560;p84"/>
          <p:cNvSpPr txBox="1"/>
          <p:nvPr/>
        </p:nvSpPr>
        <p:spPr>
          <a:xfrm>
            <a:off x="392723" y="3747185"/>
            <a:ext cx="8102700" cy="646290"/>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Los animales vivos también tienen que entrar po</a:t>
            </a:r>
            <a:r>
              <a:rPr lang="es-ES" sz="1200" dirty="0" smtClean="0">
                <a:solidFill>
                  <a:schemeClr val="dk1"/>
                </a:solidFill>
              </a:rPr>
              <a:t>r un punto de entrada establecido con un </a:t>
            </a:r>
            <a:r>
              <a:rPr lang="es-ES" sz="1200" dirty="0" err="1" smtClean="0">
                <a:solidFill>
                  <a:schemeClr val="dk1"/>
                </a:solidFill>
              </a:rPr>
              <a:t>PCF</a:t>
            </a:r>
            <a:r>
              <a:rPr lang="es-ES" sz="1200" dirty="0" smtClean="0">
                <a:solidFill>
                  <a:schemeClr val="dk1"/>
                </a:solidFill>
              </a:rPr>
              <a:t> adecuado para hacer controles de documentación, identidad y físicos.</a:t>
            </a:r>
            <a:endParaRPr lang="es-ES" sz="1200" b="0" i="0" u="none" strike="noStrike" cap="none" dirty="0" smtClean="0">
              <a:solidFill>
                <a:schemeClr val="dk1"/>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ES" sz="1200" b="0" i="0" u="none" strike="noStrike" cap="none" dirty="0" smtClean="0">
                <a:solidFill>
                  <a:schemeClr val="dk1"/>
                </a:solidFill>
                <a:sym typeface="Arial"/>
              </a:rPr>
              <a:t>Animales de alto riesgo </a:t>
            </a:r>
            <a:r>
              <a:rPr lang="es-ES" sz="1200" dirty="0" smtClean="0">
                <a:solidFill>
                  <a:schemeClr val="dk1"/>
                </a:solidFill>
              </a:rPr>
              <a:t>importados a GB procedentes de la UE seguirán siendo sujetos al 100% de controles.</a:t>
            </a:r>
            <a:endParaRPr lang="es-ES" sz="1200" b="0" i="0" u="none" strike="noStrike" cap="none" dirty="0" smtClean="0">
              <a:solidFill>
                <a:schemeClr val="dk1"/>
              </a:solidFil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58"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254" name="Google Shape;254;p58"/>
          <p:cNvSpPr txBox="1"/>
          <p:nvPr/>
        </p:nvSpPr>
        <p:spPr>
          <a:xfrm>
            <a:off x="163033" y="674299"/>
            <a:ext cx="8824542" cy="4174148"/>
          </a:xfrm>
          <a:prstGeom prst="rect">
            <a:avLst/>
          </a:prstGeom>
          <a:noFill/>
          <a:ln>
            <a:noFill/>
          </a:ln>
        </p:spPr>
        <p:txBody>
          <a:bodyPr spcFirstLastPara="1" wrap="square" lIns="91425" tIns="91425" rIns="91425" bIns="91425" anchor="t" anchorCtr="0">
            <a:noAutofit/>
          </a:bodyPr>
          <a:lstStyle/>
          <a:p>
            <a:pPr lvl="0"/>
            <a:r>
              <a:rPr lang="en-GB" b="1" dirty="0" smtClean="0"/>
              <a:t>10:00</a:t>
            </a:r>
            <a:r>
              <a:rPr lang="en-GB" dirty="0"/>
              <a:t>  </a:t>
            </a:r>
            <a:r>
              <a:rPr lang="en-GB" dirty="0" err="1"/>
              <a:t>Notas</a:t>
            </a:r>
            <a:r>
              <a:rPr lang="en-GB" dirty="0"/>
              <a:t> </a:t>
            </a:r>
            <a:r>
              <a:rPr lang="en-GB" dirty="0" err="1"/>
              <a:t>introductorias</a:t>
            </a:r>
            <a:r>
              <a:rPr lang="en-GB" dirty="0"/>
              <a:t>- </a:t>
            </a:r>
            <a:r>
              <a:rPr lang="en-GB" b="1" dirty="0"/>
              <a:t>Nick White</a:t>
            </a:r>
            <a:r>
              <a:rPr lang="en-GB" dirty="0"/>
              <a:t>, </a:t>
            </a:r>
            <a:r>
              <a:rPr lang="en-GB" b="1" dirty="0" err="1" smtClean="0"/>
              <a:t>Embajada</a:t>
            </a:r>
            <a:r>
              <a:rPr lang="en-GB" b="1" dirty="0" smtClean="0"/>
              <a:t> </a:t>
            </a:r>
            <a:r>
              <a:rPr lang="en-GB" b="1" dirty="0" err="1" smtClean="0"/>
              <a:t>Británica</a:t>
            </a:r>
            <a:endParaRPr lang="en-GB" b="1" dirty="0"/>
          </a:p>
          <a:p>
            <a:pPr lvl="0"/>
            <a:r>
              <a:rPr lang="en-GB" dirty="0" err="1" smtClean="0"/>
              <a:t>Presentaciones</a:t>
            </a:r>
            <a:r>
              <a:rPr lang="en-GB" dirty="0" smtClean="0"/>
              <a:t>:</a:t>
            </a:r>
            <a:endParaRPr lang="en-GB" dirty="0"/>
          </a:p>
          <a:p>
            <a:pPr marL="285750" lvl="0" indent="-285750">
              <a:buFont typeface="Arial" panose="020B0604020202020204" pitchFamily="34" charset="0"/>
              <a:buChar char="•"/>
            </a:pPr>
            <a:r>
              <a:rPr lang="en-GB" b="1" dirty="0"/>
              <a:t>Flavia Munteanu</a:t>
            </a:r>
            <a:r>
              <a:rPr lang="en-GB" dirty="0"/>
              <a:t>, </a:t>
            </a:r>
            <a:r>
              <a:rPr lang="en-GB" b="1" dirty="0" err="1" smtClean="0"/>
              <a:t>Ministerio</a:t>
            </a:r>
            <a:r>
              <a:rPr lang="en-GB" b="1" dirty="0" smtClean="0"/>
              <a:t> de </a:t>
            </a:r>
            <a:r>
              <a:rPr lang="en-GB" b="1" dirty="0" err="1" smtClean="0"/>
              <a:t>Recaudacion</a:t>
            </a:r>
            <a:r>
              <a:rPr lang="en-GB" b="1" dirty="0" smtClean="0"/>
              <a:t> y </a:t>
            </a:r>
            <a:r>
              <a:rPr lang="en-GB" b="1" dirty="0" err="1" smtClean="0"/>
              <a:t>Aduanas</a:t>
            </a:r>
            <a:r>
              <a:rPr lang="en-GB" b="1" dirty="0" smtClean="0"/>
              <a:t> (</a:t>
            </a:r>
            <a:r>
              <a:rPr lang="en-GB" b="1" i="1" dirty="0" smtClean="0"/>
              <a:t>HMRC</a:t>
            </a:r>
            <a:r>
              <a:rPr lang="en-GB" b="1" dirty="0" smtClean="0"/>
              <a:t>)</a:t>
            </a:r>
            <a:endParaRPr lang="en-GB" b="1" dirty="0"/>
          </a:p>
          <a:p>
            <a:pPr lvl="0"/>
            <a:r>
              <a:rPr lang="en-GB" dirty="0"/>
              <a:t>      </a:t>
            </a:r>
            <a:r>
              <a:rPr lang="en-GB" dirty="0" err="1" smtClean="0"/>
              <a:t>Controles</a:t>
            </a:r>
            <a:r>
              <a:rPr lang="en-GB" dirty="0" smtClean="0"/>
              <a:t> </a:t>
            </a:r>
            <a:r>
              <a:rPr lang="en-GB" dirty="0" err="1" smtClean="0"/>
              <a:t>fronterizos</a:t>
            </a:r>
            <a:r>
              <a:rPr lang="en-GB" dirty="0" smtClean="0"/>
              <a:t> </a:t>
            </a:r>
            <a:endParaRPr lang="en-GB" dirty="0"/>
          </a:p>
          <a:p>
            <a:pPr marL="285750" lvl="0" indent="-285750">
              <a:buFont typeface="Arial" panose="020B0604020202020204" pitchFamily="34" charset="0"/>
              <a:buChar char="•"/>
            </a:pPr>
            <a:r>
              <a:rPr lang="en-GB" b="1" dirty="0"/>
              <a:t>Anastasia Bernhardt, </a:t>
            </a:r>
            <a:r>
              <a:rPr lang="en-GB" b="1" dirty="0" err="1" smtClean="0"/>
              <a:t>Ministerio</a:t>
            </a:r>
            <a:r>
              <a:rPr lang="en-GB" b="1" dirty="0" smtClean="0"/>
              <a:t> del Medio </a:t>
            </a:r>
            <a:r>
              <a:rPr lang="en-GB" b="1" dirty="0" err="1" smtClean="0"/>
              <a:t>Ambiente</a:t>
            </a:r>
            <a:r>
              <a:rPr lang="en-GB" b="1" dirty="0" smtClean="0"/>
              <a:t>, </a:t>
            </a:r>
            <a:r>
              <a:rPr lang="en-GB" b="1" dirty="0" err="1" smtClean="0"/>
              <a:t>Alimentacion</a:t>
            </a:r>
            <a:r>
              <a:rPr lang="en-GB" b="1" dirty="0" smtClean="0"/>
              <a:t> y Asuntos Rurales (</a:t>
            </a:r>
            <a:r>
              <a:rPr lang="en-GB" b="1" i="1" dirty="0" smtClean="0"/>
              <a:t>DEFRA</a:t>
            </a:r>
            <a:r>
              <a:rPr lang="en-GB" b="1" dirty="0" smtClean="0"/>
              <a:t>)</a:t>
            </a:r>
            <a:endParaRPr lang="en-GB" dirty="0"/>
          </a:p>
          <a:p>
            <a:pPr lvl="0"/>
            <a:r>
              <a:rPr lang="en-GB" dirty="0"/>
              <a:t>      </a:t>
            </a:r>
            <a:r>
              <a:rPr lang="es-ES" dirty="0"/>
              <a:t>Traslado de productos sanitarios y </a:t>
            </a:r>
            <a:r>
              <a:rPr lang="es-ES" dirty="0" smtClean="0"/>
              <a:t>fitosanitarios</a:t>
            </a:r>
            <a:endParaRPr lang="en-GB" dirty="0"/>
          </a:p>
          <a:p>
            <a:pPr marL="285750" lvl="0" indent="-285750">
              <a:buFont typeface="Arial" panose="020B0604020202020204" pitchFamily="34" charset="0"/>
              <a:buChar char="•"/>
            </a:pPr>
            <a:r>
              <a:rPr lang="en-GB" b="1" dirty="0"/>
              <a:t>Mike Head, </a:t>
            </a:r>
            <a:r>
              <a:rPr lang="en-GB" b="1" dirty="0" err="1" smtClean="0"/>
              <a:t>Ministerio</a:t>
            </a:r>
            <a:r>
              <a:rPr lang="en-GB" b="1" dirty="0" smtClean="0"/>
              <a:t> de </a:t>
            </a:r>
            <a:r>
              <a:rPr lang="en-GB" b="1" dirty="0" err="1" smtClean="0"/>
              <a:t>Transporte</a:t>
            </a:r>
            <a:r>
              <a:rPr lang="en-GB" b="1" dirty="0" smtClean="0"/>
              <a:t> (</a:t>
            </a:r>
            <a:r>
              <a:rPr lang="en-GB" b="1" i="1" dirty="0" err="1" smtClean="0"/>
              <a:t>DfT</a:t>
            </a:r>
            <a:r>
              <a:rPr lang="en-GB" b="1" dirty="0" smtClean="0"/>
              <a:t>)</a:t>
            </a:r>
            <a:endParaRPr lang="en-GB" dirty="0"/>
          </a:p>
          <a:p>
            <a:pPr lvl="0"/>
            <a:r>
              <a:rPr lang="en-GB" dirty="0"/>
              <a:t>      </a:t>
            </a:r>
            <a:r>
              <a:rPr lang="en-GB" dirty="0" err="1" smtClean="0"/>
              <a:t>Carnés</a:t>
            </a:r>
            <a:r>
              <a:rPr lang="en-GB" dirty="0" smtClean="0"/>
              <a:t> de </a:t>
            </a:r>
            <a:r>
              <a:rPr lang="en-GB" dirty="0" err="1" smtClean="0"/>
              <a:t>Identificación</a:t>
            </a:r>
            <a:endParaRPr lang="en-GB" sz="1600" dirty="0" smtClean="0"/>
          </a:p>
          <a:p>
            <a:pPr marL="285750" lvl="0" indent="-285750">
              <a:buFont typeface="Arial" panose="020B0604020202020204" pitchFamily="34" charset="0"/>
              <a:buChar char="•"/>
            </a:pPr>
            <a:r>
              <a:rPr lang="en-GB" b="1" dirty="0" smtClean="0"/>
              <a:t>Margaret Whitby, </a:t>
            </a:r>
            <a:r>
              <a:rPr lang="en-GB" b="1" dirty="0" err="1" smtClean="0"/>
              <a:t>Grupo</a:t>
            </a:r>
            <a:r>
              <a:rPr lang="en-GB" b="1" dirty="0" smtClean="0"/>
              <a:t> de </a:t>
            </a:r>
            <a:r>
              <a:rPr lang="en-GB" b="1" dirty="0" err="1" smtClean="0"/>
              <a:t>Protocólo</a:t>
            </a:r>
            <a:r>
              <a:rPr lang="en-GB" b="1" dirty="0" smtClean="0"/>
              <a:t> y </a:t>
            </a:r>
            <a:r>
              <a:rPr lang="en-GB" b="1" dirty="0" err="1" smtClean="0"/>
              <a:t>Politicas</a:t>
            </a:r>
            <a:r>
              <a:rPr lang="en-GB" b="1" dirty="0" smtClean="0"/>
              <a:t> </a:t>
            </a:r>
            <a:r>
              <a:rPr lang="en-GB" b="1" dirty="0" err="1" smtClean="0"/>
              <a:t>Fronterizas</a:t>
            </a:r>
            <a:r>
              <a:rPr lang="en-GB" b="1" dirty="0" smtClean="0"/>
              <a:t> (</a:t>
            </a:r>
            <a:r>
              <a:rPr lang="en-GB" b="1" i="1" dirty="0" smtClean="0"/>
              <a:t>BPDG</a:t>
            </a:r>
            <a:r>
              <a:rPr lang="en-GB" b="1" dirty="0" smtClean="0"/>
              <a:t>)</a:t>
            </a:r>
            <a:endParaRPr lang="en-GB" dirty="0" smtClean="0"/>
          </a:p>
          <a:p>
            <a:pPr lvl="0"/>
            <a:r>
              <a:rPr lang="en-GB" dirty="0" smtClean="0"/>
              <a:t>      </a:t>
            </a:r>
            <a:r>
              <a:rPr lang="en-GB" dirty="0" err="1" smtClean="0"/>
              <a:t>Resumen</a:t>
            </a:r>
            <a:r>
              <a:rPr lang="en-GB" dirty="0" smtClean="0"/>
              <a:t> de las </a:t>
            </a:r>
            <a:r>
              <a:rPr lang="en-GB" dirty="0" err="1" smtClean="0"/>
              <a:t>presentaciones</a:t>
            </a:r>
            <a:endParaRPr lang="en-GB" sz="1600" dirty="0"/>
          </a:p>
          <a:p>
            <a:pPr lvl="0"/>
            <a:endParaRPr lang="en-GB" b="1" dirty="0"/>
          </a:p>
          <a:p>
            <a:pPr lvl="0"/>
            <a:r>
              <a:rPr lang="en-GB" b="1" dirty="0"/>
              <a:t>11:10</a:t>
            </a:r>
            <a:endParaRPr lang="en-GB" dirty="0"/>
          </a:p>
          <a:p>
            <a:pPr lvl="0"/>
            <a:r>
              <a:rPr lang="es-ES" b="1" dirty="0"/>
              <a:t>Emilio García Muro, Subdirector General de Acuerdos Sanitarios y Control en Frontera, MAPA</a:t>
            </a:r>
            <a:r>
              <a:rPr lang="es-ES" dirty="0"/>
              <a:t> </a:t>
            </a:r>
            <a:endParaRPr lang="en-GB" dirty="0"/>
          </a:p>
          <a:p>
            <a:pPr lvl="0"/>
            <a:r>
              <a:rPr lang="en-GB" dirty="0" err="1" smtClean="0"/>
              <a:t>Requísitos</a:t>
            </a:r>
            <a:r>
              <a:rPr lang="en-GB" dirty="0" smtClean="0"/>
              <a:t> a </a:t>
            </a:r>
            <a:r>
              <a:rPr lang="en-GB" dirty="0" err="1" smtClean="0"/>
              <a:t>partir</a:t>
            </a:r>
            <a:r>
              <a:rPr lang="en-GB" dirty="0" smtClean="0"/>
              <a:t> del 1 de </a:t>
            </a:r>
            <a:r>
              <a:rPr lang="en-GB" dirty="0" err="1" smtClean="0"/>
              <a:t>octubre</a:t>
            </a:r>
            <a:r>
              <a:rPr lang="en-GB" dirty="0" smtClean="0"/>
              <a:t> / 1 de </a:t>
            </a:r>
            <a:r>
              <a:rPr lang="en-GB" dirty="0" err="1" smtClean="0"/>
              <a:t>enero</a:t>
            </a:r>
            <a:endParaRPr lang="en-GB" sz="1600" dirty="0"/>
          </a:p>
          <a:p>
            <a:pPr lvl="0"/>
            <a:r>
              <a:rPr lang="en-GB" dirty="0"/>
              <a:t> </a:t>
            </a:r>
            <a:endParaRPr lang="en-GB" sz="1600" dirty="0"/>
          </a:p>
          <a:p>
            <a:pPr lvl="0"/>
            <a:r>
              <a:rPr lang="en-GB" b="1" dirty="0"/>
              <a:t>11:30 </a:t>
            </a:r>
            <a:r>
              <a:rPr lang="en-GB" b="1" dirty="0" smtClean="0"/>
              <a:t>Mesa Redonda – </a:t>
            </a:r>
            <a:r>
              <a:rPr lang="en-GB" b="1" dirty="0" err="1" smtClean="0"/>
              <a:t>sesión</a:t>
            </a:r>
            <a:r>
              <a:rPr lang="en-GB" b="1" dirty="0" smtClean="0"/>
              <a:t> de </a:t>
            </a:r>
            <a:r>
              <a:rPr lang="en-GB" b="1" dirty="0" err="1" smtClean="0"/>
              <a:t>preguntas</a:t>
            </a:r>
            <a:r>
              <a:rPr lang="en-GB" b="1" dirty="0" smtClean="0"/>
              <a:t> y </a:t>
            </a:r>
            <a:r>
              <a:rPr lang="en-GB" b="1" dirty="0" err="1" smtClean="0"/>
              <a:t>respuestas</a:t>
            </a:r>
            <a:r>
              <a:rPr lang="en-GB" b="1" dirty="0" smtClean="0"/>
              <a:t> con </a:t>
            </a:r>
            <a:r>
              <a:rPr lang="en-GB" b="1" dirty="0" err="1" smtClean="0"/>
              <a:t>los</a:t>
            </a:r>
            <a:r>
              <a:rPr lang="en-GB" b="1" dirty="0" smtClean="0"/>
              <a:t> </a:t>
            </a:r>
            <a:r>
              <a:rPr lang="en-GB" b="1" dirty="0" err="1" smtClean="0"/>
              <a:t>ponentes</a:t>
            </a:r>
            <a:endParaRPr lang="en-GB" dirty="0"/>
          </a:p>
          <a:p>
            <a:pPr lvl="0"/>
            <a:r>
              <a:rPr lang="en-GB" dirty="0" err="1" smtClean="0"/>
              <a:t>Modera</a:t>
            </a:r>
            <a:r>
              <a:rPr lang="en-GB" dirty="0" smtClean="0"/>
              <a:t> </a:t>
            </a:r>
            <a:r>
              <a:rPr lang="en-GB" dirty="0"/>
              <a:t>- Nick White</a:t>
            </a:r>
          </a:p>
          <a:p>
            <a:pPr lvl="0"/>
            <a:endParaRPr lang="en-GB" b="1" dirty="0"/>
          </a:p>
          <a:p>
            <a:pPr lvl="0"/>
            <a:r>
              <a:rPr lang="en-GB" b="1" dirty="0"/>
              <a:t>12:00  </a:t>
            </a:r>
            <a:r>
              <a:rPr lang="en-GB" b="1" dirty="0" err="1" smtClean="0"/>
              <a:t>Clausura</a:t>
            </a:r>
            <a:endParaRPr lang="en-GB" dirty="0"/>
          </a:p>
          <a:p>
            <a:pPr marL="127000" lvl="0" algn="l" rtl="0">
              <a:lnSpc>
                <a:spcPct val="115000"/>
              </a:lnSpc>
              <a:spcBef>
                <a:spcPts val="1000"/>
              </a:spcBef>
              <a:spcAft>
                <a:spcPts val="1000"/>
              </a:spcAft>
              <a:buClr>
                <a:schemeClr val="dk1"/>
              </a:buClr>
              <a:buSzPts val="1600"/>
            </a:pPr>
            <a:endParaRPr sz="1600" dirty="0">
              <a:solidFill>
                <a:schemeClr val="dk1"/>
              </a:solidFill>
              <a:highlight>
                <a:srgbClr val="FFFF00"/>
              </a:highlight>
            </a:endParaRPr>
          </a:p>
        </p:txBody>
      </p:sp>
      <p:sp>
        <p:nvSpPr>
          <p:cNvPr id="255" name="Google Shape;255;p58"/>
          <p:cNvSpPr txBox="1"/>
          <p:nvPr/>
        </p:nvSpPr>
        <p:spPr>
          <a:xfrm>
            <a:off x="2276375" y="77150"/>
            <a:ext cx="2664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lt1"/>
                </a:solidFill>
              </a:rPr>
              <a:t>Agenda</a:t>
            </a:r>
            <a:endParaRPr b="1"/>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85"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567" name="Google Shape;567;p85"/>
          <p:cNvSpPr/>
          <p:nvPr/>
        </p:nvSpPr>
        <p:spPr>
          <a:xfrm>
            <a:off x="226412" y="1338644"/>
            <a:ext cx="8524800" cy="1791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8" name="Google Shape;568;p85"/>
          <p:cNvSpPr txBox="1">
            <a:spLocks noGrp="1"/>
          </p:cNvSpPr>
          <p:nvPr>
            <p:ph type="body" idx="1"/>
          </p:nvPr>
        </p:nvSpPr>
        <p:spPr>
          <a:xfrm>
            <a:off x="388188" y="1800045"/>
            <a:ext cx="8363100" cy="1210200"/>
          </a:xfrm>
          <a:prstGeom prst="rect">
            <a:avLst/>
          </a:prstGeom>
          <a:noFill/>
          <a:ln>
            <a:noFill/>
          </a:ln>
        </p:spPr>
        <p:txBody>
          <a:bodyPr spcFirstLastPara="1" wrap="square" lIns="91425" tIns="45700" rIns="91425" bIns="45700" anchor="t" anchorCtr="0">
            <a:noAutofit/>
          </a:bodyPr>
          <a:lstStyle/>
          <a:p>
            <a:pPr lvl="0" indent="-317500" algn="just">
              <a:spcBef>
                <a:spcPts val="0"/>
              </a:spcBef>
              <a:buClr>
                <a:srgbClr val="000000"/>
              </a:buClr>
              <a:buSzPts val="1400"/>
              <a:buFont typeface="Arial"/>
              <a:buChar char="●"/>
            </a:pPr>
            <a:r>
              <a:rPr lang="es-ES" sz="1400" b="0" dirty="0">
                <a:solidFill>
                  <a:srgbClr val="000000"/>
                </a:solidFill>
                <a:latin typeface="Arial"/>
                <a:ea typeface="Arial"/>
                <a:cs typeface="Arial"/>
                <a:sym typeface="Arial"/>
              </a:rPr>
              <a:t>Los controles físicos y de identidad de plantas y productos vegetales de alta prioridad pasan de los puntos de destino a los puestos de control fronterizos.</a:t>
            </a:r>
            <a:endParaRPr lang="es-ES" b="0" dirty="0">
              <a:solidFill>
                <a:srgbClr val="000000"/>
              </a:solidFill>
            </a:endParaRPr>
          </a:p>
          <a:p>
            <a:pPr marL="197485" lvl="0" indent="-82550">
              <a:spcBef>
                <a:spcPts val="0"/>
              </a:spcBef>
              <a:buClr>
                <a:srgbClr val="000000"/>
              </a:buClr>
              <a:buSzPts val="1400"/>
            </a:pPr>
            <a:endParaRPr lang="es-ES" sz="1400" b="0" dirty="0">
              <a:solidFill>
                <a:srgbClr val="000000"/>
              </a:solidFill>
              <a:latin typeface="Arial"/>
              <a:ea typeface="Arial"/>
              <a:cs typeface="Arial"/>
              <a:sym typeface="Arial"/>
            </a:endParaRPr>
          </a:p>
          <a:p>
            <a:pPr lvl="0" indent="-317500" algn="just">
              <a:spcBef>
                <a:spcPts val="0"/>
              </a:spcBef>
              <a:buClr>
                <a:srgbClr val="000000"/>
              </a:buClr>
              <a:buSzPts val="1400"/>
              <a:buFont typeface="Arial"/>
              <a:buChar char="●"/>
            </a:pPr>
            <a:r>
              <a:rPr lang="es-ES" sz="1400" b="0" dirty="0">
                <a:solidFill>
                  <a:srgbClr val="000000"/>
                </a:solidFill>
                <a:latin typeface="Arial"/>
                <a:ea typeface="Arial"/>
                <a:cs typeface="Arial"/>
                <a:sym typeface="Arial"/>
              </a:rPr>
              <a:t>El requisito de notificación previa y certificados fitosanitarios se ampliará a todas las plantas y productos vegetales regulados (es decir, no se aplicará solo a los de alta prioridad).</a:t>
            </a:r>
            <a:endParaRPr lang="es-ES" b="0" dirty="0">
              <a:solidFill>
                <a:srgbClr val="000000"/>
              </a:solidFill>
            </a:endParaRPr>
          </a:p>
          <a:p>
            <a:pPr marL="26035" lvl="0" indent="0" algn="l" rtl="0">
              <a:lnSpc>
                <a:spcPct val="100000"/>
              </a:lnSpc>
              <a:spcBef>
                <a:spcPts val="0"/>
              </a:spcBef>
              <a:spcAft>
                <a:spcPts val="0"/>
              </a:spcAft>
              <a:buClr>
                <a:schemeClr val="dk1"/>
              </a:buClr>
              <a:buSzPts val="1400"/>
              <a:buNone/>
            </a:pPr>
            <a:endParaRPr sz="1100" dirty="0">
              <a:solidFill>
                <a:schemeClr val="dk1"/>
              </a:solidFill>
            </a:endParaRPr>
          </a:p>
          <a:p>
            <a:pPr marL="229870" lvl="0" indent="-114935" algn="l" rtl="0">
              <a:lnSpc>
                <a:spcPct val="100000"/>
              </a:lnSpc>
              <a:spcBef>
                <a:spcPts val="0"/>
              </a:spcBef>
              <a:spcAft>
                <a:spcPts val="0"/>
              </a:spcAft>
              <a:buClr>
                <a:schemeClr val="dk1"/>
              </a:buClr>
              <a:buSzPts val="1400"/>
              <a:buNone/>
            </a:pPr>
            <a:endParaRPr sz="1200" b="1" dirty="0">
              <a:solidFill>
                <a:schemeClr val="dk1"/>
              </a:solidFill>
            </a:endParaRPr>
          </a:p>
        </p:txBody>
      </p:sp>
      <p:sp>
        <p:nvSpPr>
          <p:cNvPr id="569" name="Google Shape;569;p85"/>
          <p:cNvSpPr/>
          <p:nvPr/>
        </p:nvSpPr>
        <p:spPr>
          <a:xfrm>
            <a:off x="0" y="748274"/>
            <a:ext cx="9144000" cy="590338"/>
          </a:xfrm>
          <a:prstGeom prst="rect">
            <a:avLst/>
          </a:prstGeom>
          <a:solidFill>
            <a:srgbClr val="A5A5A5"/>
          </a:solidFill>
          <a:ln>
            <a:noFill/>
          </a:ln>
        </p:spPr>
        <p:txBody>
          <a:bodyPr spcFirstLastPara="1" wrap="square" lIns="91425" tIns="45700" rIns="91425" bIns="45700" anchor="ctr" anchorCtr="0">
            <a:noAutofit/>
          </a:bodyPr>
          <a:lstStyle/>
          <a:p>
            <a:pPr marL="26035" marR="0" lvl="0" indent="0" algn="l" rtl="0">
              <a:lnSpc>
                <a:spcPct val="100000"/>
              </a:lnSpc>
              <a:spcBef>
                <a:spcPts val="0"/>
              </a:spcBef>
              <a:spcAft>
                <a:spcPts val="0"/>
              </a:spcAft>
              <a:buClr>
                <a:srgbClr val="000000"/>
              </a:buClr>
              <a:buSzPts val="1600"/>
              <a:buFont typeface="Arial"/>
              <a:buNone/>
            </a:pPr>
            <a:r>
              <a:rPr lang="en-GB" sz="1600" b="1" i="0" u="none" strike="noStrike" cap="none" dirty="0" smtClean="0">
                <a:solidFill>
                  <a:schemeClr val="lt1"/>
                </a:solidFill>
                <a:latin typeface="Arial"/>
                <a:ea typeface="Arial"/>
                <a:cs typeface="Arial"/>
                <a:sym typeface="Arial"/>
              </a:rPr>
              <a:t>¿</a:t>
            </a:r>
            <a:r>
              <a:rPr lang="es-ES" sz="1600" b="1" i="0" u="none" strike="noStrike" cap="none" dirty="0" smtClean="0">
                <a:solidFill>
                  <a:schemeClr val="lt1"/>
                </a:solidFill>
                <a:latin typeface="Arial"/>
                <a:ea typeface="Arial"/>
                <a:cs typeface="Arial"/>
                <a:sym typeface="Arial"/>
              </a:rPr>
              <a:t>Cuáles son las nuevas fases de implementación de los controles sobre la importación de productos sanitarios y fitosanitarios respect</a:t>
            </a:r>
            <a:r>
              <a:rPr lang="es-ES" sz="1600" b="1" dirty="0" smtClean="0">
                <a:solidFill>
                  <a:schemeClr val="lt1"/>
                </a:solidFill>
              </a:rPr>
              <a:t>o a las plantas</a:t>
            </a:r>
            <a:r>
              <a:rPr lang="es-ES" sz="1600" b="1" i="0" u="none" strike="noStrike" cap="none" dirty="0" smtClean="0">
                <a:solidFill>
                  <a:schemeClr val="lt1"/>
                </a:solidFill>
                <a:latin typeface="Arial"/>
                <a:ea typeface="Arial"/>
                <a:cs typeface="Arial"/>
                <a:sym typeface="Arial"/>
              </a:rPr>
              <a:t>?</a:t>
            </a:r>
            <a:r>
              <a:rPr lang="es-ES" sz="1600" b="0" i="0" u="none" strike="noStrike" cap="none" dirty="0" smtClean="0">
                <a:solidFill>
                  <a:schemeClr val="lt1"/>
                </a:solidFill>
                <a:latin typeface="Arial"/>
                <a:ea typeface="Arial"/>
                <a:cs typeface="Arial"/>
                <a:sym typeface="Arial"/>
              </a:rPr>
              <a:t> </a:t>
            </a:r>
            <a:endParaRPr lang="es-ES" sz="1400" b="0" i="0" u="none" strike="noStrike" cap="none" dirty="0">
              <a:solidFill>
                <a:schemeClr val="lt1"/>
              </a:solidFill>
              <a:latin typeface="Arial"/>
              <a:ea typeface="Arial"/>
              <a:cs typeface="Arial"/>
              <a:sym typeface="Arial"/>
            </a:endParaRPr>
          </a:p>
        </p:txBody>
      </p:sp>
      <p:sp>
        <p:nvSpPr>
          <p:cNvPr id="570" name="Google Shape;570;p85"/>
          <p:cNvSpPr/>
          <p:nvPr/>
        </p:nvSpPr>
        <p:spPr>
          <a:xfrm>
            <a:off x="388188" y="1430713"/>
            <a:ext cx="3749472"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dirty="0" smtClean="0">
                <a:solidFill>
                  <a:schemeClr val="accent3"/>
                </a:solidFill>
                <a:latin typeface="Arial"/>
                <a:ea typeface="Arial"/>
                <a:cs typeface="Arial"/>
                <a:sym typeface="Arial"/>
              </a:rPr>
              <a:t>A partir del 1 de enero de 2022</a:t>
            </a:r>
            <a:r>
              <a:rPr lang="en-GB" sz="1800" b="1" i="0" u="none" strike="noStrike" cap="none" dirty="0" smtClean="0">
                <a:solidFill>
                  <a:schemeClr val="accent3"/>
                </a:solidFill>
                <a:latin typeface="Arial"/>
                <a:ea typeface="Arial"/>
                <a:cs typeface="Arial"/>
                <a:sym typeface="Arial"/>
              </a:rPr>
              <a:t>:</a:t>
            </a:r>
            <a:endParaRPr sz="1800" b="1" i="0" u="none" strike="noStrike" cap="none" dirty="0">
              <a:solidFill>
                <a:schemeClr val="accent3"/>
              </a:solidFill>
              <a:latin typeface="Calibri"/>
              <a:ea typeface="Calibri"/>
              <a:cs typeface="Calibri"/>
              <a:sym typeface="Calibri"/>
            </a:endParaRPr>
          </a:p>
        </p:txBody>
      </p:sp>
      <p:sp>
        <p:nvSpPr>
          <p:cNvPr id="571" name="Google Shape;571;p85"/>
          <p:cNvSpPr/>
          <p:nvPr/>
        </p:nvSpPr>
        <p:spPr>
          <a:xfrm>
            <a:off x="226412" y="3301091"/>
            <a:ext cx="8576426" cy="109457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p85"/>
          <p:cNvSpPr/>
          <p:nvPr/>
        </p:nvSpPr>
        <p:spPr>
          <a:xfrm>
            <a:off x="388188" y="3271115"/>
            <a:ext cx="3337992"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dirty="0" smtClean="0">
                <a:solidFill>
                  <a:schemeClr val="accent3"/>
                </a:solidFill>
                <a:sym typeface="Arial"/>
              </a:rPr>
              <a:t>A partir de marzo de 2022:</a:t>
            </a:r>
            <a:endParaRPr lang="es-ES" sz="1800" b="1" i="0" u="none" strike="noStrike" cap="none" dirty="0">
              <a:solidFill>
                <a:schemeClr val="accent3"/>
              </a:solidFill>
              <a:latin typeface="Calibri"/>
              <a:ea typeface="Calibri"/>
              <a:cs typeface="Calibri"/>
              <a:sym typeface="Calibri"/>
            </a:endParaRPr>
          </a:p>
        </p:txBody>
      </p:sp>
      <p:sp>
        <p:nvSpPr>
          <p:cNvPr id="573" name="Google Shape;573;p85"/>
          <p:cNvSpPr txBox="1"/>
          <p:nvPr/>
        </p:nvSpPr>
        <p:spPr>
          <a:xfrm>
            <a:off x="439738" y="3640415"/>
            <a:ext cx="8363100" cy="863840"/>
          </a:xfrm>
          <a:prstGeom prst="rect">
            <a:avLst/>
          </a:prstGeom>
          <a:noFill/>
          <a:ln>
            <a:noFill/>
          </a:ln>
        </p:spPr>
        <p:txBody>
          <a:bodyPr spcFirstLastPara="1" wrap="square" lIns="91425" tIns="45700" rIns="91425" bIns="45700" anchor="t" anchorCtr="0">
            <a:noAutofit/>
          </a:bodyPr>
          <a:lstStyle/>
          <a:p>
            <a:pPr marL="457200" lvl="0" indent="-314325">
              <a:buClr>
                <a:schemeClr val="dk1"/>
              </a:buClr>
              <a:buSzPts val="1350"/>
              <a:buFont typeface="Arial"/>
              <a:buChar char="●"/>
            </a:pPr>
            <a:r>
              <a:rPr lang="es-ES" sz="1350" dirty="0">
                <a:solidFill>
                  <a:schemeClr val="dk1"/>
                </a:solidFill>
              </a:rPr>
              <a:t>El Modelo Operativo de Fronteras del Reino Unido se hará plenamente operativo con controles físicos y de identidad a todas las plantas  y productos vegetales regulados realizados en los puestos de control fronterizos. </a:t>
            </a:r>
          </a:p>
          <a:p>
            <a:pPr marL="197485" marR="0" lvl="0" indent="-8255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a:p>
            <a:pPr marL="229870" marR="0" lvl="0" indent="-114935" algn="l" rtl="0">
              <a:lnSpc>
                <a:spcPct val="100000"/>
              </a:lnSpc>
              <a:spcBef>
                <a:spcPts val="0"/>
              </a:spcBef>
              <a:spcAft>
                <a:spcPts val="0"/>
              </a:spcAft>
              <a:buClr>
                <a:schemeClr val="dk1"/>
              </a:buClr>
              <a:buSzPts val="1400"/>
              <a:buFont typeface="Arial"/>
              <a:buNone/>
            </a:pPr>
            <a:endParaRPr sz="1200" b="1" i="0" u="none" strike="noStrike" cap="none" dirty="0">
              <a:solidFill>
                <a:schemeClr val="dk1"/>
              </a:solidFill>
              <a:latin typeface="Arial"/>
              <a:ea typeface="Arial"/>
              <a:cs typeface="Arial"/>
              <a:sym typeface="Arial"/>
            </a:endParaRPr>
          </a:p>
        </p:txBody>
      </p:sp>
      <p:sp>
        <p:nvSpPr>
          <p:cNvPr id="574" name="Google Shape;574;p85"/>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Plantas y productos vegetales</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86" descr="A picture containing bird&#10;&#10;Description automatically generated"/>
          <p:cNvPicPr preferRelativeResize="0"/>
          <p:nvPr/>
        </p:nvPicPr>
        <p:blipFill rotWithShape="1">
          <a:blip r:embed="rId3">
            <a:alphaModFix/>
          </a:blip>
          <a:srcRect/>
          <a:stretch/>
        </p:blipFill>
        <p:spPr>
          <a:xfrm>
            <a:off x="-34430" y="91758"/>
            <a:ext cx="9143999" cy="5207801"/>
          </a:xfrm>
          <a:prstGeom prst="rect">
            <a:avLst/>
          </a:prstGeom>
          <a:noFill/>
          <a:ln>
            <a:noFill/>
          </a:ln>
        </p:spPr>
      </p:pic>
      <p:sp>
        <p:nvSpPr>
          <p:cNvPr id="581" name="Google Shape;581;p86"/>
          <p:cNvSpPr txBox="1"/>
          <p:nvPr/>
        </p:nvSpPr>
        <p:spPr>
          <a:xfrm>
            <a:off x="132467" y="4176527"/>
            <a:ext cx="8594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82" name="Google Shape;582;p86"/>
          <p:cNvSpPr/>
          <p:nvPr/>
        </p:nvSpPr>
        <p:spPr>
          <a:xfrm>
            <a:off x="0" y="719399"/>
            <a:ext cx="9144000" cy="949495"/>
          </a:xfrm>
          <a:prstGeom prst="rect">
            <a:avLst/>
          </a:prstGeom>
          <a:solidFill>
            <a:srgbClr val="A5A5A5"/>
          </a:solidFill>
          <a:ln>
            <a:noFill/>
          </a:ln>
        </p:spPr>
        <p:txBody>
          <a:bodyPr spcFirstLastPara="1" wrap="square" lIns="91425" tIns="45700" rIns="91425" bIns="45700" anchor="ctr" anchorCtr="0">
            <a:noAutofit/>
          </a:bodyPr>
          <a:lstStyle/>
          <a:p>
            <a:pPr lvl="0" algn="just">
              <a:buSzPts val="1600"/>
            </a:pPr>
            <a:r>
              <a:rPr lang="es-ES" sz="1600" b="1" dirty="0">
                <a:solidFill>
                  <a:srgbClr val="FFFFFF"/>
                </a:solidFill>
              </a:rPr>
              <a:t>Visión general: </a:t>
            </a:r>
            <a:r>
              <a:rPr lang="es-ES" sz="1600" dirty="0">
                <a:solidFill>
                  <a:srgbClr val="FFFFFF"/>
                </a:solidFill>
              </a:rPr>
              <a:t>a partir de octubre de 2021, los POA para consumo humano y algunos subproductos animales procedentes de la UE o países del EEE tendrán que ser previamente notificados por medio del Sistema de Importación de Productos, Animales, Alimentos y Piensos (</a:t>
            </a:r>
            <a:r>
              <a:rPr lang="es-ES" sz="1600" dirty="0" err="1">
                <a:solidFill>
                  <a:srgbClr val="FFFFFF"/>
                </a:solidFill>
              </a:rPr>
              <a:t>IPAFFS</a:t>
            </a:r>
            <a:r>
              <a:rPr lang="es-ES" sz="1600" dirty="0">
                <a:solidFill>
                  <a:srgbClr val="FFFFFF"/>
                </a:solidFill>
              </a:rPr>
              <a:t>) </a:t>
            </a:r>
            <a:endParaRPr lang="es-ES" sz="1600" dirty="0">
              <a:solidFill>
                <a:srgbClr val="FFFFFF"/>
              </a:solidFill>
              <a:latin typeface="Calibri"/>
              <a:ea typeface="Calibri"/>
              <a:cs typeface="Calibri"/>
              <a:sym typeface="Calibri"/>
            </a:endParaRPr>
          </a:p>
        </p:txBody>
      </p:sp>
      <p:sp>
        <p:nvSpPr>
          <p:cNvPr id="583" name="Google Shape;583;p86"/>
          <p:cNvSpPr txBox="1"/>
          <p:nvPr/>
        </p:nvSpPr>
        <p:spPr>
          <a:xfrm>
            <a:off x="40469" y="1694913"/>
            <a:ext cx="8896800" cy="523200"/>
          </a:xfrm>
          <a:prstGeom prst="rect">
            <a:avLst/>
          </a:prstGeom>
          <a:noFill/>
          <a:ln>
            <a:noFill/>
          </a:ln>
        </p:spPr>
        <p:txBody>
          <a:bodyPr spcFirstLastPara="1" wrap="square" lIns="91425" tIns="45700" rIns="91425" bIns="45700" anchor="t" anchorCtr="0">
            <a:spAutoFit/>
          </a:bodyPr>
          <a:lstStyle/>
          <a:p>
            <a:pPr lvl="0">
              <a:buSzPts val="1400"/>
            </a:pPr>
            <a:r>
              <a:rPr lang="en-GB" sz="1400" b="1" i="0" u="none" strike="noStrike" cap="none" dirty="0" err="1">
                <a:solidFill>
                  <a:schemeClr val="dk1"/>
                </a:solidFill>
                <a:latin typeface="Arial"/>
                <a:ea typeface="Arial"/>
                <a:cs typeface="Arial"/>
                <a:sym typeface="Arial"/>
              </a:rPr>
              <a:t>IPAFFS</a:t>
            </a:r>
            <a:r>
              <a:rPr lang="en-GB" sz="1400" b="1" i="0" u="none" strike="noStrike" cap="none" dirty="0">
                <a:solidFill>
                  <a:schemeClr val="dk1"/>
                </a:solidFill>
                <a:latin typeface="Arial"/>
                <a:ea typeface="Arial"/>
                <a:cs typeface="Arial"/>
                <a:sym typeface="Arial"/>
              </a:rPr>
              <a:t>:</a:t>
            </a:r>
            <a:r>
              <a:rPr lang="en-GB" sz="1400" b="0" i="0" u="none" strike="noStrike" cap="none" dirty="0">
                <a:solidFill>
                  <a:schemeClr val="dk1"/>
                </a:solidFill>
                <a:latin typeface="Arial"/>
                <a:ea typeface="Arial"/>
                <a:cs typeface="Arial"/>
                <a:sym typeface="Arial"/>
              </a:rPr>
              <a:t> </a:t>
            </a:r>
            <a:r>
              <a:rPr lang="es-ES" kern="1200" dirty="0">
                <a:solidFill>
                  <a:prstClr val="black"/>
                </a:solidFill>
                <a:ea typeface="+mn-ea"/>
              </a:rPr>
              <a:t>Sistema nacional en GB para notificar la llegada de bienes sanitarios y fitosanitarios a Gran Bretaña. A continuación se detalla el proceso que ha de cumplir el importador</a:t>
            </a:r>
            <a:r>
              <a:rPr lang="en-GB" kern="1200" dirty="0">
                <a:solidFill>
                  <a:prstClr val="black"/>
                </a:solidFill>
                <a:ea typeface="+mn-ea"/>
              </a:rPr>
              <a:t>: </a:t>
            </a:r>
            <a:endParaRPr sz="1800" b="0" i="0" u="none" strike="noStrike" cap="none" dirty="0">
              <a:solidFill>
                <a:schemeClr val="dk1"/>
              </a:solidFill>
              <a:latin typeface="Calibri"/>
              <a:ea typeface="Calibri"/>
              <a:cs typeface="Calibri"/>
              <a:sym typeface="Calibri"/>
            </a:endParaRPr>
          </a:p>
        </p:txBody>
      </p:sp>
      <p:sp>
        <p:nvSpPr>
          <p:cNvPr id="584" name="Google Shape;584;p86"/>
          <p:cNvSpPr txBox="1"/>
          <p:nvPr/>
        </p:nvSpPr>
        <p:spPr>
          <a:xfrm>
            <a:off x="595817" y="2586403"/>
            <a:ext cx="1839600" cy="107717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lvl="0" algn="ctr" eaLnBrk="0" fontAlgn="base" hangingPunct="0">
              <a:spcBef>
                <a:spcPct val="0"/>
              </a:spcBef>
              <a:spcAft>
                <a:spcPct val="0"/>
              </a:spcAft>
              <a:buClrTx/>
            </a:pPr>
            <a:r>
              <a:rPr lang="es-ES" sz="1200" kern="1200" dirty="0">
                <a:solidFill>
                  <a:prstClr val="black"/>
                </a:solidFill>
                <a:ea typeface="+mn-ea"/>
              </a:rPr>
              <a:t>Aviso previo del importador por medio del </a:t>
            </a:r>
            <a:r>
              <a:rPr lang="es-ES" sz="1200" kern="1200" dirty="0" err="1">
                <a:solidFill>
                  <a:prstClr val="black"/>
                </a:solidFill>
                <a:ea typeface="+mn-ea"/>
              </a:rPr>
              <a:t>IPAFFS</a:t>
            </a:r>
            <a:endParaRPr lang="es-ES"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585" name="Google Shape;585;p86"/>
          <p:cNvSpPr txBox="1"/>
          <p:nvPr/>
        </p:nvSpPr>
        <p:spPr>
          <a:xfrm>
            <a:off x="5878665" y="2279596"/>
            <a:ext cx="2851800" cy="1231066"/>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lvl="0" algn="ctr" eaLnBrk="0" fontAlgn="base" hangingPunct="0">
              <a:spcBef>
                <a:spcPct val="0"/>
              </a:spcBef>
              <a:spcAft>
                <a:spcPct val="0"/>
              </a:spcAft>
              <a:buClrTx/>
            </a:pPr>
            <a:r>
              <a:rPr lang="es-ES" sz="1200" kern="1200" dirty="0" smtClean="0">
                <a:solidFill>
                  <a:prstClr val="black"/>
                </a:solidFill>
                <a:ea typeface="+mn-ea"/>
              </a:rPr>
              <a:t>Para </a:t>
            </a:r>
            <a:r>
              <a:rPr lang="es-ES" sz="1200" kern="1200" dirty="0">
                <a:solidFill>
                  <a:prstClr val="black"/>
                </a:solidFill>
                <a:ea typeface="+mn-ea"/>
              </a:rPr>
              <a:t>poder acceder </a:t>
            </a:r>
            <a:r>
              <a:rPr lang="es-ES" sz="1200" kern="1200" dirty="0" err="1">
                <a:solidFill>
                  <a:prstClr val="black"/>
                </a:solidFill>
                <a:ea typeface="+mn-ea"/>
              </a:rPr>
              <a:t>aI</a:t>
            </a:r>
            <a:r>
              <a:rPr lang="es-ES" sz="1200" kern="1200" dirty="0">
                <a:solidFill>
                  <a:prstClr val="black"/>
                </a:solidFill>
                <a:ea typeface="+mn-ea"/>
              </a:rPr>
              <a:t> </a:t>
            </a:r>
            <a:r>
              <a:rPr lang="es-ES" sz="1200" kern="1200" dirty="0" err="1">
                <a:solidFill>
                  <a:prstClr val="black"/>
                </a:solidFill>
                <a:ea typeface="+mn-ea"/>
              </a:rPr>
              <a:t>IPAFFS</a:t>
            </a:r>
            <a:r>
              <a:rPr lang="es-ES" sz="1200" kern="1200" dirty="0">
                <a:solidFill>
                  <a:prstClr val="black"/>
                </a:solidFill>
                <a:ea typeface="+mn-ea"/>
              </a:rPr>
              <a:t> el importador tiene que crear una pasarela de identificación oficial [</a:t>
            </a:r>
            <a:r>
              <a:rPr lang="es-ES" sz="1200" kern="1200" dirty="0" err="1">
                <a:solidFill>
                  <a:prstClr val="black"/>
                </a:solidFill>
                <a:ea typeface="+mn-ea"/>
              </a:rPr>
              <a:t>government</a:t>
            </a:r>
            <a:r>
              <a:rPr lang="es-ES" sz="1200" kern="1200" dirty="0">
                <a:solidFill>
                  <a:prstClr val="black"/>
                </a:solidFill>
                <a:ea typeface="+mn-ea"/>
              </a:rPr>
              <a:t> </a:t>
            </a:r>
            <a:r>
              <a:rPr lang="es-ES" sz="1200" kern="1200" dirty="0" err="1">
                <a:solidFill>
                  <a:prstClr val="black"/>
                </a:solidFill>
                <a:ea typeface="+mn-ea"/>
              </a:rPr>
              <a:t>gateway</a:t>
            </a:r>
            <a:r>
              <a:rPr lang="es-ES" sz="1200" kern="1200" dirty="0">
                <a:solidFill>
                  <a:prstClr val="black"/>
                </a:solidFill>
                <a:ea typeface="+mn-ea"/>
              </a:rPr>
              <a:t> ID] a través de la web Gov.uk</a:t>
            </a:r>
            <a:endParaRPr lang="es-ES" sz="1200" kern="1200" dirty="0">
              <a:solidFill>
                <a:prstClr val="black"/>
              </a:solidFill>
              <a:latin typeface="Arial" panose="020B0604020202020204" pitchFamily="34" charset="0"/>
              <a:ea typeface="+mn-ea"/>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86" name="Google Shape;586;p86"/>
          <p:cNvSpPr txBox="1"/>
          <p:nvPr/>
        </p:nvSpPr>
        <p:spPr>
          <a:xfrm>
            <a:off x="5383975" y="3453948"/>
            <a:ext cx="3126505" cy="936000"/>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lvl="0" algn="ctr" eaLnBrk="0" fontAlgn="base" hangingPunct="0">
              <a:spcBef>
                <a:spcPct val="0"/>
              </a:spcBef>
              <a:spcAft>
                <a:spcPct val="0"/>
              </a:spcAft>
              <a:buClrTx/>
            </a:pPr>
            <a:endParaRPr lang="es-ES" sz="1200" kern="1200" dirty="0" smtClean="0">
              <a:solidFill>
                <a:prstClr val="black"/>
              </a:solidFill>
              <a:ea typeface="+mn-ea"/>
            </a:endParaRPr>
          </a:p>
          <a:p>
            <a:pPr lvl="0" algn="ctr" eaLnBrk="0" fontAlgn="base" hangingPunct="0">
              <a:spcBef>
                <a:spcPct val="0"/>
              </a:spcBef>
              <a:spcAft>
                <a:spcPct val="0"/>
              </a:spcAft>
              <a:buClrTx/>
            </a:pPr>
            <a:endParaRPr lang="es-ES" sz="1200" kern="1200" dirty="0">
              <a:solidFill>
                <a:prstClr val="black"/>
              </a:solidFill>
              <a:ea typeface="+mn-ea"/>
            </a:endParaRPr>
          </a:p>
          <a:p>
            <a:pPr lvl="0" algn="ctr" eaLnBrk="0" fontAlgn="base" hangingPunct="0">
              <a:spcBef>
                <a:spcPct val="0"/>
              </a:spcBef>
              <a:spcAft>
                <a:spcPct val="0"/>
              </a:spcAft>
              <a:buClrTx/>
            </a:pPr>
            <a:r>
              <a:rPr lang="es-ES" sz="1200" kern="1200" dirty="0" smtClean="0">
                <a:solidFill>
                  <a:prstClr val="black"/>
                </a:solidFill>
                <a:ea typeface="+mn-ea"/>
              </a:rPr>
              <a:t>La </a:t>
            </a:r>
            <a:r>
              <a:rPr lang="es-ES" sz="1200" kern="1200" dirty="0">
                <a:solidFill>
                  <a:prstClr val="black"/>
                </a:solidFill>
                <a:ea typeface="+mn-ea"/>
              </a:rPr>
              <a:t>primera persona que registre una organización será el titular administrativo</a:t>
            </a:r>
          </a:p>
          <a:p>
            <a:pPr lvl="0" algn="ctr">
              <a:buSzPts val="1400"/>
            </a:pPr>
            <a:endParaRPr lang="es-ES"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587" name="Google Shape;587;p86"/>
          <p:cNvSpPr txBox="1"/>
          <p:nvPr/>
        </p:nvSpPr>
        <p:spPr>
          <a:xfrm>
            <a:off x="337136" y="3984521"/>
            <a:ext cx="2588400" cy="10467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lvl="0" algn="ctr" eaLnBrk="0" fontAlgn="base" hangingPunct="0">
              <a:spcBef>
                <a:spcPct val="0"/>
              </a:spcBef>
              <a:spcAft>
                <a:spcPct val="0"/>
              </a:spcAft>
              <a:buClrTx/>
            </a:pPr>
            <a:r>
              <a:rPr lang="es-ES" sz="1200" kern="1200" dirty="0">
                <a:solidFill>
                  <a:prstClr val="black"/>
                </a:solidFill>
              </a:rPr>
              <a:t>Los avisos </a:t>
            </a:r>
            <a:r>
              <a:rPr lang="es-ES" sz="1200" kern="1200" dirty="0" smtClean="0">
                <a:solidFill>
                  <a:prstClr val="black"/>
                </a:solidFill>
              </a:rPr>
              <a:t>enviados </a:t>
            </a:r>
            <a:r>
              <a:rPr lang="es-ES" sz="1200" kern="1200" dirty="0">
                <a:solidFill>
                  <a:prstClr val="black"/>
                </a:solidFill>
              </a:rPr>
              <a:t>a través </a:t>
            </a:r>
            <a:r>
              <a:rPr lang="es-ES" sz="1200" kern="1200" dirty="0" smtClean="0">
                <a:solidFill>
                  <a:prstClr val="black"/>
                </a:solidFill>
              </a:rPr>
              <a:t>del </a:t>
            </a:r>
            <a:r>
              <a:rPr lang="es-ES" sz="1200" kern="1200" dirty="0" err="1">
                <a:solidFill>
                  <a:prstClr val="black"/>
                </a:solidFill>
              </a:rPr>
              <a:t>IPAFFS</a:t>
            </a:r>
            <a:r>
              <a:rPr lang="es-ES" sz="1200" kern="1200" dirty="0">
                <a:solidFill>
                  <a:prstClr val="black"/>
                </a:solidFill>
              </a:rPr>
              <a:t> han de hacerse por la persona responsable de la carga</a:t>
            </a:r>
            <a:endParaRPr lang="es-ES"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cxnSp>
        <p:nvCxnSpPr>
          <p:cNvPr id="588" name="Google Shape;588;p86"/>
          <p:cNvCxnSpPr/>
          <p:nvPr/>
        </p:nvCxnSpPr>
        <p:spPr>
          <a:xfrm rot="10800000">
            <a:off x="2424824" y="3121981"/>
            <a:ext cx="984900" cy="156600"/>
          </a:xfrm>
          <a:prstGeom prst="straightConnector1">
            <a:avLst/>
          </a:prstGeom>
          <a:noFill/>
          <a:ln w="9525" cap="flat" cmpd="sng">
            <a:solidFill>
              <a:schemeClr val="accent6"/>
            </a:solidFill>
            <a:prstDash val="solid"/>
            <a:miter lim="800000"/>
            <a:headEnd type="none" w="sm" len="sm"/>
            <a:tailEnd type="triangle" w="med" len="med"/>
          </a:ln>
        </p:spPr>
      </p:cxnSp>
      <p:sp>
        <p:nvSpPr>
          <p:cNvPr id="589" name="Google Shape;589;p86"/>
          <p:cNvSpPr/>
          <p:nvPr/>
        </p:nvSpPr>
        <p:spPr>
          <a:xfrm>
            <a:off x="4809288" y="4271644"/>
            <a:ext cx="4515600" cy="4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grpSp>
        <p:nvGrpSpPr>
          <p:cNvPr id="590" name="Google Shape;590;p86"/>
          <p:cNvGrpSpPr/>
          <p:nvPr/>
        </p:nvGrpSpPr>
        <p:grpSpPr>
          <a:xfrm>
            <a:off x="2925536" y="2423269"/>
            <a:ext cx="2285476" cy="2548727"/>
            <a:chOff x="2962269" y="2218397"/>
            <a:chExt cx="2314172" cy="2242216"/>
          </a:xfrm>
        </p:grpSpPr>
        <p:pic>
          <p:nvPicPr>
            <p:cNvPr id="591" name="Google Shape;591;p86" descr="Icon&#10;&#10;Description automatically generated"/>
            <p:cNvPicPr preferRelativeResize="0"/>
            <p:nvPr/>
          </p:nvPicPr>
          <p:blipFill rotWithShape="1">
            <a:blip r:embed="rId4">
              <a:alphaModFix/>
            </a:blip>
            <a:srcRect/>
            <a:stretch/>
          </p:blipFill>
          <p:spPr>
            <a:xfrm>
              <a:off x="3306034" y="2218397"/>
              <a:ext cx="1970407" cy="2242216"/>
            </a:xfrm>
            <a:prstGeom prst="rect">
              <a:avLst/>
            </a:prstGeom>
            <a:noFill/>
            <a:ln>
              <a:noFill/>
            </a:ln>
          </p:spPr>
        </p:pic>
        <p:pic>
          <p:nvPicPr>
            <p:cNvPr id="592" name="Google Shape;592;p86"/>
            <p:cNvPicPr preferRelativeResize="0"/>
            <p:nvPr/>
          </p:nvPicPr>
          <p:blipFill rotWithShape="1">
            <a:blip r:embed="rId5">
              <a:alphaModFix/>
            </a:blip>
            <a:srcRect/>
            <a:stretch/>
          </p:blipFill>
          <p:spPr>
            <a:xfrm>
              <a:off x="4172417" y="3233702"/>
              <a:ext cx="844254" cy="615792"/>
            </a:xfrm>
            <a:prstGeom prst="rect">
              <a:avLst/>
            </a:prstGeom>
            <a:noFill/>
            <a:ln>
              <a:noFill/>
            </a:ln>
          </p:spPr>
        </p:pic>
        <p:sp>
          <p:nvSpPr>
            <p:cNvPr id="593" name="Google Shape;593;p86"/>
            <p:cNvSpPr txBox="1"/>
            <p:nvPr/>
          </p:nvSpPr>
          <p:spPr>
            <a:xfrm>
              <a:off x="4250268" y="3462320"/>
              <a:ext cx="718800" cy="223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rgbClr val="595959"/>
                  </a:solidFill>
                  <a:latin typeface="Calibri"/>
                  <a:ea typeface="Calibri"/>
                  <a:cs typeface="Calibri"/>
                  <a:sym typeface="Calibri"/>
                </a:rPr>
                <a:t>IPAFFS</a:t>
              </a:r>
              <a:endParaRPr sz="1400" b="0" i="0" u="none" strike="noStrike" cap="none">
                <a:solidFill>
                  <a:srgbClr val="000000"/>
                </a:solidFill>
                <a:latin typeface="Arial"/>
                <a:ea typeface="Arial"/>
                <a:cs typeface="Arial"/>
                <a:sym typeface="Arial"/>
              </a:endParaRPr>
            </a:p>
          </p:txBody>
        </p:sp>
        <p:cxnSp>
          <p:nvCxnSpPr>
            <p:cNvPr id="594" name="Google Shape;594;p86"/>
            <p:cNvCxnSpPr>
              <a:endCxn id="587" idx="3"/>
            </p:cNvCxnSpPr>
            <p:nvPr/>
          </p:nvCxnSpPr>
          <p:spPr>
            <a:xfrm flipH="1">
              <a:off x="2962269" y="3674604"/>
              <a:ext cx="430500" cy="377700"/>
            </a:xfrm>
            <a:prstGeom prst="straightConnector1">
              <a:avLst/>
            </a:prstGeom>
            <a:noFill/>
            <a:ln w="9525" cap="flat" cmpd="sng">
              <a:solidFill>
                <a:schemeClr val="accent3"/>
              </a:solidFill>
              <a:prstDash val="solid"/>
              <a:miter lim="800000"/>
              <a:headEnd type="none" w="sm" len="sm"/>
              <a:tailEnd type="triangle" w="med" len="med"/>
            </a:ln>
          </p:spPr>
        </p:cxnSp>
      </p:grpSp>
      <p:cxnSp>
        <p:nvCxnSpPr>
          <p:cNvPr id="595" name="Google Shape;595;p86"/>
          <p:cNvCxnSpPr>
            <a:endCxn id="585" idx="1"/>
          </p:cNvCxnSpPr>
          <p:nvPr/>
        </p:nvCxnSpPr>
        <p:spPr>
          <a:xfrm flipV="1">
            <a:off x="4905137" y="2895129"/>
            <a:ext cx="973528" cy="922782"/>
          </a:xfrm>
          <a:prstGeom prst="straightConnector1">
            <a:avLst/>
          </a:prstGeom>
          <a:noFill/>
          <a:ln w="9525" cap="flat" cmpd="sng">
            <a:solidFill>
              <a:schemeClr val="accent5"/>
            </a:solidFill>
            <a:prstDash val="solid"/>
            <a:miter lim="800000"/>
            <a:headEnd type="none" w="sm" len="sm"/>
            <a:tailEnd type="triangle" w="med" len="med"/>
          </a:ln>
        </p:spPr>
      </p:cxnSp>
      <p:cxnSp>
        <p:nvCxnSpPr>
          <p:cNvPr id="596" name="Google Shape;596;p86"/>
          <p:cNvCxnSpPr>
            <a:endCxn id="586" idx="1"/>
          </p:cNvCxnSpPr>
          <p:nvPr/>
        </p:nvCxnSpPr>
        <p:spPr>
          <a:xfrm>
            <a:off x="4120786" y="3317137"/>
            <a:ext cx="1263189" cy="761503"/>
          </a:xfrm>
          <a:prstGeom prst="straightConnector1">
            <a:avLst/>
          </a:prstGeom>
          <a:noFill/>
          <a:ln w="9525" cap="flat" cmpd="sng">
            <a:solidFill>
              <a:schemeClr val="accent4"/>
            </a:solidFill>
            <a:prstDash val="solid"/>
            <a:miter lim="800000"/>
            <a:headEnd type="none" w="sm" len="sm"/>
            <a:tailEnd type="triangle" w="med" len="med"/>
          </a:ln>
        </p:spPr>
      </p:cxnSp>
      <p:sp>
        <p:nvSpPr>
          <p:cNvPr id="597" name="Google Shape;597;p86"/>
          <p:cNvSpPr txBox="1"/>
          <p:nvPr/>
        </p:nvSpPr>
        <p:spPr>
          <a:xfrm>
            <a:off x="2199300" y="-48985"/>
            <a:ext cx="6944700" cy="800189"/>
          </a:xfrm>
          <a:prstGeom prst="rect">
            <a:avLst/>
          </a:prstGeom>
          <a:noFill/>
          <a:ln>
            <a:noFill/>
          </a:ln>
        </p:spPr>
        <p:txBody>
          <a:bodyPr spcFirstLastPara="1" wrap="square" lIns="91425" tIns="91425" rIns="91425" bIns="91425" anchor="t" anchorCtr="0">
            <a:spAutoFit/>
          </a:bodyPr>
          <a:lstStyle/>
          <a:p>
            <a:pPr lvl="0">
              <a:buSzPts val="2600"/>
            </a:pPr>
            <a:r>
              <a:rPr lang="es-ES" altLang="en-US" sz="2000" dirty="0">
                <a:solidFill>
                  <a:schemeClr val="bg1"/>
                </a:solidFill>
              </a:rPr>
              <a:t>Proceso de aviso/notificación previa del importador: </a:t>
            </a:r>
            <a:r>
              <a:rPr lang="es-ES" altLang="en-US" sz="2000" dirty="0" err="1">
                <a:solidFill>
                  <a:schemeClr val="bg1"/>
                </a:solidFill>
              </a:rPr>
              <a:t>IPAFFS</a:t>
            </a:r>
            <a:endParaRPr lang="es-ES" sz="900" b="1" dirty="0">
              <a:solidFill>
                <a:schemeClr val="bg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87"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604" name="Google Shape;604;p87"/>
          <p:cNvSpPr txBox="1"/>
          <p:nvPr/>
        </p:nvSpPr>
        <p:spPr>
          <a:xfrm>
            <a:off x="2276375" y="77150"/>
            <a:ext cx="69849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Plazos para la notificación previa</a:t>
            </a:r>
            <a:endParaRPr lang="es-ES" sz="1400" b="1" i="0" u="none" strike="noStrike" cap="none" dirty="0">
              <a:solidFill>
                <a:srgbClr val="000000"/>
              </a:solidFill>
              <a:latin typeface="Arial"/>
              <a:ea typeface="Arial"/>
              <a:cs typeface="Arial"/>
              <a:sym typeface="Arial"/>
            </a:endParaRPr>
          </a:p>
        </p:txBody>
      </p:sp>
      <p:sp>
        <p:nvSpPr>
          <p:cNvPr id="605" name="Google Shape;605;p87"/>
          <p:cNvSpPr txBox="1"/>
          <p:nvPr/>
        </p:nvSpPr>
        <p:spPr>
          <a:xfrm>
            <a:off x="91850" y="849575"/>
            <a:ext cx="8999700" cy="41325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Arial"/>
              <a:buChar char="●"/>
            </a:pPr>
            <a:r>
              <a:rPr lang="es-ES" sz="1600" b="0" i="0" u="none" strike="noStrike" cap="none" dirty="0" smtClean="0">
                <a:solidFill>
                  <a:schemeClr val="dk1"/>
                </a:solidFill>
                <a:sym typeface="Arial"/>
              </a:rPr>
              <a:t>En el caso del traslado de animales vivos, los importadores tienen que remitir notificaciones previas de importación mediante el sistema nacional de notificación </a:t>
            </a:r>
            <a:r>
              <a:rPr lang="es-ES" sz="1600" b="0" i="0" u="none" strike="noStrike" cap="none" dirty="0" err="1" smtClean="0">
                <a:solidFill>
                  <a:schemeClr val="dk1"/>
                </a:solidFill>
                <a:sym typeface="Arial"/>
              </a:rPr>
              <a:t>IPAFFS</a:t>
            </a:r>
            <a:r>
              <a:rPr lang="es-ES" sz="1600" b="0" i="0" u="none" strike="noStrike" cap="none" dirty="0" smtClean="0">
                <a:solidFill>
                  <a:schemeClr val="dk1"/>
                </a:solidFill>
                <a:sym typeface="Arial"/>
              </a:rPr>
              <a:t> al menos un día antes de la llegada de la mercancía al punto de entrada. </a:t>
            </a:r>
          </a:p>
          <a:p>
            <a:pPr marL="457200" indent="-330200" algn="just">
              <a:lnSpc>
                <a:spcPct val="115000"/>
              </a:lnSpc>
              <a:spcBef>
                <a:spcPts val="1000"/>
              </a:spcBef>
              <a:buClr>
                <a:schemeClr val="dk1"/>
              </a:buClr>
              <a:buSzPts val="1600"/>
              <a:buFont typeface="Arial"/>
              <a:buChar char="●"/>
            </a:pPr>
            <a:r>
              <a:rPr lang="es-ES" sz="1600" b="0" i="0" u="none" strike="noStrike" cap="none" dirty="0" smtClean="0">
                <a:solidFill>
                  <a:schemeClr val="dk1"/>
                </a:solidFill>
                <a:sym typeface="Arial"/>
              </a:rPr>
              <a:t>En el caso de plantas y productos vegetales, los importadores tienen </a:t>
            </a:r>
            <a:r>
              <a:rPr lang="es-ES" sz="1600" dirty="0" smtClean="0">
                <a:solidFill>
                  <a:schemeClr val="dk1"/>
                </a:solidFill>
              </a:rPr>
              <a:t>que remitir notificaciones previas de importación al menos cuatro horas laborables antes de la llegada para traslados </a:t>
            </a:r>
            <a:r>
              <a:rPr lang="es-ES" sz="1600" dirty="0" err="1" smtClean="0">
                <a:solidFill>
                  <a:schemeClr val="dk1"/>
                </a:solidFill>
              </a:rPr>
              <a:t>RoRo</a:t>
            </a:r>
            <a:r>
              <a:rPr lang="es-ES" sz="1600" dirty="0" smtClean="0">
                <a:solidFill>
                  <a:schemeClr val="dk1"/>
                </a:solidFill>
              </a:rPr>
              <a:t> y por vía aérea, o al menos un día laborable antes de la llegada por cualquier otro medio de transporte, junto al certificado fitosanitario. </a:t>
            </a:r>
          </a:p>
          <a:p>
            <a:pPr marL="457200" marR="0" lvl="0" indent="-330200" algn="just" rtl="0">
              <a:lnSpc>
                <a:spcPct val="115000"/>
              </a:lnSpc>
              <a:spcBef>
                <a:spcPts val="1000"/>
              </a:spcBef>
              <a:spcAft>
                <a:spcPts val="1000"/>
              </a:spcAft>
              <a:buClr>
                <a:schemeClr val="dk1"/>
              </a:buClr>
              <a:buSzPts val="1600"/>
              <a:buFont typeface="Arial"/>
              <a:buChar char="●"/>
            </a:pPr>
            <a:r>
              <a:rPr lang="es-ES" sz="1600" b="0" i="0" u="none" strike="noStrike" cap="none" dirty="0" smtClean="0">
                <a:solidFill>
                  <a:schemeClr val="dk1"/>
                </a:solidFill>
                <a:sym typeface="Arial"/>
              </a:rPr>
              <a:t>Es posible que sea necesaria la autorización previa por </a:t>
            </a:r>
            <a:r>
              <a:rPr lang="es-ES" sz="1600" b="0" i="0" u="none" strike="noStrike" cap="none" dirty="0" err="1" smtClean="0">
                <a:solidFill>
                  <a:schemeClr val="dk1"/>
                </a:solidFill>
                <a:sym typeface="Arial"/>
              </a:rPr>
              <a:t>Defra</a:t>
            </a:r>
            <a:r>
              <a:rPr lang="es-ES" sz="1600" b="0" i="0" u="none" strike="noStrike" cap="none" dirty="0" smtClean="0">
                <a:solidFill>
                  <a:schemeClr val="dk1"/>
                </a:solidFill>
                <a:sym typeface="Arial"/>
              </a:rPr>
              <a:t>/</a:t>
            </a:r>
            <a:r>
              <a:rPr lang="es-ES" sz="1600" b="0" i="0" u="none" strike="noStrike" cap="none" dirty="0" err="1" smtClean="0">
                <a:solidFill>
                  <a:schemeClr val="dk1"/>
                </a:solidFill>
                <a:sym typeface="Arial"/>
              </a:rPr>
              <a:t>APHA</a:t>
            </a:r>
            <a:r>
              <a:rPr lang="es-ES" sz="1600" b="0" i="0" u="none" strike="noStrike" cap="none" dirty="0" smtClean="0">
                <a:solidFill>
                  <a:schemeClr val="dk1"/>
                </a:solidFill>
                <a:sym typeface="Arial"/>
              </a:rPr>
              <a:t> de </a:t>
            </a:r>
            <a:r>
              <a:rPr lang="es-ES" sz="1600" b="0" i="0" u="none" strike="noStrike" cap="none" dirty="0" err="1" smtClean="0">
                <a:solidFill>
                  <a:schemeClr val="dk1"/>
                </a:solidFill>
                <a:sym typeface="Arial"/>
              </a:rPr>
              <a:t>SOA</a:t>
            </a:r>
            <a:r>
              <a:rPr lang="es-ES" sz="1600" b="0" i="0" u="none" strike="noStrike" cap="none" dirty="0" smtClean="0">
                <a:solidFill>
                  <a:schemeClr val="dk1"/>
                </a:solidFill>
                <a:sym typeface="Arial"/>
              </a:rPr>
              <a:t>  antes de que haya</a:t>
            </a:r>
            <a:r>
              <a:rPr lang="es-ES" sz="1600" dirty="0" smtClean="0">
                <a:solidFill>
                  <a:schemeClr val="dk1"/>
                </a:solidFill>
              </a:rPr>
              <a:t> ninguna actividad de importación. </a:t>
            </a:r>
            <a:endParaRPr lang="es-ES" sz="1600" b="1" i="0" u="none" strike="noStrike" cap="none" dirty="0">
              <a:solidFill>
                <a:schemeClr val="dk1"/>
              </a:solidFil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88"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pic>
        <p:nvPicPr>
          <p:cNvPr id="612" name="Google Shape;612;p88" descr="Icon&#10;&#10;Description automatically generated"/>
          <p:cNvPicPr preferRelativeResize="0"/>
          <p:nvPr/>
        </p:nvPicPr>
        <p:blipFill rotWithShape="1">
          <a:blip r:embed="rId4">
            <a:alphaModFix/>
          </a:blip>
          <a:srcRect/>
          <a:stretch/>
        </p:blipFill>
        <p:spPr>
          <a:xfrm>
            <a:off x="-66585" y="819510"/>
            <a:ext cx="2451519" cy="2501660"/>
          </a:xfrm>
          <a:prstGeom prst="rect">
            <a:avLst/>
          </a:prstGeom>
          <a:noFill/>
          <a:ln>
            <a:noFill/>
          </a:ln>
        </p:spPr>
      </p:pic>
      <p:sp>
        <p:nvSpPr>
          <p:cNvPr id="613" name="Google Shape;613;p88"/>
          <p:cNvSpPr/>
          <p:nvPr/>
        </p:nvSpPr>
        <p:spPr>
          <a:xfrm>
            <a:off x="2133422" y="823284"/>
            <a:ext cx="6663900" cy="299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chemeClr val="lt1"/>
              </a:solidFill>
              <a:latin typeface="Calibri"/>
              <a:ea typeface="Calibri"/>
              <a:cs typeface="Calibri"/>
              <a:sym typeface="Calibri"/>
            </a:endParaRPr>
          </a:p>
        </p:txBody>
      </p:sp>
      <p:sp>
        <p:nvSpPr>
          <p:cNvPr id="614" name="Google Shape;614;p88"/>
          <p:cNvSpPr txBox="1"/>
          <p:nvPr/>
        </p:nvSpPr>
        <p:spPr>
          <a:xfrm>
            <a:off x="2240713" y="2569594"/>
            <a:ext cx="6592800" cy="14157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dirty="0" smtClean="0">
                <a:solidFill>
                  <a:schemeClr val="dk1"/>
                </a:solidFill>
                <a:sym typeface="Arial"/>
              </a:rPr>
              <a:t>1. </a:t>
            </a:r>
            <a:r>
              <a:rPr lang="es-ES" sz="1200" b="0" i="0" u="none" strike="noStrike" cap="none" dirty="0" smtClean="0">
                <a:solidFill>
                  <a:schemeClr val="dk1"/>
                </a:solidFill>
                <a:sym typeface="Arial"/>
              </a:rPr>
              <a:t>El c</a:t>
            </a:r>
            <a:r>
              <a:rPr lang="es-ES" sz="1200" b="1" i="0" u="none" strike="noStrike" cap="none" dirty="0" smtClean="0">
                <a:solidFill>
                  <a:schemeClr val="dk1"/>
                </a:solidFill>
                <a:sym typeface="Arial"/>
              </a:rPr>
              <a:t>ertificado sanitario de exportación </a:t>
            </a:r>
            <a:r>
              <a:rPr lang="es-ES" sz="1200" b="0" i="0" u="none" strike="noStrike" cap="none" dirty="0" smtClean="0">
                <a:solidFill>
                  <a:schemeClr val="dk1"/>
                </a:solidFill>
                <a:sym typeface="Arial"/>
              </a:rPr>
              <a:t> lo emite la autoridad competente en el país de la UE.​</a:t>
            </a:r>
            <a:endParaRPr lang="es-ES" sz="1200" b="0" i="0" u="none" strike="noStrike" cap="none"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ES" sz="1200" b="0" i="0" u="none" strike="noStrike" cap="none" dirty="0" smtClean="0">
                <a:solidFill>
                  <a:schemeClr val="dk1"/>
                </a:solidFill>
                <a:sym typeface="Arial"/>
              </a:rPr>
              <a:t>2. El </a:t>
            </a:r>
            <a:r>
              <a:rPr lang="es-ES" sz="1200" b="1" i="0" u="none" strike="noStrike" cap="none" dirty="0" smtClean="0">
                <a:solidFill>
                  <a:schemeClr val="dk1"/>
                </a:solidFill>
                <a:sym typeface="Arial"/>
              </a:rPr>
              <a:t>exportador UE</a:t>
            </a:r>
            <a:r>
              <a:rPr lang="es-ES" sz="1200" b="0" i="0" u="none" strike="noStrike" cap="none" dirty="0" smtClean="0">
                <a:solidFill>
                  <a:schemeClr val="dk1"/>
                </a:solidFill>
                <a:sym typeface="Arial"/>
              </a:rPr>
              <a:t> es el responsable de obtener el certificado sanitario. </a:t>
            </a:r>
            <a:endParaRPr lang="es-ES" sz="1200" b="0" i="0" u="none" strike="noStrike" cap="none" dirty="0" smtClean="0">
              <a:solidFill>
                <a:srgbClr val="000000"/>
              </a:solidFill>
              <a:sym typeface="Arial"/>
            </a:endParaRPr>
          </a:p>
          <a:p>
            <a:pPr lvl="0" algn="just">
              <a:buSzPts val="1400"/>
            </a:pPr>
            <a:r>
              <a:rPr lang="es-ES" sz="1200" b="0" i="0" u="none" strike="noStrike" cap="none" dirty="0" smtClean="0">
                <a:solidFill>
                  <a:schemeClr val="dk1"/>
                </a:solidFill>
                <a:sym typeface="Arial"/>
              </a:rPr>
              <a:t>3. El</a:t>
            </a:r>
            <a:r>
              <a:rPr lang="es-ES" sz="1200" b="1" i="0" u="none" strike="noStrike" cap="none" dirty="0" smtClean="0">
                <a:solidFill>
                  <a:schemeClr val="dk1"/>
                </a:solidFill>
                <a:sym typeface="Arial"/>
              </a:rPr>
              <a:t> </a:t>
            </a:r>
            <a:r>
              <a:rPr lang="es-ES" sz="1200" b="1" dirty="0" smtClean="0">
                <a:solidFill>
                  <a:schemeClr val="dk1"/>
                </a:solidFill>
              </a:rPr>
              <a:t>exportador UE</a:t>
            </a:r>
            <a:r>
              <a:rPr lang="es-ES" sz="1200" b="0" i="0" u="none" strike="noStrike" cap="none" dirty="0" smtClean="0">
                <a:solidFill>
                  <a:schemeClr val="dk1"/>
                </a:solidFill>
                <a:sym typeface="Arial"/>
              </a:rPr>
              <a:t> tiene que facilitar al importador una copia electrónica del certificado sanitario de exportación para que lo suba al </a:t>
            </a:r>
            <a:r>
              <a:rPr lang="es-ES" sz="1200" b="0" i="0" u="none" strike="noStrike" cap="none" dirty="0" err="1" smtClean="0">
                <a:solidFill>
                  <a:schemeClr val="dk1"/>
                </a:solidFill>
                <a:sym typeface="Arial"/>
              </a:rPr>
              <a:t>IPAFFS</a:t>
            </a:r>
            <a:r>
              <a:rPr lang="es-ES" sz="1200" b="0" i="0" u="none" strike="noStrike" cap="none" dirty="0" smtClean="0">
                <a:solidFill>
                  <a:schemeClr val="dk1"/>
                </a:solidFill>
                <a:sym typeface="Arial"/>
              </a:rPr>
              <a:t>​.</a:t>
            </a:r>
            <a:endParaRPr lang="es-ES" sz="1200" b="0" i="0" u="none" strike="noStrike" cap="none" dirty="0" smtClean="0">
              <a:solidFill>
                <a:srgbClr val="000000"/>
              </a:solidFill>
              <a:sym typeface="Arial"/>
            </a:endParaRPr>
          </a:p>
          <a:p>
            <a:pPr marL="0" marR="0" lvl="0" indent="0" algn="just" rtl="0">
              <a:lnSpc>
                <a:spcPct val="100000"/>
              </a:lnSpc>
              <a:spcBef>
                <a:spcPts val="0"/>
              </a:spcBef>
              <a:spcAft>
                <a:spcPts val="0"/>
              </a:spcAft>
              <a:buClr>
                <a:srgbClr val="000000"/>
              </a:buClr>
              <a:buSzPts val="1400"/>
              <a:buFont typeface="Arial"/>
              <a:buNone/>
            </a:pPr>
            <a:r>
              <a:rPr lang="es-ES" sz="1200" b="0" i="0" u="none" strike="noStrike" cap="none" dirty="0" smtClean="0">
                <a:solidFill>
                  <a:schemeClr val="dk1"/>
                </a:solidFill>
                <a:sym typeface="Arial"/>
              </a:rPr>
              <a:t>4. El</a:t>
            </a:r>
            <a:r>
              <a:rPr lang="es-ES" sz="1200" b="1" i="0" u="none" strike="noStrike" cap="none" dirty="0" smtClean="0">
                <a:solidFill>
                  <a:schemeClr val="dk1"/>
                </a:solidFill>
                <a:sym typeface="Arial"/>
              </a:rPr>
              <a:t> exportador UE</a:t>
            </a:r>
            <a:r>
              <a:rPr lang="es-ES" sz="1200" b="0" i="0" u="none" strike="noStrike" cap="none" dirty="0" smtClean="0">
                <a:solidFill>
                  <a:schemeClr val="dk1"/>
                </a:solidFill>
                <a:sym typeface="Arial"/>
              </a:rPr>
              <a:t> se tiene que asegurar de una copia en papel acompaña al envío durante el traslado. </a:t>
            </a:r>
            <a:endParaRPr lang="es-ES" sz="1200" b="0" i="0" u="none" strike="noStrike" cap="none" dirty="0">
              <a:solidFill>
                <a:srgbClr val="000000"/>
              </a:solidFill>
              <a:sym typeface="Arial"/>
            </a:endParaRPr>
          </a:p>
        </p:txBody>
      </p:sp>
      <p:sp>
        <p:nvSpPr>
          <p:cNvPr id="615" name="Google Shape;615;p88"/>
          <p:cNvSpPr txBox="1"/>
          <p:nvPr/>
        </p:nvSpPr>
        <p:spPr>
          <a:xfrm>
            <a:off x="288975" y="4111575"/>
            <a:ext cx="6889800" cy="938678"/>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dirty="0" smtClean="0">
                <a:solidFill>
                  <a:schemeClr val="dk1"/>
                </a:solidFill>
                <a:sym typeface="Arial"/>
              </a:rPr>
              <a:t>Ejemplos de certificados sanitarios de exportación están disponibles </a:t>
            </a:r>
            <a:r>
              <a:rPr lang="es-ES" sz="1100" b="0" i="0" u="sng" strike="noStrike" cap="none" dirty="0" smtClean="0">
                <a:solidFill>
                  <a:schemeClr val="dk1"/>
                </a:solidFil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aquí</a:t>
            </a:r>
            <a:r>
              <a:rPr lang="es-ES" sz="1100" b="0" i="0" u="none" strike="noStrike" cap="none" dirty="0" smtClean="0">
                <a:solidFill>
                  <a:schemeClr val="dk1"/>
                </a:solidFill>
                <a:sym typeface="Arial"/>
              </a:rPr>
              <a:t>  </a:t>
            </a:r>
            <a:endParaRPr lang="es-ES" sz="1100" b="0" i="0" u="none" strike="noStrike" cap="none" dirty="0" smtClean="0">
              <a:solidFill>
                <a:schemeClr val="dk1"/>
              </a:solidFill>
              <a:latin typeface="Calibri"/>
              <a:ea typeface="Calibri"/>
              <a:cs typeface="Calibri"/>
              <a:sym typeface="Calibri"/>
            </a:endParaRPr>
          </a:p>
          <a:p>
            <a:pPr marL="171450" marR="0" lvl="0" indent="-171450" algn="just" rtl="0">
              <a:lnSpc>
                <a:spcPct val="100000"/>
              </a:lnSpc>
              <a:spcBef>
                <a:spcPts val="0"/>
              </a:spcBef>
              <a:spcAft>
                <a:spcPts val="0"/>
              </a:spcAft>
              <a:buClr>
                <a:schemeClr val="dk1"/>
              </a:buClr>
              <a:buSzPts val="1100"/>
              <a:buFont typeface="Arial"/>
              <a:buChar char="•"/>
            </a:pPr>
            <a:r>
              <a:rPr lang="es-ES" sz="1100" b="1" i="0" u="none" strike="noStrike" cap="none" dirty="0" smtClean="0">
                <a:solidFill>
                  <a:schemeClr val="dk1"/>
                </a:solidFill>
                <a:sym typeface="Arial"/>
              </a:rPr>
              <a:t>Si no hubiera un certificado sanitario GB para su producto, visite </a:t>
            </a:r>
            <a:r>
              <a:rPr lang="es-ES" sz="1100" b="1" i="0" u="sng" strike="noStrike" cap="none" dirty="0" smtClean="0">
                <a:solidFill>
                  <a:schemeClr val="dk1"/>
                </a:solidFil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Gov.uk</a:t>
            </a:r>
            <a:r>
              <a:rPr lang="es-ES" sz="1100" b="1" i="0" u="none" strike="noStrike" cap="none" dirty="0" smtClean="0">
                <a:solidFill>
                  <a:schemeClr val="dk1"/>
                </a:solidFill>
                <a:sym typeface="Arial"/>
              </a:rPr>
              <a:t> para obtener una licencia de exportación</a:t>
            </a:r>
            <a:r>
              <a:rPr lang="es-ES" sz="1100" b="0" i="0" u="none" strike="noStrike" cap="none" dirty="0" smtClean="0">
                <a:solidFill>
                  <a:schemeClr val="dk1"/>
                </a:solidFill>
                <a:sym typeface="Arial"/>
              </a:rPr>
              <a:t>​</a:t>
            </a:r>
            <a:endParaRPr lang="es-ES" sz="1100" b="0" i="0" u="none" strike="noStrike" cap="none" dirty="0" smtClean="0">
              <a:solidFill>
                <a:schemeClr val="dk1"/>
              </a:solidFill>
              <a:latin typeface="Calibri"/>
              <a:ea typeface="Calibri"/>
              <a:cs typeface="Calibri"/>
              <a:sym typeface="Calibri"/>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dirty="0" smtClean="0">
                <a:solidFill>
                  <a:schemeClr val="dk1"/>
                </a:solidFill>
                <a:sym typeface="Arial"/>
              </a:rPr>
              <a:t>Si no hubiera una licencia de exportación, tiene que rellenar un </a:t>
            </a:r>
            <a:r>
              <a:rPr lang="es-ES" sz="1100" b="0" i="0" u="sng" strike="noStrike" cap="none" dirty="0" smtClean="0">
                <a:solidFill>
                  <a:schemeClr val="dk1"/>
                </a:solidFil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formulario IV58 </a:t>
            </a:r>
            <a:r>
              <a:rPr lang="es-ES" sz="1100" b="0" i="0" u="none" strike="noStrike" cap="none" dirty="0" smtClean="0">
                <a:solidFill>
                  <a:schemeClr val="dk1"/>
                </a:solidFill>
                <a:sym typeface="Arial"/>
              </a:rPr>
              <a:t> en gov.uk y enviar por email la versión con todos los datos a </a:t>
            </a:r>
            <a:r>
              <a:rPr lang="es-ES" sz="1100" b="0" i="0" u="sng" strike="noStrike" cap="none" dirty="0" smtClean="0">
                <a:solidFill>
                  <a:schemeClr val="dk1"/>
                </a:solidFil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imports@apha.gov.uk</a:t>
            </a:r>
            <a:endParaRPr lang="es-ES" sz="1400" b="0" i="0" u="none" strike="noStrike" cap="none" dirty="0">
              <a:solidFill>
                <a:srgbClr val="000000"/>
              </a:solidFill>
              <a:sym typeface="Arial"/>
            </a:endParaRPr>
          </a:p>
        </p:txBody>
      </p:sp>
      <p:sp>
        <p:nvSpPr>
          <p:cNvPr id="616" name="Google Shape;616;p88"/>
          <p:cNvSpPr txBox="1"/>
          <p:nvPr/>
        </p:nvSpPr>
        <p:spPr>
          <a:xfrm>
            <a:off x="2229929" y="2285912"/>
            <a:ext cx="4533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accent3"/>
                </a:solidFill>
                <a:sym typeface="Arial"/>
              </a:rPr>
              <a:t>Pasos para obtener el certificado</a:t>
            </a:r>
            <a:r>
              <a:rPr lang="es-ES" sz="1800" b="0" i="0" u="none" strike="noStrike" cap="none" dirty="0" smtClean="0">
                <a:solidFill>
                  <a:schemeClr val="accent3"/>
                </a:solidFill>
                <a:latin typeface="Calibri"/>
                <a:ea typeface="Calibri"/>
                <a:cs typeface="Calibri"/>
                <a:sym typeface="Calibri"/>
              </a:rPr>
              <a:t> </a:t>
            </a:r>
            <a:endParaRPr lang="es-ES" sz="1800" b="0" i="0" u="none" strike="noStrike" cap="none" dirty="0">
              <a:solidFill>
                <a:schemeClr val="accent3"/>
              </a:solidFill>
              <a:latin typeface="Calibri"/>
              <a:ea typeface="Calibri"/>
              <a:cs typeface="Calibri"/>
              <a:sym typeface="Calibri"/>
            </a:endParaRPr>
          </a:p>
        </p:txBody>
      </p:sp>
      <p:sp>
        <p:nvSpPr>
          <p:cNvPr id="617" name="Google Shape;617;p88"/>
          <p:cNvSpPr txBox="1"/>
          <p:nvPr/>
        </p:nvSpPr>
        <p:spPr>
          <a:xfrm>
            <a:off x="2229929" y="1001575"/>
            <a:ext cx="6463200" cy="12926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300" b="1" i="0" u="none" strike="noStrike" cap="none" dirty="0" smtClean="0">
                <a:solidFill>
                  <a:schemeClr val="dk1"/>
                </a:solidFill>
                <a:sym typeface="Arial"/>
              </a:rPr>
              <a:t>A partir de enero de 2021:</a:t>
            </a:r>
            <a:r>
              <a:rPr lang="es-ES" sz="1300" b="0" i="0" u="none" strike="noStrike" cap="none" dirty="0" smtClean="0">
                <a:solidFill>
                  <a:schemeClr val="dk1"/>
                </a:solidFill>
                <a:sym typeface="Arial"/>
              </a:rPr>
              <a:t> POA sujetos a medidas de salvaguarda tienen que ir acompañados de un certificado</a:t>
            </a:r>
            <a:r>
              <a:rPr lang="es-ES" sz="1300" dirty="0" smtClean="0">
                <a:solidFill>
                  <a:schemeClr val="dk1"/>
                </a:solidFill>
              </a:rPr>
              <a:t> sanitario de exportación</a:t>
            </a:r>
            <a:r>
              <a:rPr lang="es-ES" sz="1300" b="0" i="0" u="none" strike="noStrike" cap="none" dirty="0" smtClean="0">
                <a:solidFill>
                  <a:schemeClr val="dk1"/>
                </a:solidFill>
                <a:sym typeface="Arial"/>
              </a:rPr>
              <a:t>. </a:t>
            </a:r>
          </a:p>
          <a:p>
            <a:pPr marL="0" marR="0" lvl="0" indent="0" algn="l" rtl="0">
              <a:lnSpc>
                <a:spcPct val="100000"/>
              </a:lnSpc>
              <a:spcBef>
                <a:spcPts val="0"/>
              </a:spcBef>
              <a:spcAft>
                <a:spcPts val="0"/>
              </a:spcAft>
              <a:buClr>
                <a:srgbClr val="000000"/>
              </a:buClr>
              <a:buSzPts val="1400"/>
              <a:buFont typeface="Arial"/>
              <a:buNone/>
            </a:pPr>
            <a:endParaRPr lang="es-ES" sz="1300" b="0" i="0" u="none" strike="noStrike" cap="none" dirty="0" smtClean="0">
              <a:solidFill>
                <a:schemeClr val="dk1"/>
              </a:solidFill>
              <a:sym typeface="Arial"/>
            </a:endParaRPr>
          </a:p>
          <a:p>
            <a:pPr lvl="0" algn="just">
              <a:buSzPts val="1400"/>
            </a:pPr>
            <a:r>
              <a:rPr lang="es-ES" sz="1300" b="1" dirty="0" smtClean="0">
                <a:solidFill>
                  <a:schemeClr val="dk1"/>
                </a:solidFill>
              </a:rPr>
              <a:t>A partir de octubre de </a:t>
            </a:r>
            <a:r>
              <a:rPr lang="es-ES" sz="1300" b="1" i="0" u="none" strike="noStrike" cap="none" dirty="0" smtClean="0">
                <a:solidFill>
                  <a:schemeClr val="dk1"/>
                </a:solidFill>
                <a:sym typeface="Arial"/>
              </a:rPr>
              <a:t>2021: </a:t>
            </a:r>
            <a:r>
              <a:rPr lang="es-ES" sz="1300" b="0" i="0" u="none" strike="noStrike" cap="none" dirty="0" smtClean="0">
                <a:solidFill>
                  <a:schemeClr val="dk1"/>
                </a:solidFill>
                <a:sym typeface="Arial"/>
              </a:rPr>
              <a:t>POA para consumo humano y </a:t>
            </a:r>
            <a:r>
              <a:rPr lang="es-ES" sz="1300" dirty="0">
                <a:solidFill>
                  <a:schemeClr val="dk1"/>
                </a:solidFill>
              </a:rPr>
              <a:t>subproductos </a:t>
            </a:r>
            <a:r>
              <a:rPr lang="es-ES" sz="1300" dirty="0" smtClean="0">
                <a:solidFill>
                  <a:schemeClr val="dk1"/>
                </a:solidFill>
              </a:rPr>
              <a:t>animales </a:t>
            </a:r>
            <a:r>
              <a:rPr lang="es-ES" sz="1300" b="0" i="0" u="none" strike="noStrike" cap="none" dirty="0" smtClean="0">
                <a:solidFill>
                  <a:schemeClr val="dk1"/>
                </a:solidFill>
                <a:sym typeface="Arial"/>
              </a:rPr>
              <a:t>no destinados a consumo humano tienen que ir acompañados de un certificado sanitario de exportación. </a:t>
            </a:r>
            <a:endParaRPr lang="es-ES" sz="1300" b="0" i="0" u="none" strike="noStrike" cap="none" dirty="0">
              <a:solidFill>
                <a:srgbClr val="000000"/>
              </a:solidFill>
              <a:sym typeface="Arial"/>
            </a:endParaRPr>
          </a:p>
        </p:txBody>
      </p:sp>
      <p:sp>
        <p:nvSpPr>
          <p:cNvPr id="618" name="Google Shape;618;p88"/>
          <p:cNvSpPr txBox="1"/>
          <p:nvPr/>
        </p:nvSpPr>
        <p:spPr>
          <a:xfrm>
            <a:off x="228122" y="3889173"/>
            <a:ext cx="38106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dirty="0" smtClean="0">
                <a:solidFill>
                  <a:schemeClr val="accent3"/>
                </a:solidFill>
                <a:sym typeface="Arial"/>
              </a:rPr>
              <a:t>Enlaces para más información:</a:t>
            </a:r>
            <a:endParaRPr lang="es-ES" sz="1400" b="0" i="0" u="none" strike="noStrike" cap="none" dirty="0">
              <a:solidFill>
                <a:schemeClr val="accent3"/>
              </a:solidFill>
              <a:latin typeface="Calibri"/>
              <a:ea typeface="Calibri"/>
              <a:cs typeface="Calibri"/>
              <a:sym typeface="Calibri"/>
            </a:endParaRPr>
          </a:p>
        </p:txBody>
      </p:sp>
      <p:sp>
        <p:nvSpPr>
          <p:cNvPr id="619" name="Google Shape;619;p88"/>
          <p:cNvSpPr txBox="1"/>
          <p:nvPr/>
        </p:nvSpPr>
        <p:spPr>
          <a:xfrm>
            <a:off x="2229929" y="754995"/>
            <a:ext cx="4533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accent3"/>
                </a:solidFill>
                <a:sym typeface="Arial"/>
              </a:rPr>
              <a:t>Visión general</a:t>
            </a:r>
            <a:r>
              <a:rPr lang="es-ES" sz="1800" b="1" i="0" u="none" strike="noStrike" cap="none" dirty="0" smtClean="0">
                <a:solidFill>
                  <a:schemeClr val="accent3"/>
                </a:solidFill>
                <a:latin typeface="Calibri"/>
                <a:ea typeface="Calibri"/>
                <a:cs typeface="Calibri"/>
                <a:sym typeface="Calibri"/>
              </a:rPr>
              <a:t> </a:t>
            </a:r>
            <a:endParaRPr lang="es-ES" sz="1800" b="1" i="0" u="none" strike="noStrike" cap="none" dirty="0">
              <a:solidFill>
                <a:schemeClr val="accent3"/>
              </a:solidFill>
              <a:latin typeface="Calibri"/>
              <a:ea typeface="Calibri"/>
              <a:cs typeface="Calibri"/>
              <a:sym typeface="Calibri"/>
            </a:endParaRPr>
          </a:p>
        </p:txBody>
      </p:sp>
      <p:sp>
        <p:nvSpPr>
          <p:cNvPr id="620" name="Google Shape;620;p88"/>
          <p:cNvSpPr txBox="1"/>
          <p:nvPr/>
        </p:nvSpPr>
        <p:spPr>
          <a:xfrm>
            <a:off x="2276375" y="77150"/>
            <a:ext cx="68151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400" b="1" i="0" u="none" strike="noStrike" cap="none" dirty="0" smtClean="0">
                <a:solidFill>
                  <a:schemeClr val="lt1"/>
                </a:solidFill>
                <a:latin typeface="Arial"/>
                <a:ea typeface="Arial"/>
                <a:cs typeface="Arial"/>
                <a:sym typeface="Arial"/>
              </a:rPr>
              <a:t>Certificados sanitarios de exportación</a:t>
            </a:r>
            <a:endParaRPr lang="es-ES" sz="11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89"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627" name="Google Shape;627;p89"/>
          <p:cNvSpPr/>
          <p:nvPr/>
        </p:nvSpPr>
        <p:spPr>
          <a:xfrm>
            <a:off x="4675" y="862061"/>
            <a:ext cx="9090900" cy="597300"/>
          </a:xfrm>
          <a:prstGeom prst="rect">
            <a:avLst/>
          </a:prstGeom>
          <a:solidFill>
            <a:srgbClr val="A5A5A5"/>
          </a:solidFill>
          <a:ln>
            <a:noFill/>
          </a:ln>
        </p:spPr>
        <p:txBody>
          <a:bodyPr spcFirstLastPara="1" wrap="square" lIns="91425" tIns="45700" rIns="91425" bIns="45700" anchor="ctr" anchorCtr="0">
            <a:noAutofit/>
          </a:bodyPr>
          <a:lstStyle/>
          <a:p>
            <a:pPr marL="26035" marR="0" lvl="0" indent="0" algn="l" rtl="0">
              <a:lnSpc>
                <a:spcPct val="100000"/>
              </a:lnSpc>
              <a:spcBef>
                <a:spcPts val="0"/>
              </a:spcBef>
              <a:spcAft>
                <a:spcPts val="0"/>
              </a:spcAft>
              <a:buClr>
                <a:srgbClr val="000000"/>
              </a:buClr>
              <a:buSzPts val="1600"/>
              <a:buFont typeface="Arial"/>
              <a:buNone/>
            </a:pPr>
            <a:r>
              <a:rPr lang="es-ES" sz="1600" b="1" i="0" u="none" strike="noStrike" cap="none" dirty="0" smtClean="0">
                <a:solidFill>
                  <a:schemeClr val="lt1"/>
                </a:solidFill>
                <a:latin typeface="Arial"/>
                <a:ea typeface="Arial"/>
                <a:cs typeface="Arial"/>
                <a:sym typeface="Arial"/>
              </a:rPr>
              <a:t>Cambios en las fases para </a:t>
            </a:r>
            <a:r>
              <a:rPr lang="es-ES" sz="1600" b="1" i="0" u="none" strike="noStrike" cap="none" dirty="0" err="1" smtClean="0">
                <a:solidFill>
                  <a:schemeClr val="lt1"/>
                </a:solidFill>
                <a:latin typeface="Arial"/>
                <a:ea typeface="Arial"/>
                <a:cs typeface="Arial"/>
                <a:sym typeface="Arial"/>
              </a:rPr>
              <a:t>estandares</a:t>
            </a:r>
            <a:r>
              <a:rPr lang="es-ES" sz="1600" b="1" i="0" u="none" strike="noStrike" cap="none" dirty="0" smtClean="0">
                <a:solidFill>
                  <a:schemeClr val="lt1"/>
                </a:solidFill>
                <a:latin typeface="Arial"/>
                <a:ea typeface="Arial"/>
                <a:cs typeface="Arial"/>
                <a:sym typeface="Arial"/>
              </a:rPr>
              <a:t> de marketing y orgánicos </a:t>
            </a:r>
            <a:endParaRPr lang="es-ES" sz="1400" b="0" i="0" u="none" strike="noStrike" cap="none" dirty="0">
              <a:solidFill>
                <a:schemeClr val="lt1"/>
              </a:solidFill>
              <a:latin typeface="Arial"/>
              <a:ea typeface="Arial"/>
              <a:cs typeface="Arial"/>
              <a:sym typeface="Arial"/>
            </a:endParaRPr>
          </a:p>
        </p:txBody>
      </p:sp>
      <p:sp>
        <p:nvSpPr>
          <p:cNvPr id="628" name="Google Shape;628;p89"/>
          <p:cNvSpPr txBox="1"/>
          <p:nvPr/>
        </p:nvSpPr>
        <p:spPr>
          <a:xfrm>
            <a:off x="466618" y="1850533"/>
            <a:ext cx="8059800" cy="1815841"/>
          </a:xfrm>
          <a:prstGeom prst="rect">
            <a:avLst/>
          </a:prstGeom>
          <a:noFill/>
          <a:ln>
            <a:noFill/>
          </a:ln>
        </p:spPr>
        <p:txBody>
          <a:bodyPr spcFirstLastPara="1" wrap="square" lIns="91425" tIns="45700" rIns="91425" bIns="45700" anchor="t" anchorCtr="0">
            <a:spAutoFit/>
          </a:bodyPr>
          <a:lstStyle/>
          <a:p>
            <a:pPr marL="196850" marR="0" lvl="0" indent="-171450" algn="just" rtl="0">
              <a:lnSpc>
                <a:spcPct val="100000"/>
              </a:lnSpc>
              <a:spcBef>
                <a:spcPts val="0"/>
              </a:spcBef>
              <a:spcAft>
                <a:spcPts val="0"/>
              </a:spcAft>
              <a:buClr>
                <a:schemeClr val="dk1"/>
              </a:buClr>
              <a:buSzPts val="1400"/>
              <a:buFont typeface="Arial"/>
              <a:buChar char="•"/>
            </a:pPr>
            <a:r>
              <a:rPr lang="es-ES" sz="1400" b="0" i="0" u="none" strike="noStrike" cap="none" dirty="0" smtClean="0">
                <a:solidFill>
                  <a:schemeClr val="dk1"/>
                </a:solidFill>
                <a:sym typeface="Arial"/>
              </a:rPr>
              <a:t>Importación a GB de lúpulo procedente de UE – los certificados de la UE</a:t>
            </a:r>
            <a:r>
              <a:rPr lang="es-ES" dirty="0" smtClean="0">
                <a:solidFill>
                  <a:schemeClr val="dk1"/>
                </a:solidFill>
              </a:rPr>
              <a:t> ahora se aceptarán para su libre circulación en RU del </a:t>
            </a:r>
            <a:r>
              <a:rPr lang="es-ES" sz="1400" b="0" i="0" u="none" strike="noStrike" cap="none" dirty="0" smtClean="0">
                <a:solidFill>
                  <a:schemeClr val="dk1"/>
                </a:solidFill>
                <a:sym typeface="Arial"/>
              </a:rPr>
              <a:t>1 de julio de 2021 al </a:t>
            </a:r>
            <a:r>
              <a:rPr lang="es-ES" sz="1400" b="1" i="0" u="none" strike="noStrike" cap="none" dirty="0" smtClean="0">
                <a:solidFill>
                  <a:schemeClr val="dk1"/>
                </a:solidFill>
                <a:sym typeface="Arial"/>
              </a:rPr>
              <a:t>1 de enero de 2022.</a:t>
            </a:r>
            <a:endParaRPr lang="es-ES" sz="1400" b="0" i="0" u="none" strike="noStrike" cap="none" dirty="0" smtClean="0">
              <a:solidFill>
                <a:srgbClr val="000000"/>
              </a:solidFill>
              <a:sym typeface="Arial"/>
            </a:endParaRPr>
          </a:p>
          <a:p>
            <a:pPr marL="196850" marR="0" lvl="0" indent="-171450" algn="just" rtl="0">
              <a:lnSpc>
                <a:spcPct val="100000"/>
              </a:lnSpc>
              <a:spcBef>
                <a:spcPts val="0"/>
              </a:spcBef>
              <a:spcAft>
                <a:spcPts val="0"/>
              </a:spcAft>
              <a:buClr>
                <a:schemeClr val="dk1"/>
              </a:buClr>
              <a:buSzPts val="1400"/>
              <a:buFont typeface="Arial"/>
              <a:buChar char="•"/>
            </a:pPr>
            <a:r>
              <a:rPr lang="es-ES" sz="1400" b="0" i="0" u="none" strike="noStrike" cap="none" dirty="0" smtClean="0">
                <a:solidFill>
                  <a:schemeClr val="dk1"/>
                </a:solidFill>
                <a:sym typeface="Arial"/>
              </a:rPr>
              <a:t>Importación a GB de orgánicos procedentes</a:t>
            </a:r>
            <a:r>
              <a:rPr lang="es-ES" dirty="0" smtClean="0">
                <a:solidFill>
                  <a:schemeClr val="dk1"/>
                </a:solidFill>
              </a:rPr>
              <a:t> de la </a:t>
            </a:r>
            <a:r>
              <a:rPr lang="es-ES" sz="1400" b="0" i="0" u="none" strike="noStrike" cap="none" dirty="0" smtClean="0">
                <a:solidFill>
                  <a:schemeClr val="dk1"/>
                </a:solidFill>
                <a:sym typeface="Arial"/>
              </a:rPr>
              <a:t>UE – el certificado de inspección (COI) ya no será necesario hasta el </a:t>
            </a:r>
            <a:r>
              <a:rPr lang="es-ES" sz="1400" b="1" u="none" strike="noStrike" cap="none" dirty="0" smtClean="0">
                <a:solidFill>
                  <a:schemeClr val="dk1"/>
                </a:solidFill>
                <a:sym typeface="Arial"/>
              </a:rPr>
              <a:t>1 de enero de 2022</a:t>
            </a:r>
            <a:r>
              <a:rPr lang="es-ES" sz="1400" b="0" i="0" u="none" strike="noStrike" cap="none" dirty="0" smtClean="0">
                <a:solidFill>
                  <a:schemeClr val="dk1"/>
                </a:solidFill>
                <a:sym typeface="Arial"/>
              </a:rPr>
              <a:t>, en lugar del 1 de julio de 2021.</a:t>
            </a:r>
            <a:endParaRPr lang="es-ES" sz="1400" b="0" i="0" u="none" strike="noStrike" cap="none" dirty="0" smtClean="0">
              <a:solidFill>
                <a:srgbClr val="000000"/>
              </a:solidFill>
              <a:sym typeface="Arial"/>
            </a:endParaRPr>
          </a:p>
          <a:p>
            <a:pPr marL="196850" marR="0" lvl="0" indent="-171450" algn="just" rtl="0">
              <a:lnSpc>
                <a:spcPct val="100000"/>
              </a:lnSpc>
              <a:spcBef>
                <a:spcPts val="0"/>
              </a:spcBef>
              <a:spcAft>
                <a:spcPts val="0"/>
              </a:spcAft>
              <a:buClr>
                <a:schemeClr val="dk1"/>
              </a:buClr>
              <a:buSzPts val="1400"/>
              <a:buFont typeface="Arial"/>
              <a:buChar char="•"/>
            </a:pPr>
            <a:r>
              <a:rPr lang="es-ES" sz="1400" b="0" i="0" u="none" strike="noStrike" cap="none" dirty="0" smtClean="0">
                <a:solidFill>
                  <a:schemeClr val="dk1"/>
                </a:solidFill>
                <a:sym typeface="Arial"/>
              </a:rPr>
              <a:t>A partir del </a:t>
            </a:r>
            <a:r>
              <a:rPr lang="es-ES" sz="1400" b="1" i="0" u="none" strike="noStrike" cap="none" dirty="0" smtClean="0">
                <a:solidFill>
                  <a:schemeClr val="dk1"/>
                </a:solidFill>
                <a:sym typeface="Arial"/>
              </a:rPr>
              <a:t>1 de enero de 2022</a:t>
            </a:r>
            <a:r>
              <a:rPr lang="es-ES" sz="1400" b="0" i="0" u="none" strike="noStrike" cap="none" dirty="0" smtClean="0">
                <a:solidFill>
                  <a:schemeClr val="dk1"/>
                </a:solidFill>
                <a:sym typeface="Arial"/>
              </a:rPr>
              <a:t>, los productos orgánicos importados a GB procedentes de la UE necesitarán un COI (certificado de inspección).</a:t>
            </a:r>
            <a:endParaRPr lang="es-ES" sz="1400" b="0" i="0" u="none" strike="noStrike" cap="none" dirty="0" smtClean="0">
              <a:solidFill>
                <a:srgbClr val="000000"/>
              </a:solidFill>
              <a:sym typeface="Arial"/>
            </a:endParaRPr>
          </a:p>
          <a:p>
            <a:pPr marL="196850" marR="0" lvl="0" indent="-82550" algn="l" rtl="0">
              <a:lnSpc>
                <a:spcPct val="100000"/>
              </a:lnSpc>
              <a:spcBef>
                <a:spcPts val="0"/>
              </a:spcBef>
              <a:spcAft>
                <a:spcPts val="0"/>
              </a:spcAft>
              <a:buClr>
                <a:schemeClr val="dk1"/>
              </a:buClr>
              <a:buSzPts val="1400"/>
              <a:buFont typeface="Arial"/>
              <a:buNone/>
            </a:pPr>
            <a:endParaRPr lang="es-ES" sz="1400" b="1" i="0" u="none" strike="noStrike" cap="none" dirty="0" smtClean="0">
              <a:solidFill>
                <a:schemeClr val="dk1"/>
              </a:solidFill>
              <a:sym typeface="Arial"/>
            </a:endParaRPr>
          </a:p>
          <a:p>
            <a:pPr marL="25400" marR="0" lvl="0" indent="0" algn="l" rtl="0">
              <a:lnSpc>
                <a:spcPct val="100000"/>
              </a:lnSpc>
              <a:spcBef>
                <a:spcPts val="0"/>
              </a:spcBef>
              <a:spcAft>
                <a:spcPts val="0"/>
              </a:spcAft>
              <a:buClr>
                <a:srgbClr val="000000"/>
              </a:buClr>
              <a:buSzPts val="1400"/>
              <a:buFont typeface="Arial"/>
              <a:buNone/>
            </a:pPr>
            <a:endParaRPr lang="es-ES" sz="1400" b="0" i="0" u="none" strike="noStrike" cap="none" dirty="0">
              <a:solidFill>
                <a:schemeClr val="dk1"/>
              </a:solidFill>
              <a:sym typeface="Arial"/>
            </a:endParaRPr>
          </a:p>
        </p:txBody>
      </p:sp>
      <p:sp>
        <p:nvSpPr>
          <p:cNvPr id="629" name="Google Shape;629;p89"/>
          <p:cNvSpPr/>
          <p:nvPr/>
        </p:nvSpPr>
        <p:spPr>
          <a:xfrm>
            <a:off x="466619" y="1502969"/>
            <a:ext cx="2893108" cy="41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smtClean="0">
                <a:solidFill>
                  <a:schemeClr val="accent3"/>
                </a:solidFill>
                <a:sym typeface="Arial"/>
              </a:rPr>
              <a:t>1 de enero de 2022:</a:t>
            </a:r>
            <a:endParaRPr lang="es-ES" sz="2000" b="1" i="0" u="none" strike="noStrike" cap="none" dirty="0">
              <a:solidFill>
                <a:schemeClr val="accent3"/>
              </a:solidFill>
              <a:latin typeface="Calibri"/>
              <a:ea typeface="Calibri"/>
              <a:cs typeface="Calibri"/>
              <a:sym typeface="Calibri"/>
            </a:endParaRPr>
          </a:p>
        </p:txBody>
      </p:sp>
      <p:sp>
        <p:nvSpPr>
          <p:cNvPr id="630" name="Google Shape;630;p89"/>
          <p:cNvSpPr/>
          <p:nvPr/>
        </p:nvSpPr>
        <p:spPr>
          <a:xfrm>
            <a:off x="466618" y="3211935"/>
            <a:ext cx="2692218" cy="41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smtClean="0">
                <a:solidFill>
                  <a:schemeClr val="accent3"/>
                </a:solidFill>
                <a:sym typeface="Arial"/>
              </a:rPr>
              <a:t>1 de marzo de  2022:</a:t>
            </a:r>
            <a:endParaRPr lang="es-ES" sz="2000" b="1" i="0" u="none" strike="noStrike" cap="none" dirty="0">
              <a:solidFill>
                <a:schemeClr val="accent3"/>
              </a:solidFill>
              <a:latin typeface="Calibri"/>
              <a:ea typeface="Calibri"/>
              <a:cs typeface="Calibri"/>
              <a:sym typeface="Calibri"/>
            </a:endParaRPr>
          </a:p>
        </p:txBody>
      </p:sp>
      <p:sp>
        <p:nvSpPr>
          <p:cNvPr id="631" name="Google Shape;631;p89"/>
          <p:cNvSpPr txBox="1"/>
          <p:nvPr/>
        </p:nvSpPr>
        <p:spPr>
          <a:xfrm>
            <a:off x="343849" y="3533543"/>
            <a:ext cx="8059800" cy="738623"/>
          </a:xfrm>
          <a:prstGeom prst="rect">
            <a:avLst/>
          </a:prstGeom>
          <a:noFill/>
          <a:ln>
            <a:noFill/>
          </a:ln>
        </p:spPr>
        <p:txBody>
          <a:bodyPr spcFirstLastPara="1" wrap="square" lIns="91425" tIns="45700" rIns="91425" bIns="45700" anchor="t" anchorCtr="0">
            <a:spAutoFit/>
          </a:bodyPr>
          <a:lstStyle/>
          <a:p>
            <a:pPr marL="175895" marR="0" lvl="0" indent="-175895" algn="just" rtl="0">
              <a:lnSpc>
                <a:spcPct val="100000"/>
              </a:lnSpc>
              <a:spcBef>
                <a:spcPts val="0"/>
              </a:spcBef>
              <a:spcAft>
                <a:spcPts val="0"/>
              </a:spcAft>
              <a:buClr>
                <a:schemeClr val="dk1"/>
              </a:buClr>
              <a:buSzPts val="1400"/>
              <a:buFont typeface="Arial"/>
              <a:buChar char="•"/>
            </a:pPr>
            <a:r>
              <a:rPr lang="es-ES" sz="1400" b="0" i="0" u="none" strike="noStrike" cap="none" dirty="0" smtClean="0">
                <a:solidFill>
                  <a:schemeClr val="dk1"/>
                </a:solidFill>
                <a:sym typeface="Arial"/>
              </a:rPr>
              <a:t>Importación de frutas y verduras a GB procedentes de la UE – se adelanta el fin del plazo del periodo durante el cual no es necesario ningún certificado para la libre circulación en RU del 1 de enero</a:t>
            </a:r>
            <a:r>
              <a:rPr lang="es-ES" dirty="0" smtClean="0">
                <a:solidFill>
                  <a:schemeClr val="dk1"/>
                </a:solidFill>
              </a:rPr>
              <a:t> de</a:t>
            </a:r>
            <a:r>
              <a:rPr lang="es-ES" sz="1400" b="0" i="0" u="none" strike="noStrike" cap="none" dirty="0" smtClean="0">
                <a:solidFill>
                  <a:schemeClr val="dk1"/>
                </a:solidFill>
                <a:sym typeface="Arial"/>
              </a:rPr>
              <a:t> 2023 al </a:t>
            </a:r>
            <a:r>
              <a:rPr lang="es-ES" sz="1400" b="1" i="0" u="none" strike="noStrike" cap="none" dirty="0" smtClean="0">
                <a:solidFill>
                  <a:schemeClr val="dk1"/>
                </a:solidFill>
                <a:sym typeface="Arial"/>
              </a:rPr>
              <a:t>1 de marzo de 2022.</a:t>
            </a:r>
            <a:r>
              <a:rPr lang="es-ES" sz="1400" b="0" i="0" u="none" strike="noStrike" cap="none" dirty="0" smtClean="0">
                <a:solidFill>
                  <a:schemeClr val="dk1"/>
                </a:solidFill>
                <a:sym typeface="Arial"/>
              </a:rPr>
              <a:t> </a:t>
            </a:r>
            <a:endParaRPr lang="es-ES" sz="1800" b="0" i="0" u="none" strike="noStrike" cap="none" dirty="0">
              <a:solidFill>
                <a:schemeClr val="dk1"/>
              </a:solidFill>
              <a:sym typeface="Arial"/>
            </a:endParaRPr>
          </a:p>
        </p:txBody>
      </p:sp>
      <p:sp>
        <p:nvSpPr>
          <p:cNvPr id="632" name="Google Shape;632;p89"/>
          <p:cNvSpPr txBox="1"/>
          <p:nvPr/>
        </p:nvSpPr>
        <p:spPr>
          <a:xfrm>
            <a:off x="343850" y="4177350"/>
            <a:ext cx="6729000" cy="104641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1" i="0" u="none" strike="noStrike" cap="none" dirty="0" smtClean="0">
                <a:solidFill>
                  <a:schemeClr val="dk1"/>
                </a:solidFill>
                <a:highlight>
                  <a:srgbClr val="FFFFFF"/>
                </a:highlight>
                <a:latin typeface="Arial"/>
                <a:ea typeface="Arial"/>
                <a:cs typeface="Arial"/>
                <a:sym typeface="Arial"/>
              </a:rPr>
              <a:t>El sistema de importación GB de orgánicos actualmente es en papel. Los exportadores tienen que ponerse en contacto con el puerto GB directamente para informar sobre el envío para que el COI se pueda endosar lo más rápidamente posible.</a:t>
            </a:r>
            <a:endParaRPr lang="es-ES" sz="1600" b="1" i="0" u="none" strike="noStrike" cap="none" dirty="0">
              <a:solidFill>
                <a:schemeClr val="dk1"/>
              </a:solidFill>
              <a:latin typeface="Arial"/>
              <a:ea typeface="Arial"/>
              <a:cs typeface="Arial"/>
              <a:sym typeface="Arial"/>
            </a:endParaRPr>
          </a:p>
        </p:txBody>
      </p:sp>
      <p:sp>
        <p:nvSpPr>
          <p:cNvPr id="633" name="Google Shape;633;p89"/>
          <p:cNvSpPr txBox="1"/>
          <p:nvPr/>
        </p:nvSpPr>
        <p:spPr>
          <a:xfrm>
            <a:off x="2276375" y="77150"/>
            <a:ext cx="68151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800" b="1" dirty="0" smtClean="0">
                <a:solidFill>
                  <a:schemeClr val="lt1"/>
                </a:solidFill>
              </a:rPr>
              <a:t>Estándares de m</a:t>
            </a:r>
            <a:r>
              <a:rPr lang="es-ES" sz="2800" b="1" i="0" u="none" strike="noStrike" cap="none" dirty="0" smtClean="0">
                <a:solidFill>
                  <a:schemeClr val="lt1"/>
                </a:solidFill>
                <a:sym typeface="Arial"/>
              </a:rPr>
              <a:t>arketing y orgánicos</a:t>
            </a:r>
            <a:endParaRPr lang="es-ES" sz="1200" b="1" i="0" u="none" strike="noStrike" cap="none" dirty="0">
              <a:solidFill>
                <a:srgbClr val="000000"/>
              </a:solidFil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90" descr="A picture containing bird&#10;&#10;Description automatically generated"/>
          <p:cNvPicPr preferRelativeResize="0"/>
          <p:nvPr/>
        </p:nvPicPr>
        <p:blipFill rotWithShape="1">
          <a:blip r:embed="rId3">
            <a:alphaModFix/>
          </a:blip>
          <a:srcRect/>
          <a:stretch/>
        </p:blipFill>
        <p:spPr>
          <a:xfrm>
            <a:off x="1" y="77150"/>
            <a:ext cx="9143999" cy="5207801"/>
          </a:xfrm>
          <a:prstGeom prst="rect">
            <a:avLst/>
          </a:prstGeom>
          <a:noFill/>
          <a:ln>
            <a:noFill/>
          </a:ln>
        </p:spPr>
      </p:pic>
      <p:sp>
        <p:nvSpPr>
          <p:cNvPr id="640" name="Google Shape;640;p90"/>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Productos vinícolas</a:t>
            </a:r>
            <a:endParaRPr lang="es-ES" sz="1400" b="1" i="0" u="none" strike="noStrike" cap="none" dirty="0">
              <a:solidFill>
                <a:srgbClr val="000000"/>
              </a:solidFill>
              <a:latin typeface="Arial"/>
              <a:ea typeface="Arial"/>
              <a:cs typeface="Arial"/>
              <a:sym typeface="Arial"/>
            </a:endParaRPr>
          </a:p>
        </p:txBody>
      </p:sp>
      <p:sp>
        <p:nvSpPr>
          <p:cNvPr id="641" name="Google Shape;641;p90"/>
          <p:cNvSpPr txBox="1"/>
          <p:nvPr/>
        </p:nvSpPr>
        <p:spPr>
          <a:xfrm>
            <a:off x="118199" y="1226159"/>
            <a:ext cx="8907600" cy="2179028"/>
          </a:xfrm>
          <a:prstGeom prst="rect">
            <a:avLst/>
          </a:prstGeom>
          <a:noFill/>
          <a:ln>
            <a:noFill/>
          </a:ln>
        </p:spPr>
        <p:txBody>
          <a:bodyPr spcFirstLastPara="1" wrap="square" lIns="91425" tIns="91425" rIns="91425" bIns="91425" anchor="t" anchorCtr="0">
            <a:spAutoFit/>
          </a:bodyPr>
          <a:lstStyle/>
          <a:p>
            <a:pPr marL="228600" lvl="0" algn="just">
              <a:lnSpc>
                <a:spcPct val="90000"/>
              </a:lnSpc>
              <a:buSzPts val="1600"/>
            </a:pPr>
            <a:endParaRPr lang="es-ES" sz="1600" b="1" dirty="0" smtClean="0">
              <a:solidFill>
                <a:schemeClr val="dk1"/>
              </a:solidFill>
            </a:endParaRPr>
          </a:p>
          <a:p>
            <a:pPr marL="228600" lvl="0" algn="just">
              <a:lnSpc>
                <a:spcPct val="90000"/>
              </a:lnSpc>
              <a:buSzPts val="1600"/>
            </a:pPr>
            <a:r>
              <a:rPr lang="es-ES" sz="1600" b="1" dirty="0" smtClean="0">
                <a:solidFill>
                  <a:schemeClr val="dk1"/>
                </a:solidFill>
                <a:effectLst>
                  <a:outerShdw blurRad="38100" dist="38100" dir="2700000" algn="tl">
                    <a:srgbClr val="000000">
                      <a:alpha val="43137"/>
                    </a:srgbClr>
                  </a:outerShdw>
                </a:effectLst>
              </a:rPr>
              <a:t>Requisitos para </a:t>
            </a:r>
            <a:r>
              <a:rPr lang="es-ES" sz="1600" b="1" dirty="0">
                <a:solidFill>
                  <a:schemeClr val="dk1"/>
                </a:solidFill>
                <a:effectLst>
                  <a:outerShdw blurRad="38100" dist="38100" dir="2700000" algn="tl">
                    <a:srgbClr val="000000">
                      <a:alpha val="43137"/>
                    </a:srgbClr>
                  </a:outerShdw>
                </a:effectLst>
              </a:rPr>
              <a:t>la importación de vino en </a:t>
            </a:r>
            <a:r>
              <a:rPr lang="es-ES" sz="1600" b="1" dirty="0" smtClean="0">
                <a:solidFill>
                  <a:schemeClr val="dk1"/>
                </a:solidFill>
                <a:effectLst>
                  <a:outerShdw blurRad="38100" dist="38100" dir="2700000" algn="tl">
                    <a:srgbClr val="000000">
                      <a:alpha val="43137"/>
                    </a:srgbClr>
                  </a:outerShdw>
                </a:effectLst>
              </a:rPr>
              <a:t>Gran Bretaña </a:t>
            </a:r>
            <a:r>
              <a:rPr lang="es-ES" sz="1600" b="1" dirty="0">
                <a:solidFill>
                  <a:schemeClr val="dk1"/>
                </a:solidFill>
                <a:effectLst>
                  <a:outerShdw blurRad="38100" dist="38100" dir="2700000" algn="tl">
                    <a:srgbClr val="000000">
                      <a:alpha val="43137"/>
                    </a:srgbClr>
                  </a:outerShdw>
                </a:effectLst>
              </a:rPr>
              <a:t>a partir del 1 de </a:t>
            </a:r>
            <a:r>
              <a:rPr lang="es-ES" sz="1600" b="1" dirty="0" smtClean="0">
                <a:solidFill>
                  <a:schemeClr val="dk1"/>
                </a:solidFill>
                <a:effectLst>
                  <a:outerShdw blurRad="38100" dist="38100" dir="2700000" algn="tl">
                    <a:srgbClr val="000000">
                      <a:alpha val="43137"/>
                    </a:srgbClr>
                  </a:outerShdw>
                </a:effectLst>
              </a:rPr>
              <a:t>enero del 2021.</a:t>
            </a:r>
          </a:p>
          <a:p>
            <a:pPr marL="228600" lvl="0" algn="just">
              <a:lnSpc>
                <a:spcPct val="90000"/>
              </a:lnSpc>
              <a:buSzPts val="1600"/>
            </a:pPr>
            <a:endParaRPr lang="es-ES" sz="1600" b="1" dirty="0">
              <a:solidFill>
                <a:schemeClr val="dk1"/>
              </a:solidFill>
            </a:endParaRPr>
          </a:p>
          <a:p>
            <a:pPr marL="228600" lvl="0" algn="just">
              <a:lnSpc>
                <a:spcPct val="90000"/>
              </a:lnSpc>
              <a:buSzPts val="1600"/>
            </a:pPr>
            <a:r>
              <a:rPr lang="es-ES" sz="1600" b="1" dirty="0" smtClean="0">
                <a:solidFill>
                  <a:schemeClr val="dk1"/>
                </a:solidFill>
              </a:rPr>
              <a:t>Actualmente</a:t>
            </a:r>
            <a:r>
              <a:rPr lang="es-ES" sz="1600" b="1" dirty="0">
                <a:solidFill>
                  <a:schemeClr val="dk1"/>
                </a:solidFill>
              </a:rPr>
              <a:t>, los productos </a:t>
            </a:r>
            <a:r>
              <a:rPr lang="es-ES" sz="1600" b="1" dirty="0" smtClean="0">
                <a:solidFill>
                  <a:schemeClr val="dk1"/>
                </a:solidFill>
              </a:rPr>
              <a:t>de vino </a:t>
            </a:r>
            <a:r>
              <a:rPr lang="es-ES" sz="1600" b="1" dirty="0">
                <a:solidFill>
                  <a:schemeClr val="dk1"/>
                </a:solidFill>
              </a:rPr>
              <a:t>importados a GB desde la UE (incluido el vino de origen fuera de la UE) pueden viajar sin tener que presentar un certificado TCA o un certificado VI-1. El gobierno del Reino Unido se ha </a:t>
            </a:r>
            <a:r>
              <a:rPr lang="es-ES" sz="1600" b="1" dirty="0">
                <a:solidFill>
                  <a:schemeClr val="dk1"/>
                </a:solidFill>
                <a:hlinkClick r:id="rId4"/>
              </a:rPr>
              <a:t>comprometido a eliminar </a:t>
            </a:r>
            <a:r>
              <a:rPr lang="es-ES" sz="1600" b="1" dirty="0">
                <a:solidFill>
                  <a:schemeClr val="dk1"/>
                </a:solidFill>
              </a:rPr>
              <a:t>el requisito de certificados VI-1 en todas las importaciones de vino en Gran Bretaña.</a:t>
            </a:r>
          </a:p>
          <a:p>
            <a:pPr marL="228600" lvl="0" algn="just">
              <a:lnSpc>
                <a:spcPct val="90000"/>
              </a:lnSpc>
              <a:buSzPts val="1600"/>
            </a:pPr>
            <a:endParaRPr lang="es-ES" sz="1600" b="1" dirty="0">
              <a:solidFill>
                <a:schemeClr val="dk1"/>
              </a:solidFill>
            </a:endParaRPr>
          </a:p>
          <a:p>
            <a:pPr marL="228600" lvl="0" algn="just">
              <a:lnSpc>
                <a:spcPct val="90000"/>
              </a:lnSpc>
              <a:buSzPts val="1600"/>
            </a:pPr>
            <a:r>
              <a:rPr lang="es-ES" sz="1600" b="1" dirty="0">
                <a:solidFill>
                  <a:schemeClr val="dk1"/>
                </a:solidFill>
              </a:rPr>
              <a:t>A su debido tiempo, se proporcionará más información al respecto.</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91"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649" name="Google Shape;649;p91"/>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Aceite de oliva</a:t>
            </a:r>
            <a:endParaRPr lang="es-ES" sz="1400" b="1" i="0" u="none" strike="noStrike" cap="none" dirty="0">
              <a:solidFill>
                <a:srgbClr val="000000"/>
              </a:solidFill>
              <a:latin typeface="Arial"/>
              <a:ea typeface="Arial"/>
              <a:cs typeface="Arial"/>
              <a:sym typeface="Arial"/>
            </a:endParaRPr>
          </a:p>
        </p:txBody>
      </p:sp>
      <p:sp>
        <p:nvSpPr>
          <p:cNvPr id="650" name="Google Shape;650;p91"/>
          <p:cNvSpPr txBox="1"/>
          <p:nvPr/>
        </p:nvSpPr>
        <p:spPr>
          <a:xfrm>
            <a:off x="77650" y="1006100"/>
            <a:ext cx="8907600" cy="3719962"/>
          </a:xfrm>
          <a:prstGeom prst="rect">
            <a:avLst/>
          </a:prstGeom>
          <a:noFill/>
          <a:ln>
            <a:noFill/>
          </a:ln>
        </p:spPr>
        <p:txBody>
          <a:bodyPr spcFirstLastPara="1" wrap="square" lIns="91425" tIns="91425" rIns="91425" bIns="91425" anchor="t" anchorCtr="0">
            <a:spAutoFit/>
          </a:bodyPr>
          <a:lstStyle/>
          <a:p>
            <a:pPr marL="457200" marR="0" lvl="0" indent="-330200" algn="just" rtl="0">
              <a:lnSpc>
                <a:spcPct val="115000"/>
              </a:lnSpc>
              <a:spcBef>
                <a:spcPts val="0"/>
              </a:spcBef>
              <a:spcAft>
                <a:spcPts val="0"/>
              </a:spcAft>
              <a:buClr>
                <a:srgbClr val="222222"/>
              </a:buClr>
              <a:buSzPts val="1600"/>
              <a:buFont typeface="Arial"/>
              <a:buChar char="●"/>
            </a:pPr>
            <a:r>
              <a:rPr lang="es-ES" sz="2000" b="0" i="0" u="none" strike="noStrike" cap="none" dirty="0" smtClean="0">
                <a:solidFill>
                  <a:srgbClr val="222222"/>
                </a:solidFill>
                <a:highlight>
                  <a:srgbClr val="FFFFFF"/>
                </a:highlight>
                <a:sym typeface="Arial"/>
              </a:rPr>
              <a:t>El aceite de oliva está exento de los </a:t>
            </a:r>
            <a:r>
              <a:rPr lang="es-ES" sz="2000" dirty="0" smtClean="0">
                <a:solidFill>
                  <a:srgbClr val="222222"/>
                </a:solidFill>
                <a:highlight>
                  <a:srgbClr val="FFFFFF"/>
                </a:highlight>
              </a:rPr>
              <a:t>controles de importación sanitarios y fitosanitarios.</a:t>
            </a:r>
            <a:r>
              <a:rPr lang="es-ES" sz="2000" b="0" i="0" u="none" strike="noStrike" cap="none" dirty="0" smtClean="0">
                <a:solidFill>
                  <a:srgbClr val="222222"/>
                </a:solidFill>
                <a:highlight>
                  <a:srgbClr val="FFFFFF"/>
                </a:highlight>
                <a:sym typeface="Arial"/>
              </a:rPr>
              <a:t> ​</a:t>
            </a:r>
          </a:p>
          <a:p>
            <a:pPr marL="457200" marR="0" lvl="0" indent="-330200" algn="just" rtl="0">
              <a:lnSpc>
                <a:spcPct val="115000"/>
              </a:lnSpc>
              <a:spcBef>
                <a:spcPts val="0"/>
              </a:spcBef>
              <a:spcAft>
                <a:spcPts val="0"/>
              </a:spcAft>
              <a:buClr>
                <a:srgbClr val="222222"/>
              </a:buClr>
              <a:buSzPts val="1600"/>
              <a:buFont typeface="Arial"/>
              <a:buChar char="●"/>
            </a:pPr>
            <a:r>
              <a:rPr lang="es-ES" sz="2000" b="0" i="0" u="none" strike="noStrike" cap="none" dirty="0" err="1" smtClean="0">
                <a:solidFill>
                  <a:srgbClr val="222222"/>
                </a:solidFill>
                <a:highlight>
                  <a:srgbClr val="FFFFFF"/>
                </a:highlight>
                <a:sym typeface="Arial"/>
              </a:rPr>
              <a:t>CFs</a:t>
            </a:r>
            <a:r>
              <a:rPr lang="es-ES" sz="2000" b="0" i="0" u="none" strike="noStrike" cap="none" dirty="0" smtClean="0">
                <a:solidFill>
                  <a:srgbClr val="222222"/>
                </a:solidFill>
                <a:highlight>
                  <a:srgbClr val="FFFFFF"/>
                </a:highlight>
                <a:sym typeface="Arial"/>
              </a:rPr>
              <a:t> no son necesarios para los productos vegetales como frutas y verduras que han sido procesados y empaquetados hasta el punto de no suponer ya un riesgo de bioseguridad. </a:t>
            </a:r>
          </a:p>
          <a:p>
            <a:pPr marL="457200" marR="0" lvl="0" indent="-330200" algn="just" rtl="0">
              <a:lnSpc>
                <a:spcPct val="115000"/>
              </a:lnSpc>
              <a:spcBef>
                <a:spcPts val="0"/>
              </a:spcBef>
              <a:spcAft>
                <a:spcPts val="0"/>
              </a:spcAft>
              <a:buClr>
                <a:srgbClr val="222222"/>
              </a:buClr>
              <a:buSzPts val="1600"/>
              <a:buFont typeface="Arial"/>
              <a:buChar char="●"/>
            </a:pPr>
            <a:r>
              <a:rPr lang="es-ES" sz="2000" b="0" i="0" u="none" strike="noStrike" cap="none" dirty="0" smtClean="0">
                <a:solidFill>
                  <a:srgbClr val="222222"/>
                </a:solidFill>
                <a:highlight>
                  <a:srgbClr val="FFFFFF"/>
                </a:highlight>
                <a:sym typeface="Arial"/>
              </a:rPr>
              <a:t>Productos procesados como el aceite de oliva, no requieren de certificados fitosanitarios y no están sujetos a controles de importación como parte de los nuevos controles de importación por fases para plantas y productos vegetales. </a:t>
            </a:r>
          </a:p>
          <a:p>
            <a:pPr marL="228600" marR="0" lvl="0" indent="0" algn="l" rtl="0">
              <a:lnSpc>
                <a:spcPct val="90000"/>
              </a:lnSpc>
              <a:spcBef>
                <a:spcPts val="1000"/>
              </a:spcBef>
              <a:spcAft>
                <a:spcPts val="0"/>
              </a:spcAft>
              <a:buClr>
                <a:srgbClr val="000000"/>
              </a:buClr>
              <a:buSzPts val="1600"/>
              <a:buFont typeface="Arial"/>
              <a:buNone/>
            </a:pPr>
            <a:endParaRPr lang="es-ES" sz="1600" b="1" i="0" u="none" strike="noStrike" cap="none" dirty="0">
              <a:solidFill>
                <a:schemeClr val="dk1"/>
              </a:solidFil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2"/>
          <p:cNvSpPr/>
          <p:nvPr/>
        </p:nvSpPr>
        <p:spPr>
          <a:xfrm>
            <a:off x="3745454" y="1035846"/>
            <a:ext cx="5057100" cy="1628100"/>
          </a:xfrm>
          <a:prstGeom prst="roundRect">
            <a:avLst>
              <a:gd name="adj" fmla="val 16667"/>
            </a:avLst>
          </a:prstGeom>
          <a:solidFill>
            <a:srgbClr val="F2F2F2"/>
          </a:solidFill>
          <a:ln w="25400" cap="flat" cmpd="sng">
            <a:solidFill>
              <a:srgbClr val="970B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657" name="Google Shape;657;p92"/>
          <p:cNvSpPr/>
          <p:nvPr/>
        </p:nvSpPr>
        <p:spPr>
          <a:xfrm>
            <a:off x="502637" y="4124440"/>
            <a:ext cx="8201700" cy="523200"/>
          </a:xfrm>
          <a:prstGeom prst="rect">
            <a:avLst/>
          </a:prstGeom>
          <a:solidFill>
            <a:schemeClr val="lt1"/>
          </a:solidFill>
          <a:ln>
            <a:noFill/>
          </a:ln>
        </p:spPr>
        <p:txBody>
          <a:bodyPr spcFirstLastPara="1" wrap="square" lIns="91425" tIns="45700" rIns="91425" bIns="45700" anchor="ctr" anchorCtr="0">
            <a:noAutofit/>
          </a:bodyPr>
          <a:lstStyle/>
          <a:p>
            <a:pPr lvl="0"/>
            <a:r>
              <a:rPr lang="es-ES" sz="1200" b="1" kern="1200" dirty="0" smtClean="0">
                <a:solidFill>
                  <a:srgbClr val="00AF41"/>
                </a:solidFill>
                <a:ea typeface="+mn-ea"/>
              </a:rPr>
              <a:t>Para más información y orientación visite </a:t>
            </a:r>
            <a:r>
              <a:rPr lang="es-ES" sz="1200" b="1" i="0" u="none" strike="noStrike" cap="none" dirty="0" smtClean="0">
                <a:solidFill>
                  <a:srgbClr val="00AF41"/>
                </a:solidFill>
                <a:sym typeface="Arial"/>
              </a:rPr>
              <a:t>Gov.uk</a:t>
            </a:r>
            <a:r>
              <a:rPr lang="es-ES" sz="1200" b="0" i="0" u="none" strike="noStrike" cap="none" dirty="0" smtClean="0">
                <a:solidFill>
                  <a:schemeClr val="dk1"/>
                </a:solidFill>
                <a:sym typeface="Arial"/>
              </a:rPr>
              <a:t> </a:t>
            </a:r>
            <a:endParaRPr lang="es-ES" dirty="0"/>
          </a:p>
        </p:txBody>
      </p:sp>
      <p:sp>
        <p:nvSpPr>
          <p:cNvPr id="658" name="Google Shape;658;p92"/>
          <p:cNvSpPr txBox="1">
            <a:spLocks noGrp="1"/>
          </p:cNvSpPr>
          <p:nvPr>
            <p:ph type="body" idx="1"/>
          </p:nvPr>
        </p:nvSpPr>
        <p:spPr>
          <a:xfrm>
            <a:off x="3808154" y="1100943"/>
            <a:ext cx="4931700" cy="156560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600"/>
              <a:buNone/>
            </a:pPr>
            <a:r>
              <a:rPr lang="es-ES" sz="1600" dirty="0" smtClean="0">
                <a:solidFill>
                  <a:srgbClr val="3F3F3F"/>
                </a:solidFill>
                <a:sym typeface="Arial"/>
              </a:rPr>
              <a:t>Para POA y subproductos animales para consumo humano:</a:t>
            </a:r>
            <a:endParaRPr lang="es-ES" dirty="0" smtClean="0"/>
          </a:p>
          <a:p>
            <a:pPr marL="228600" lvl="0" algn="just" eaLnBrk="0" fontAlgn="base" hangingPunct="0">
              <a:lnSpc>
                <a:spcPct val="100000"/>
              </a:lnSpc>
              <a:buClrTx/>
              <a:buSzTx/>
              <a:buFont typeface="Arial" panose="020B0604020202020204" pitchFamily="34" charset="0"/>
              <a:buChar char="•"/>
            </a:pPr>
            <a:r>
              <a:rPr lang="es-ES" sz="1600" kern="1200" dirty="0" smtClean="0">
                <a:solidFill>
                  <a:prstClr val="black">
                    <a:lumMod val="75000"/>
                    <a:lumOff val="25000"/>
                  </a:prstClr>
                </a:solidFill>
                <a:ea typeface="+mn-ea"/>
              </a:rPr>
              <a:t>Asegúrese de que le facilita al importador copia electrónica del </a:t>
            </a:r>
            <a:r>
              <a:rPr lang="es-ES" sz="1600" b="1" kern="1200" dirty="0" smtClean="0">
                <a:solidFill>
                  <a:prstClr val="black">
                    <a:lumMod val="75000"/>
                    <a:lumOff val="25000"/>
                  </a:prstClr>
                </a:solidFill>
                <a:ea typeface="+mn-ea"/>
              </a:rPr>
              <a:t>certificado sanitario</a:t>
            </a:r>
            <a:endParaRPr lang="es-ES" sz="1600" kern="1200" dirty="0" smtClean="0">
              <a:solidFill>
                <a:prstClr val="black">
                  <a:lumMod val="75000"/>
                  <a:lumOff val="25000"/>
                </a:prstClr>
              </a:solidFill>
              <a:ea typeface="+mn-ea"/>
            </a:endParaRPr>
          </a:p>
          <a:p>
            <a:pPr marL="228600" lvl="0" algn="just" eaLnBrk="0" fontAlgn="base" hangingPunct="0">
              <a:lnSpc>
                <a:spcPct val="100000"/>
              </a:lnSpc>
              <a:buClrTx/>
              <a:buSzTx/>
              <a:buFont typeface="Arial" panose="020B0604020202020204" pitchFamily="34" charset="0"/>
              <a:buChar char="•"/>
            </a:pPr>
            <a:r>
              <a:rPr lang="es-ES" sz="1600" kern="1200" dirty="0" smtClean="0">
                <a:solidFill>
                  <a:prstClr val="black">
                    <a:lumMod val="75000"/>
                    <a:lumOff val="25000"/>
                  </a:prstClr>
                </a:solidFill>
                <a:ea typeface="+mn-ea"/>
              </a:rPr>
              <a:t>Cerciórese de que el </a:t>
            </a:r>
            <a:r>
              <a:rPr lang="es-ES" sz="1600" b="1" kern="1200" dirty="0" smtClean="0">
                <a:solidFill>
                  <a:prstClr val="black">
                    <a:lumMod val="75000"/>
                    <a:lumOff val="25000"/>
                  </a:prstClr>
                </a:solidFill>
                <a:ea typeface="+mn-ea"/>
              </a:rPr>
              <a:t>certificado sanitario </a:t>
            </a:r>
            <a:r>
              <a:rPr lang="es-ES" sz="1600" kern="1200" dirty="0" smtClean="0">
                <a:solidFill>
                  <a:prstClr val="black">
                    <a:lumMod val="75000"/>
                    <a:lumOff val="25000"/>
                  </a:prstClr>
                </a:solidFill>
                <a:ea typeface="+mn-ea"/>
              </a:rPr>
              <a:t>viaja junto al envío durante el traslado</a:t>
            </a:r>
            <a:endParaRPr lang="es-ES" dirty="0"/>
          </a:p>
        </p:txBody>
      </p:sp>
      <p:sp>
        <p:nvSpPr>
          <p:cNvPr id="659" name="Google Shape;659;p92"/>
          <p:cNvSpPr txBox="1">
            <a:spLocks noGrp="1"/>
          </p:cNvSpPr>
          <p:nvPr>
            <p:ph type="sldNum" idx="12"/>
          </p:nvPr>
        </p:nvSpPr>
        <p:spPr>
          <a:xfrm>
            <a:off x="8246089" y="4785996"/>
            <a:ext cx="502500" cy="135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s-ES" smtClean="0"/>
              <a:t>37</a:t>
            </a:fld>
            <a:endParaRPr lang="es-ES" dirty="0"/>
          </a:p>
        </p:txBody>
      </p:sp>
      <p:sp>
        <p:nvSpPr>
          <p:cNvPr id="660" name="Google Shape;660;p92"/>
          <p:cNvSpPr txBox="1">
            <a:spLocks noGrp="1"/>
          </p:cNvSpPr>
          <p:nvPr>
            <p:ph type="title"/>
          </p:nvPr>
        </p:nvSpPr>
        <p:spPr>
          <a:xfrm>
            <a:off x="439738" y="350838"/>
            <a:ext cx="8264400" cy="56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3200" dirty="0" smtClean="0">
                <a:solidFill>
                  <a:srgbClr val="3F3F3F"/>
                </a:solidFill>
              </a:rPr>
              <a:t>Esté preparado</a:t>
            </a:r>
            <a:r>
              <a:rPr lang="es-ES" sz="3200" b="0" i="0" u="none" strike="noStrike" cap="none" dirty="0" smtClean="0">
                <a:solidFill>
                  <a:srgbClr val="3F3F3F"/>
                </a:solidFill>
                <a:sym typeface="Arial"/>
              </a:rPr>
              <a:t>...</a:t>
            </a:r>
            <a:endParaRPr lang="es-ES" dirty="0"/>
          </a:p>
        </p:txBody>
      </p:sp>
      <p:sp>
        <p:nvSpPr>
          <p:cNvPr id="661" name="Google Shape;661;p92"/>
          <p:cNvSpPr/>
          <p:nvPr/>
        </p:nvSpPr>
        <p:spPr>
          <a:xfrm>
            <a:off x="502637" y="1101496"/>
            <a:ext cx="3059700" cy="1226100"/>
          </a:xfrm>
          <a:prstGeom prst="rightArrow">
            <a:avLst>
              <a:gd name="adj1" fmla="val 50000"/>
              <a:gd name="adj2" fmla="val 50000"/>
            </a:avLst>
          </a:prstGeom>
          <a:solidFill>
            <a:schemeClr val="lt1"/>
          </a:solidFill>
          <a:ln w="25400" cap="flat" cmpd="sng">
            <a:solidFill>
              <a:srgbClr val="970B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400" b="0" i="0" u="none" strike="noStrike" cap="none" dirty="0" smtClean="0">
                <a:solidFill>
                  <a:srgbClr val="595959"/>
                </a:solidFill>
                <a:latin typeface="Arial"/>
                <a:ea typeface="Arial"/>
                <a:cs typeface="Arial"/>
                <a:sym typeface="Arial"/>
              </a:rPr>
              <a:t>Medidas a tomar el </a:t>
            </a:r>
          </a:p>
          <a:p>
            <a:pPr marL="0" marR="0" lvl="0" indent="0" algn="ctr" rtl="0">
              <a:lnSpc>
                <a:spcPct val="100000"/>
              </a:lnSpc>
              <a:spcBef>
                <a:spcPts val="0"/>
              </a:spcBef>
              <a:spcAft>
                <a:spcPts val="0"/>
              </a:spcAft>
              <a:buNone/>
            </a:pPr>
            <a:r>
              <a:rPr lang="es-ES" sz="1400" b="0" i="0" u="none" strike="noStrike" cap="none" dirty="0" smtClean="0">
                <a:solidFill>
                  <a:srgbClr val="595959"/>
                </a:solidFill>
                <a:latin typeface="Arial"/>
                <a:ea typeface="Arial"/>
                <a:cs typeface="Arial"/>
                <a:sym typeface="Arial"/>
              </a:rPr>
              <a:t>1 de octubre de 2021</a:t>
            </a:r>
            <a:endParaRPr lang="es-ES" sz="1400" b="0" i="0" u="none" strike="noStrike" cap="none" dirty="0">
              <a:solidFill>
                <a:srgbClr val="595959"/>
              </a:solidFill>
              <a:latin typeface="Arial"/>
              <a:ea typeface="Arial"/>
              <a:cs typeface="Arial"/>
              <a:sym typeface="Arial"/>
            </a:endParaRPr>
          </a:p>
        </p:txBody>
      </p:sp>
      <p:sp>
        <p:nvSpPr>
          <p:cNvPr id="662" name="Google Shape;662;p92"/>
          <p:cNvSpPr/>
          <p:nvPr/>
        </p:nvSpPr>
        <p:spPr>
          <a:xfrm>
            <a:off x="502637" y="2664080"/>
            <a:ext cx="3059700" cy="1226100"/>
          </a:xfrm>
          <a:prstGeom prst="rightArrow">
            <a:avLst>
              <a:gd name="adj1" fmla="val 50000"/>
              <a:gd name="adj2" fmla="val 50000"/>
            </a:avLst>
          </a:prstGeom>
          <a:solidFill>
            <a:schemeClr val="lt1"/>
          </a:solidFill>
          <a:ln w="25400" cap="flat" cmpd="sng">
            <a:solidFill>
              <a:srgbClr val="970B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400" b="0" i="0" u="none" strike="noStrike" cap="none" dirty="0" smtClean="0">
                <a:solidFill>
                  <a:srgbClr val="595959"/>
                </a:solidFill>
                <a:latin typeface="Arial"/>
                <a:ea typeface="Arial"/>
                <a:cs typeface="Arial"/>
                <a:sym typeface="Arial"/>
              </a:rPr>
              <a:t>Medidas a tomar el 1 de enero de  2022 (Plantas)</a:t>
            </a:r>
            <a:endParaRPr lang="es-ES" sz="2000" b="0" i="0" u="none" strike="noStrike" cap="none" dirty="0">
              <a:solidFill>
                <a:srgbClr val="595959"/>
              </a:solidFill>
              <a:latin typeface="Arial"/>
              <a:ea typeface="Arial"/>
              <a:cs typeface="Arial"/>
              <a:sym typeface="Arial"/>
            </a:endParaRPr>
          </a:p>
        </p:txBody>
      </p:sp>
      <p:sp>
        <p:nvSpPr>
          <p:cNvPr id="663" name="Google Shape;663;p92"/>
          <p:cNvSpPr/>
          <p:nvPr/>
        </p:nvSpPr>
        <p:spPr>
          <a:xfrm>
            <a:off x="3745454" y="2820107"/>
            <a:ext cx="5057100" cy="1241700"/>
          </a:xfrm>
          <a:prstGeom prst="roundRect">
            <a:avLst>
              <a:gd name="adj" fmla="val 16667"/>
            </a:avLst>
          </a:prstGeom>
          <a:solidFill>
            <a:srgbClr val="F2F2F2"/>
          </a:solidFill>
          <a:ln w="25400" cap="flat" cmpd="sng">
            <a:solidFill>
              <a:srgbClr val="970B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664" name="Google Shape;664;p92"/>
          <p:cNvSpPr txBox="1"/>
          <p:nvPr/>
        </p:nvSpPr>
        <p:spPr>
          <a:xfrm>
            <a:off x="3981771" y="2764280"/>
            <a:ext cx="4931700" cy="1125900"/>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00000"/>
              </a:lnSpc>
              <a:spcBef>
                <a:spcPts val="0"/>
              </a:spcBef>
              <a:spcAft>
                <a:spcPts val="0"/>
              </a:spcAft>
              <a:buClr>
                <a:srgbClr val="000000"/>
              </a:buClr>
              <a:buSzPts val="1600"/>
              <a:buFont typeface="Arial"/>
              <a:buChar char="•"/>
            </a:pPr>
            <a:r>
              <a:rPr lang="es-ES" sz="1600" b="0" i="0" u="none" strike="noStrike" cap="none" dirty="0" smtClean="0">
                <a:solidFill>
                  <a:srgbClr val="3F3F3F"/>
                </a:solidFill>
                <a:sym typeface="Arial"/>
              </a:rPr>
              <a:t>Asegúrese de que su</a:t>
            </a:r>
            <a:r>
              <a:rPr lang="es-ES" sz="1600" dirty="0" smtClean="0">
                <a:solidFill>
                  <a:srgbClr val="3F3F3F"/>
                </a:solidFill>
              </a:rPr>
              <a:t> </a:t>
            </a:r>
            <a:r>
              <a:rPr lang="es-ES" sz="1600" b="1" i="0" u="none" strike="noStrike" cap="none" dirty="0" smtClean="0">
                <a:solidFill>
                  <a:srgbClr val="3F3F3F"/>
                </a:solidFill>
                <a:sym typeface="Arial"/>
              </a:rPr>
              <a:t>certificado fitosanitario </a:t>
            </a:r>
            <a:r>
              <a:rPr lang="es-ES" sz="1600" dirty="0" smtClean="0">
                <a:solidFill>
                  <a:srgbClr val="3F3F3F"/>
                </a:solidFill>
              </a:rPr>
              <a:t>vaya con el envío durante el traslado siempre que sea posible. </a:t>
            </a:r>
            <a:endParaRPr lang="es-ES" dirty="0" smtClean="0"/>
          </a:p>
          <a:p>
            <a:pPr marL="228600" marR="0" lvl="0" indent="-228600" algn="just" rtl="0">
              <a:lnSpc>
                <a:spcPct val="100000"/>
              </a:lnSpc>
              <a:spcBef>
                <a:spcPts val="0"/>
              </a:spcBef>
              <a:spcAft>
                <a:spcPts val="0"/>
              </a:spcAft>
              <a:buClr>
                <a:srgbClr val="000000"/>
              </a:buClr>
              <a:buSzPts val="1600"/>
              <a:buFont typeface="Arial"/>
              <a:buChar char="•"/>
            </a:pPr>
            <a:r>
              <a:rPr lang="es-ES" sz="1600" b="0" i="0" u="none" strike="noStrike" cap="none" dirty="0" smtClean="0">
                <a:solidFill>
                  <a:srgbClr val="3F3F3F"/>
                </a:solidFill>
                <a:sym typeface="Arial"/>
              </a:rPr>
              <a:t>Asegúrese de que el importador </a:t>
            </a:r>
            <a:r>
              <a:rPr lang="es-ES" sz="1600" dirty="0" smtClean="0">
                <a:solidFill>
                  <a:srgbClr val="3F3F3F"/>
                </a:solidFill>
              </a:rPr>
              <a:t>presenta una notificación previa. </a:t>
            </a:r>
            <a:endParaRPr lang="es-ES" sz="1600" b="0" i="0" u="none" strike="noStrike" cap="none" dirty="0" smtClean="0">
              <a:solidFill>
                <a:srgbClr val="3F3F3F"/>
              </a:solidFill>
              <a:sym typeface="Arial"/>
            </a:endParaRPr>
          </a:p>
          <a:p>
            <a:pPr marL="0" marR="0" lvl="0" indent="0" algn="l" rtl="0">
              <a:lnSpc>
                <a:spcPct val="90000"/>
              </a:lnSpc>
              <a:spcBef>
                <a:spcPts val="1000"/>
              </a:spcBef>
              <a:spcAft>
                <a:spcPts val="0"/>
              </a:spcAft>
              <a:buClr>
                <a:srgbClr val="000000"/>
              </a:buClr>
              <a:buSzPts val="2000"/>
              <a:buFont typeface="Arial"/>
              <a:buNone/>
            </a:pPr>
            <a:endParaRPr lang="es-ES" sz="2000" b="0" i="0" u="none" strike="noStrike" cap="none" dirty="0">
              <a:solidFill>
                <a:schemeClr val="lt2"/>
              </a:solidFil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93" descr="A person wearing a hat&#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671" name="Google Shape;671;p93"/>
          <p:cNvSpPr txBox="1"/>
          <p:nvPr/>
        </p:nvSpPr>
        <p:spPr>
          <a:xfrm>
            <a:off x="252900" y="1566475"/>
            <a:ext cx="4319100" cy="19449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FFFFFF"/>
              </a:buClr>
              <a:buSzPts val="3300"/>
              <a:buFont typeface="Arial"/>
              <a:buNone/>
            </a:pPr>
            <a:r>
              <a:rPr lang="es-ES" sz="3300" b="1" dirty="0" smtClean="0">
                <a:solidFill>
                  <a:srgbClr val="FFFFFF"/>
                </a:solidFill>
                <a:latin typeface="Arial "/>
                <a:ea typeface="Arial "/>
                <a:cs typeface="Arial "/>
                <a:sym typeface="Arial "/>
              </a:rPr>
              <a:t>Carnés de identidad</a:t>
            </a:r>
          </a:p>
          <a:p>
            <a:pPr marL="0" marR="0" lvl="0" indent="0" algn="l" rtl="0">
              <a:lnSpc>
                <a:spcPct val="90000"/>
              </a:lnSpc>
              <a:spcBef>
                <a:spcPts val="0"/>
              </a:spcBef>
              <a:spcAft>
                <a:spcPts val="0"/>
              </a:spcAft>
              <a:buClr>
                <a:srgbClr val="FFFFFF"/>
              </a:buClr>
              <a:buSzPts val="3300"/>
              <a:buFont typeface="Arial"/>
              <a:buNone/>
            </a:pPr>
            <a:r>
              <a:rPr lang="es-ES" sz="3300" b="1" dirty="0" smtClean="0">
                <a:solidFill>
                  <a:srgbClr val="FFFFFF"/>
                </a:solidFill>
                <a:latin typeface="Arial "/>
                <a:ea typeface="Arial "/>
                <a:cs typeface="Arial "/>
                <a:sym typeface="Arial "/>
              </a:rPr>
              <a:t>Mike Head, </a:t>
            </a:r>
            <a:r>
              <a:rPr lang="es-ES" sz="3300" b="1" dirty="0" err="1" smtClean="0">
                <a:solidFill>
                  <a:srgbClr val="FFFFFF"/>
                </a:solidFill>
                <a:latin typeface="Arial "/>
                <a:ea typeface="Arial "/>
                <a:cs typeface="Arial "/>
                <a:sym typeface="Arial "/>
              </a:rPr>
              <a:t>DfT</a:t>
            </a:r>
            <a:endParaRPr lang="es-ES" sz="3300" b="1" dirty="0" smtClean="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endParaRPr sz="3300" dirty="0">
              <a:solidFill>
                <a:srgbClr val="FFFFFF"/>
              </a:solidFill>
              <a:latin typeface="Arial "/>
              <a:ea typeface="Arial "/>
              <a:cs typeface="Arial "/>
              <a:sym typeface="Arial "/>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pic>
        <p:nvPicPr>
          <p:cNvPr id="677" name="Google Shape;677;p94"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678" name="Google Shape;678;p94"/>
          <p:cNvSpPr txBox="1"/>
          <p:nvPr/>
        </p:nvSpPr>
        <p:spPr>
          <a:xfrm>
            <a:off x="83472" y="842364"/>
            <a:ext cx="8840400" cy="430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200" b="1" u="sng" dirty="0" smtClean="0">
                <a:solidFill>
                  <a:schemeClr val="dk1"/>
                </a:solidFill>
              </a:rPr>
              <a:t>Cuáles son los cambios</a:t>
            </a:r>
          </a:p>
          <a:p>
            <a:pPr marL="0" lvl="0" indent="0" algn="just" rtl="0">
              <a:spcBef>
                <a:spcPts val="0"/>
              </a:spcBef>
              <a:spcAft>
                <a:spcPts val="0"/>
              </a:spcAft>
              <a:buNone/>
            </a:pPr>
            <a:r>
              <a:rPr lang="es-ES" sz="1200" dirty="0" smtClean="0">
                <a:solidFill>
                  <a:schemeClr val="dk1"/>
                </a:solidFill>
              </a:rPr>
              <a:t>A partir del </a:t>
            </a:r>
            <a:r>
              <a:rPr lang="es-ES" sz="1200" b="1" dirty="0" smtClean="0">
                <a:solidFill>
                  <a:schemeClr val="dk1"/>
                </a:solidFill>
              </a:rPr>
              <a:t>1 de octubre de 2021 </a:t>
            </a:r>
            <a:r>
              <a:rPr lang="es-ES" sz="1200" dirty="0" smtClean="0">
                <a:solidFill>
                  <a:schemeClr val="dk1"/>
                </a:solidFill>
              </a:rPr>
              <a:t>ya no será posible entrar el RU utilizando un carné de identidad de la UE, del EEE o de Suiza, excepto cuando el titular haya </a:t>
            </a:r>
            <a:r>
              <a:rPr lang="es-ES" sz="1200" b="1" dirty="0" smtClean="0">
                <a:solidFill>
                  <a:schemeClr val="dk1"/>
                </a:solidFill>
              </a:rPr>
              <a:t>remitido solicitud al Programa de Asentamiento de la UE antes del 30 de junio de 2021</a:t>
            </a:r>
            <a:r>
              <a:rPr lang="es-ES" sz="1200" dirty="0" smtClean="0">
                <a:solidFill>
                  <a:schemeClr val="dk1"/>
                </a:solidFill>
              </a:rPr>
              <a:t>, o tenga </a:t>
            </a:r>
            <a:r>
              <a:rPr lang="es-ES" sz="1200" b="1" dirty="0" smtClean="0">
                <a:solidFill>
                  <a:schemeClr val="dk1"/>
                </a:solidFill>
              </a:rPr>
              <a:t>derechos protegidos al amparo de los acuerdos de derechos de los ciudadanos.</a:t>
            </a:r>
            <a:r>
              <a:rPr lang="es-ES" sz="1200" dirty="0" smtClean="0">
                <a:solidFill>
                  <a:schemeClr val="dk1"/>
                </a:solidFill>
              </a:rPr>
              <a:t> </a:t>
            </a:r>
          </a:p>
          <a:p>
            <a:pPr marL="0" lvl="0" indent="0" algn="l" rtl="0">
              <a:spcBef>
                <a:spcPts val="0"/>
              </a:spcBef>
              <a:spcAft>
                <a:spcPts val="0"/>
              </a:spcAft>
              <a:buNone/>
            </a:pPr>
            <a:endParaRPr lang="es-ES" sz="1200" dirty="0" smtClean="0">
              <a:solidFill>
                <a:schemeClr val="dk1"/>
              </a:solidFill>
            </a:endParaRPr>
          </a:p>
          <a:p>
            <a:pPr marL="0" lvl="0" indent="0" algn="just" rtl="0">
              <a:spcBef>
                <a:spcPts val="0"/>
              </a:spcBef>
              <a:spcAft>
                <a:spcPts val="0"/>
              </a:spcAft>
              <a:buNone/>
            </a:pPr>
            <a:r>
              <a:rPr lang="es-ES" sz="1200" dirty="0" smtClean="0">
                <a:solidFill>
                  <a:schemeClr val="dk1"/>
                </a:solidFill>
              </a:rPr>
              <a:t>Por lo que la mayoría de los ciudadanos de la UE, el EEE y Suiza necesitarán un pasaporte, no el carné de identidad, para entrar al RU a partir del 1 de octubre. Es posible que la entrada de personas que lleguen al RU con la documentación incorrecta sea denegada.</a:t>
            </a:r>
          </a:p>
          <a:p>
            <a:pPr marL="0" lvl="0" indent="0" algn="l" rtl="0">
              <a:spcBef>
                <a:spcPts val="0"/>
              </a:spcBef>
              <a:spcAft>
                <a:spcPts val="0"/>
              </a:spcAft>
              <a:buNone/>
            </a:pPr>
            <a:r>
              <a:rPr lang="es-ES" sz="1200" dirty="0" smtClean="0">
                <a:solidFill>
                  <a:schemeClr val="dk1"/>
                </a:solidFill>
              </a:rPr>
              <a:t> </a:t>
            </a:r>
          </a:p>
          <a:p>
            <a:pPr marL="0" lvl="0" indent="0" algn="l" rtl="0">
              <a:spcBef>
                <a:spcPts val="0"/>
              </a:spcBef>
              <a:spcAft>
                <a:spcPts val="0"/>
              </a:spcAft>
              <a:buClr>
                <a:schemeClr val="dk1"/>
              </a:buClr>
              <a:buFont typeface="Arial"/>
              <a:buNone/>
            </a:pPr>
            <a:r>
              <a:rPr lang="es-ES" sz="1200" dirty="0" smtClean="0">
                <a:solidFill>
                  <a:srgbClr val="0B0C0C"/>
                </a:solidFill>
              </a:rPr>
              <a:t>Los ciudadanos de la UE, el EEE y Suiza pueden utilizar su carné de identidad para entrar al RU hasta al menos el 31 de diciembre de 2025</a:t>
            </a:r>
            <a:r>
              <a:rPr lang="es-ES" sz="1200" dirty="0" smtClean="0">
                <a:solidFill>
                  <a:srgbClr val="FF0000"/>
                </a:solidFill>
              </a:rPr>
              <a:t> </a:t>
            </a:r>
            <a:r>
              <a:rPr lang="es-ES" sz="1200" dirty="0" smtClean="0">
                <a:solidFill>
                  <a:schemeClr val="dk1"/>
                </a:solidFill>
              </a:rPr>
              <a:t>si tienen:</a:t>
            </a:r>
          </a:p>
          <a:p>
            <a:pPr marL="476250" lvl="0" indent="-279400" algn="l" rtl="0">
              <a:spcBef>
                <a:spcPts val="1500"/>
              </a:spcBef>
              <a:spcAft>
                <a:spcPts val="0"/>
              </a:spcAft>
              <a:buClr>
                <a:srgbClr val="0B0C0C"/>
              </a:buClr>
              <a:buSzPts val="1400"/>
              <a:buChar char="•"/>
            </a:pPr>
            <a:r>
              <a:rPr lang="es-ES" sz="1200" dirty="0" smtClean="0">
                <a:solidFill>
                  <a:srgbClr val="0B0C0C"/>
                </a:solidFill>
              </a:rPr>
              <a:t>Estatus de asentamiento o asentamiento previo conforme al </a:t>
            </a:r>
            <a:r>
              <a:rPr lang="es-ES" sz="1200" u="sng" dirty="0" smtClean="0">
                <a:solidFill>
                  <a:srgbClr val="1D70B8"/>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EU </a:t>
            </a:r>
            <a:r>
              <a:rPr lang="es-ES" sz="1200" u="sng" dirty="0" err="1" smtClean="0">
                <a:solidFill>
                  <a:srgbClr val="1D70B8"/>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Settlement</a:t>
            </a:r>
            <a:r>
              <a:rPr lang="es-ES" sz="1200" u="sng" dirty="0" smtClean="0">
                <a:solidFill>
                  <a:srgbClr val="1D70B8"/>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Scheme</a:t>
            </a:r>
            <a:r>
              <a:rPr lang="es-ES" sz="1200" dirty="0" smtClean="0">
                <a:solidFill>
                  <a:srgbClr val="0B0C0C"/>
                </a:solidFill>
              </a:rPr>
              <a:t> </a:t>
            </a:r>
            <a:endParaRPr lang="es-ES" sz="1200" dirty="0" smtClean="0">
              <a:solidFill>
                <a:schemeClr val="dk1"/>
              </a:solidFill>
            </a:endParaRPr>
          </a:p>
          <a:p>
            <a:pPr marL="476250" lvl="0" indent="-279400" algn="l" rtl="0">
              <a:spcBef>
                <a:spcPts val="0"/>
              </a:spcBef>
              <a:spcAft>
                <a:spcPts val="0"/>
              </a:spcAft>
              <a:buClr>
                <a:srgbClr val="0B0C0C"/>
              </a:buClr>
              <a:buSzPts val="1400"/>
              <a:buChar char="•"/>
            </a:pPr>
            <a:r>
              <a:rPr lang="es-ES" sz="1200" dirty="0" smtClean="0">
                <a:solidFill>
                  <a:srgbClr val="0B0C0C"/>
                </a:solidFill>
              </a:rPr>
              <a:t>Un permiso familiar contemplado por dicho programa: </a:t>
            </a:r>
            <a:r>
              <a:rPr lang="es-ES" sz="1200" u="sng" dirty="0"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EU </a:t>
            </a:r>
            <a:r>
              <a:rPr lang="es-ES" sz="1200" u="sng" dirty="0" err="1"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Settlement</a:t>
            </a:r>
            <a:r>
              <a:rPr lang="es-ES" sz="1200" u="sng" dirty="0"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Scheme</a:t>
            </a:r>
            <a:r>
              <a:rPr lang="es-ES" sz="1200" u="sng" dirty="0"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family</a:t>
            </a:r>
            <a:r>
              <a:rPr lang="es-ES" sz="1200" u="sng" dirty="0"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permit</a:t>
            </a:r>
            <a:endParaRPr lang="es-ES" sz="1200" dirty="0" smtClean="0">
              <a:solidFill>
                <a:schemeClr val="dk1"/>
              </a:solidFill>
            </a:endParaRPr>
          </a:p>
          <a:p>
            <a:pPr marL="476250" lvl="0" indent="-279400" algn="l" rtl="0">
              <a:spcBef>
                <a:spcPts val="0"/>
              </a:spcBef>
              <a:spcAft>
                <a:spcPts val="0"/>
              </a:spcAft>
              <a:buClr>
                <a:srgbClr val="0B0C0C"/>
              </a:buClr>
              <a:buSzPts val="1400"/>
              <a:buChar char="•"/>
            </a:pPr>
            <a:r>
              <a:rPr lang="es-ES" sz="1200" dirty="0" smtClean="0">
                <a:solidFill>
                  <a:srgbClr val="0B0C0C"/>
                </a:solidFill>
              </a:rPr>
              <a:t>Un permiso para trabajador fronterizo: </a:t>
            </a:r>
            <a:r>
              <a:rPr lang="es-ES" sz="1200" u="sng" dirty="0" err="1" smtClean="0">
                <a:solidFill>
                  <a:srgbClr val="1D70B8"/>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frontier</a:t>
            </a:r>
            <a:r>
              <a:rPr lang="es-ES" sz="1200" u="sng" dirty="0" smtClean="0">
                <a:solidFill>
                  <a:srgbClr val="1D70B8"/>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worker</a:t>
            </a:r>
            <a:r>
              <a:rPr lang="es-ES" sz="1200" u="sng" dirty="0" smtClean="0">
                <a:solidFill>
                  <a:srgbClr val="1D70B8"/>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permit</a:t>
            </a:r>
            <a:endParaRPr lang="es-ES" sz="1200" dirty="0" smtClean="0">
              <a:solidFill>
                <a:schemeClr val="dk1"/>
              </a:solidFill>
            </a:endParaRPr>
          </a:p>
          <a:p>
            <a:pPr marL="476250" lvl="0" indent="-279400" algn="l" rtl="0">
              <a:spcBef>
                <a:spcPts val="0"/>
              </a:spcBef>
              <a:spcAft>
                <a:spcPts val="0"/>
              </a:spcAft>
              <a:buClr>
                <a:srgbClr val="0B0C0C"/>
              </a:buClr>
              <a:buSzPts val="1400"/>
              <a:buChar char="•"/>
            </a:pPr>
            <a:r>
              <a:rPr lang="es-ES" sz="1200" dirty="0" smtClean="0">
                <a:solidFill>
                  <a:srgbClr val="0B0C0C"/>
                </a:solidFill>
              </a:rPr>
              <a:t>Un visado de visitante de atención médica S2: </a:t>
            </a:r>
            <a:r>
              <a:rPr lang="es-ES" sz="1200" u="sng" dirty="0" smtClean="0">
                <a:solidFill>
                  <a:srgbClr val="1D70B8"/>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S2 </a:t>
            </a:r>
            <a:r>
              <a:rPr lang="es-ES" sz="1200" u="sng" dirty="0" err="1" smtClean="0">
                <a:solidFill>
                  <a:srgbClr val="1D70B8"/>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Healthcare</a:t>
            </a:r>
            <a:r>
              <a:rPr lang="es-ES" sz="1200" u="sng" dirty="0" smtClean="0">
                <a:solidFill>
                  <a:srgbClr val="1D70B8"/>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1D70B8"/>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Visitor</a:t>
            </a:r>
            <a:endParaRPr lang="es-ES" sz="1200" u="sng" dirty="0" smtClean="0">
              <a:solidFill>
                <a:srgbClr val="1D70B8"/>
              </a:solidFill>
            </a:endParaRPr>
          </a:p>
          <a:p>
            <a:pPr marL="476250" lvl="0" indent="-279400" algn="l" rtl="0">
              <a:spcBef>
                <a:spcPts val="0"/>
              </a:spcBef>
              <a:spcAft>
                <a:spcPts val="0"/>
              </a:spcAft>
              <a:buClr>
                <a:schemeClr val="dk1"/>
              </a:buClr>
              <a:buSzPts val="1400"/>
              <a:buChar char="•"/>
            </a:pPr>
            <a:r>
              <a:rPr lang="es-ES" sz="1200" dirty="0" smtClean="0">
                <a:solidFill>
                  <a:schemeClr val="dk1"/>
                </a:solidFill>
              </a:rPr>
              <a:t>Los ciudadanos suizos también pueden viajar con su carné de identidad si tienen un visado de proveedor de servicios de Suiza: </a:t>
            </a:r>
            <a:r>
              <a:rPr lang="es-ES" sz="1200" u="sng" dirty="0" err="1"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a:t>
            </a:r>
            <a:r>
              <a:rPr lang="es-ES" sz="1200" u="sng" dirty="0"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Provider</a:t>
            </a:r>
            <a:r>
              <a:rPr lang="es-ES" sz="1200" u="sng" dirty="0"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from</a:t>
            </a:r>
            <a:r>
              <a:rPr lang="es-ES" sz="1200" u="sng" dirty="0"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200" u="sng" dirty="0" err="1" smtClean="0">
                <a:solidFill>
                  <a:srgbClr val="0070C0"/>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Switzerland</a:t>
            </a:r>
            <a:r>
              <a:rPr lang="es-ES" sz="1200" dirty="0" smtClean="0">
                <a:solidFill>
                  <a:srgbClr val="0070C0"/>
                </a:solidFill>
              </a:rPr>
              <a:t>.</a:t>
            </a:r>
            <a:endParaRPr lang="es-ES" sz="1200" dirty="0" smtClean="0">
              <a:solidFill>
                <a:schemeClr val="dk1"/>
              </a:solidFill>
            </a:endParaRPr>
          </a:p>
          <a:p>
            <a:pPr marL="0" lvl="0" indent="0" algn="l" rtl="0">
              <a:spcBef>
                <a:spcPts val="0"/>
              </a:spcBef>
              <a:spcAft>
                <a:spcPts val="0"/>
              </a:spcAft>
              <a:buNone/>
            </a:pPr>
            <a:endParaRPr lang="es-ES" sz="1200" dirty="0" smtClean="0">
              <a:solidFill>
                <a:schemeClr val="dk1"/>
              </a:solidFill>
            </a:endParaRPr>
          </a:p>
          <a:p>
            <a:pPr marL="0" lvl="0" indent="0" algn="l" rtl="0">
              <a:spcBef>
                <a:spcPts val="0"/>
              </a:spcBef>
              <a:spcAft>
                <a:spcPts val="0"/>
              </a:spcAft>
              <a:buNone/>
            </a:pPr>
            <a:r>
              <a:rPr lang="es-ES" sz="1200" dirty="0" smtClean="0">
                <a:solidFill>
                  <a:schemeClr val="dk1"/>
                </a:solidFill>
              </a:rPr>
              <a:t>Los carnés de identidad de Gibraltar cuyos titulares son ciudadanos británicos y los pasaportes </a:t>
            </a:r>
          </a:p>
          <a:p>
            <a:pPr marL="0" lvl="0" indent="0" algn="l" rtl="0">
              <a:spcBef>
                <a:spcPts val="0"/>
              </a:spcBef>
              <a:spcAft>
                <a:spcPts val="0"/>
              </a:spcAft>
              <a:buNone/>
            </a:pPr>
            <a:r>
              <a:rPr lang="es-ES" sz="1200" dirty="0" smtClean="0">
                <a:solidFill>
                  <a:schemeClr val="dk1"/>
                </a:solidFill>
              </a:rPr>
              <a:t>irlandeses pueden seguir </a:t>
            </a:r>
            <a:r>
              <a:rPr lang="es-ES" sz="1200" dirty="0" err="1" smtClean="0">
                <a:solidFill>
                  <a:schemeClr val="dk1"/>
                </a:solidFill>
              </a:rPr>
              <a:t>utlizandose</a:t>
            </a:r>
            <a:r>
              <a:rPr lang="es-ES" sz="1200" dirty="0" smtClean="0">
                <a:solidFill>
                  <a:schemeClr val="dk1"/>
                </a:solidFill>
              </a:rPr>
              <a:t> para viajar al RU.				</a:t>
            </a:r>
          </a:p>
          <a:p>
            <a:pPr marL="0" lvl="0" indent="0" algn="l" rtl="0">
              <a:lnSpc>
                <a:spcPct val="115000"/>
              </a:lnSpc>
              <a:spcBef>
                <a:spcPts val="0"/>
              </a:spcBef>
              <a:spcAft>
                <a:spcPts val="0"/>
              </a:spcAft>
              <a:buNone/>
            </a:pPr>
            <a:endParaRPr lang="es-ES" sz="1200" dirty="0">
              <a:solidFill>
                <a:schemeClr val="dk1"/>
              </a:solidFill>
            </a:endParaRPr>
          </a:p>
        </p:txBody>
      </p:sp>
      <p:sp>
        <p:nvSpPr>
          <p:cNvPr id="679" name="Google Shape;679;p94"/>
          <p:cNvSpPr txBox="1"/>
          <p:nvPr/>
        </p:nvSpPr>
        <p:spPr>
          <a:xfrm>
            <a:off x="2218836" y="97932"/>
            <a:ext cx="681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000" b="1" dirty="0" smtClean="0">
                <a:solidFill>
                  <a:schemeClr val="lt1"/>
                </a:solidFill>
              </a:rPr>
              <a:t>Carnés de identidad</a:t>
            </a:r>
            <a:endParaRPr lang="es-ES" b="1"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59"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262" name="Google Shape;262;p59"/>
          <p:cNvSpPr txBox="1"/>
          <p:nvPr/>
        </p:nvSpPr>
        <p:spPr>
          <a:xfrm>
            <a:off x="287350" y="812000"/>
            <a:ext cx="8526900" cy="611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GB" sz="3000" dirty="0" smtClean="0">
                <a:solidFill>
                  <a:srgbClr val="434343"/>
                </a:solidFill>
              </a:rPr>
              <a:t>1ª </a:t>
            </a:r>
            <a:r>
              <a:rPr lang="en-GB" sz="3000" dirty="0" err="1" smtClean="0">
                <a:solidFill>
                  <a:srgbClr val="434343"/>
                </a:solidFill>
              </a:rPr>
              <a:t>pregunta</a:t>
            </a:r>
            <a:endParaRPr sz="3000" b="1" dirty="0">
              <a:solidFill>
                <a:srgbClr val="434343"/>
              </a:solidFill>
              <a:latin typeface="Arial"/>
              <a:ea typeface="Arial"/>
              <a:cs typeface="Arial"/>
              <a:sym typeface="Arial"/>
            </a:endParaRPr>
          </a:p>
        </p:txBody>
      </p:sp>
      <p:sp>
        <p:nvSpPr>
          <p:cNvPr id="263" name="Google Shape;263;p59"/>
          <p:cNvSpPr txBox="1"/>
          <p:nvPr/>
        </p:nvSpPr>
        <p:spPr>
          <a:xfrm>
            <a:off x="416250" y="1529625"/>
            <a:ext cx="5578500" cy="3028520"/>
          </a:xfrm>
          <a:prstGeom prst="rect">
            <a:avLst/>
          </a:prstGeom>
          <a:noFill/>
          <a:ln>
            <a:noFill/>
          </a:ln>
        </p:spPr>
        <p:txBody>
          <a:bodyPr spcFirstLastPara="1" wrap="square" lIns="91425" tIns="91425" rIns="91425" bIns="91425" anchor="t" anchorCtr="0">
            <a:noAutofit/>
          </a:bodyPr>
          <a:lstStyle/>
          <a:p>
            <a:pPr algn="just"/>
            <a:r>
              <a:rPr lang="es-ES" b="1" dirty="0"/>
              <a:t>¿Ha trasladado mercancías entre GB y la UE </a:t>
            </a:r>
            <a:r>
              <a:rPr lang="es-ES" b="1" dirty="0" smtClean="0"/>
              <a:t>desde el </a:t>
            </a:r>
            <a:r>
              <a:rPr lang="es-ES" b="1" dirty="0"/>
              <a:t>1 de enero de 2021</a:t>
            </a:r>
            <a:r>
              <a:rPr lang="es-ES" b="1" dirty="0" smtClean="0"/>
              <a:t>?</a:t>
            </a:r>
          </a:p>
          <a:p>
            <a:endParaRPr lang="es-ES" dirty="0"/>
          </a:p>
          <a:p>
            <a:pPr lvl="4" algn="just">
              <a:lnSpc>
                <a:spcPct val="107000"/>
              </a:lnSpc>
              <a:spcAft>
                <a:spcPts val="800"/>
              </a:spcAft>
            </a:pPr>
            <a:r>
              <a:rPr lang="es-ES" i="1" dirty="0" smtClean="0">
                <a:latin typeface="Arial" panose="020B0604020202020204" pitchFamily="34" charset="0"/>
                <a:ea typeface="Calibri" panose="020F0502020204030204" pitchFamily="34" charset="0"/>
                <a:cs typeface="Times New Roman" panose="02020603050405020304" pitchFamily="18" charset="0"/>
              </a:rPr>
              <a:t>	</a:t>
            </a:r>
            <a:r>
              <a:rPr lang="es-ES" dirty="0" smtClean="0">
                <a:latin typeface="Arial" panose="020B0604020202020204" pitchFamily="34" charset="0"/>
                <a:ea typeface="Calibri" panose="020F0502020204030204" pitchFamily="34" charset="0"/>
                <a:cs typeface="Times New Roman" panose="02020603050405020304" pitchFamily="18" charset="0"/>
              </a:rPr>
              <a:t>a) </a:t>
            </a:r>
            <a:r>
              <a:rPr lang="es-ES" dirty="0">
                <a:latin typeface="Arial" panose="020B0604020202020204" pitchFamily="34" charset="0"/>
                <a:ea typeface="Calibri" panose="020F0502020204030204" pitchFamily="34" charset="0"/>
                <a:cs typeface="Times New Roman" panose="02020603050405020304" pitchFamily="18" charset="0"/>
              </a:rPr>
              <a:t>Sí, he </a:t>
            </a:r>
            <a:r>
              <a:rPr lang="es-ES" dirty="0" smtClean="0">
                <a:latin typeface="Arial" panose="020B0604020202020204" pitchFamily="34" charset="0"/>
                <a:ea typeface="Calibri" panose="020F0502020204030204" pitchFamily="34" charset="0"/>
                <a:cs typeface="Times New Roman" panose="02020603050405020304" pitchFamily="18" charset="0"/>
              </a:rPr>
              <a:t>trasladado </a:t>
            </a:r>
            <a:r>
              <a:rPr lang="es-ES" dirty="0">
                <a:latin typeface="Arial" panose="020B0604020202020204" pitchFamily="34" charset="0"/>
                <a:ea typeface="Calibri" panose="020F0502020204030204" pitchFamily="34" charset="0"/>
                <a:cs typeface="Times New Roman" panose="02020603050405020304" pitchFamily="18" charset="0"/>
              </a:rPr>
              <a:t>mercancías con éxito </a:t>
            </a:r>
            <a:r>
              <a:rPr lang="es-ES" dirty="0" smtClean="0">
                <a:latin typeface="Arial" panose="020B0604020202020204" pitchFamily="34" charset="0"/>
                <a:ea typeface="Calibri" panose="020F0502020204030204" pitchFamily="34" charset="0"/>
                <a:cs typeface="Times New Roman" panose="02020603050405020304" pitchFamily="18" charset="0"/>
              </a:rPr>
              <a:t>durante este 	período.</a:t>
            </a:r>
            <a:endParaRPr lang="es-ES" dirty="0">
              <a:latin typeface="Arial" panose="020B0604020202020204" pitchFamily="34" charset="0"/>
              <a:ea typeface="Calibri" panose="020F0502020204030204" pitchFamily="34" charset="0"/>
              <a:cs typeface="Times New Roman" panose="02020603050405020304" pitchFamily="18" charset="0"/>
            </a:endParaRPr>
          </a:p>
          <a:p>
            <a:pPr lvl="4" algn="just">
              <a:lnSpc>
                <a:spcPct val="107000"/>
              </a:lnSpc>
              <a:spcAft>
                <a:spcPts val="800"/>
              </a:spcAft>
            </a:pPr>
            <a:r>
              <a:rPr lang="es-ES" dirty="0" smtClean="0">
                <a:latin typeface="Arial" panose="020B0604020202020204" pitchFamily="34" charset="0"/>
                <a:ea typeface="Calibri" panose="020F0502020204030204" pitchFamily="34" charset="0"/>
                <a:cs typeface="Times New Roman" panose="02020603050405020304" pitchFamily="18" charset="0"/>
              </a:rPr>
              <a:t>	b) </a:t>
            </a:r>
            <a:r>
              <a:rPr lang="es-ES" dirty="0">
                <a:latin typeface="Arial" panose="020B0604020202020204" pitchFamily="34" charset="0"/>
                <a:ea typeface="Calibri" panose="020F0502020204030204" pitchFamily="34" charset="0"/>
                <a:cs typeface="Times New Roman" panose="02020603050405020304" pitchFamily="18" charset="0"/>
              </a:rPr>
              <a:t>Sí, pero mis mercancías </a:t>
            </a:r>
            <a:r>
              <a:rPr lang="es-ES" dirty="0" smtClean="0">
                <a:latin typeface="Arial" panose="020B0604020202020204" pitchFamily="34" charset="0"/>
                <a:ea typeface="Calibri" panose="020F0502020204030204" pitchFamily="34" charset="0"/>
                <a:cs typeface="Times New Roman" panose="02020603050405020304" pitchFamily="18" charset="0"/>
              </a:rPr>
              <a:t>fueron retenidas en frontera 	porque la documentación era </a:t>
            </a:r>
            <a:r>
              <a:rPr lang="es-ES" dirty="0">
                <a:latin typeface="Arial" panose="020B0604020202020204" pitchFamily="34" charset="0"/>
                <a:ea typeface="Calibri" panose="020F0502020204030204" pitchFamily="34" charset="0"/>
                <a:cs typeface="Times New Roman" panose="02020603050405020304" pitchFamily="18" charset="0"/>
              </a:rPr>
              <a:t>incompleta.</a:t>
            </a:r>
          </a:p>
          <a:p>
            <a:pPr lvl="4">
              <a:lnSpc>
                <a:spcPct val="107000"/>
              </a:lnSpc>
              <a:spcAft>
                <a:spcPts val="800"/>
              </a:spcAft>
            </a:pPr>
            <a:r>
              <a:rPr lang="es-ES" dirty="0" smtClean="0">
                <a:latin typeface="Arial" panose="020B0604020202020204" pitchFamily="34" charset="0"/>
                <a:ea typeface="Calibri" panose="020F0502020204030204" pitchFamily="34" charset="0"/>
                <a:cs typeface="Times New Roman" panose="02020603050405020304" pitchFamily="18" charset="0"/>
              </a:rPr>
              <a:t>	c) </a:t>
            </a:r>
            <a:r>
              <a:rPr lang="es-ES" dirty="0">
                <a:latin typeface="Arial" panose="020B0604020202020204" pitchFamily="34" charset="0"/>
                <a:ea typeface="Calibri" panose="020F0502020204030204" pitchFamily="34" charset="0"/>
                <a:cs typeface="Times New Roman" panose="02020603050405020304" pitchFamily="18" charset="0"/>
              </a:rPr>
              <a:t>No, no he </a:t>
            </a:r>
            <a:r>
              <a:rPr lang="es-ES" dirty="0" smtClean="0">
                <a:latin typeface="Arial" panose="020B0604020202020204" pitchFamily="34" charset="0"/>
                <a:ea typeface="Calibri" panose="020F0502020204030204" pitchFamily="34" charset="0"/>
                <a:cs typeface="Times New Roman" panose="02020603050405020304" pitchFamily="18" charset="0"/>
              </a:rPr>
              <a:t>trasladado </a:t>
            </a:r>
            <a:r>
              <a:rPr lang="es-ES" dirty="0">
                <a:latin typeface="Arial" panose="020B0604020202020204" pitchFamily="34" charset="0"/>
                <a:ea typeface="Calibri" panose="020F0502020204030204" pitchFamily="34" charset="0"/>
                <a:cs typeface="Times New Roman" panose="02020603050405020304" pitchFamily="18" charset="0"/>
              </a:rPr>
              <a:t>mercancías desde el 1 de enero </a:t>
            </a:r>
            <a:r>
              <a:rPr lang="es-ES" dirty="0" smtClean="0">
                <a:latin typeface="Arial" panose="020B0604020202020204" pitchFamily="34" charset="0"/>
                <a:ea typeface="Calibri" panose="020F0502020204030204" pitchFamily="34" charset="0"/>
                <a:cs typeface="Times New Roman" panose="02020603050405020304" pitchFamily="18" charset="0"/>
              </a:rPr>
              <a:t>	porque </a:t>
            </a:r>
            <a:r>
              <a:rPr lang="es-ES" dirty="0">
                <a:latin typeface="Arial" panose="020B0604020202020204" pitchFamily="34" charset="0"/>
                <a:ea typeface="Calibri" panose="020F0502020204030204" pitchFamily="34" charset="0"/>
                <a:cs typeface="Times New Roman" panose="02020603050405020304" pitchFamily="18" charset="0"/>
              </a:rPr>
              <a:t>no tengo </a:t>
            </a:r>
            <a:r>
              <a:rPr lang="es-ES" dirty="0" smtClean="0">
                <a:latin typeface="Arial" panose="020B0604020202020204" pitchFamily="34" charset="0"/>
                <a:ea typeface="Calibri" panose="020F0502020204030204" pitchFamily="34" charset="0"/>
                <a:cs typeface="Times New Roman" panose="02020603050405020304" pitchFamily="18" charset="0"/>
              </a:rPr>
              <a:t>claro cuáles son </a:t>
            </a:r>
            <a:r>
              <a:rPr lang="es-ES" dirty="0">
                <a:latin typeface="Arial" panose="020B0604020202020204" pitchFamily="34" charset="0"/>
                <a:ea typeface="Calibri" panose="020F0502020204030204" pitchFamily="34" charset="0"/>
                <a:cs typeface="Times New Roman" panose="02020603050405020304" pitchFamily="18" charset="0"/>
              </a:rPr>
              <a:t>los </a:t>
            </a:r>
            <a:r>
              <a:rPr lang="es-ES" dirty="0" smtClean="0">
                <a:latin typeface="Arial" panose="020B0604020202020204" pitchFamily="34" charset="0"/>
                <a:ea typeface="Calibri" panose="020F0502020204030204" pitchFamily="34" charset="0"/>
                <a:cs typeface="Times New Roman" panose="02020603050405020304" pitchFamily="18" charset="0"/>
              </a:rPr>
              <a:t>procedimientos.</a:t>
            </a:r>
            <a:endParaRPr lang="es-ES" dirty="0">
              <a:latin typeface="Arial" panose="020B0604020202020204" pitchFamily="34" charset="0"/>
              <a:ea typeface="Calibri" panose="020F0502020204030204" pitchFamily="34" charset="0"/>
              <a:cs typeface="Times New Roman" panose="02020603050405020304" pitchFamily="18" charset="0"/>
            </a:endParaRPr>
          </a:p>
          <a:p>
            <a:pPr lvl="4" algn="just">
              <a:lnSpc>
                <a:spcPct val="107000"/>
              </a:lnSpc>
              <a:spcAft>
                <a:spcPts val="800"/>
              </a:spcAft>
            </a:pPr>
            <a:r>
              <a:rPr lang="es-ES" dirty="0" smtClean="0">
                <a:latin typeface="Arial" panose="020B0604020202020204" pitchFamily="34" charset="0"/>
                <a:ea typeface="Calibri" panose="020F0502020204030204" pitchFamily="34" charset="0"/>
                <a:cs typeface="Times New Roman" panose="02020603050405020304" pitchFamily="18" charset="0"/>
              </a:rPr>
              <a:t>	d) </a:t>
            </a:r>
            <a:r>
              <a:rPr lang="es-ES" dirty="0">
                <a:latin typeface="Arial" panose="020B0604020202020204" pitchFamily="34" charset="0"/>
                <a:ea typeface="Calibri" panose="020F0502020204030204" pitchFamily="34" charset="0"/>
                <a:cs typeface="Times New Roman" panose="02020603050405020304" pitchFamily="18" charset="0"/>
              </a:rPr>
              <a:t>No, no tenía </a:t>
            </a:r>
            <a:r>
              <a:rPr lang="es-ES" dirty="0" smtClean="0">
                <a:latin typeface="Arial" panose="020B0604020202020204" pitchFamily="34" charset="0"/>
                <a:ea typeface="Calibri" panose="020F0502020204030204" pitchFamily="34" charset="0"/>
                <a:cs typeface="Times New Roman" panose="02020603050405020304" pitchFamily="18" charset="0"/>
              </a:rPr>
              <a:t>previsto trasladar </a:t>
            </a:r>
            <a:r>
              <a:rPr lang="es-ES" dirty="0">
                <a:latin typeface="Arial" panose="020B0604020202020204" pitchFamily="34" charset="0"/>
                <a:ea typeface="Calibri" panose="020F0502020204030204" pitchFamily="34" charset="0"/>
                <a:cs typeface="Times New Roman" panose="02020603050405020304" pitchFamily="18" charset="0"/>
              </a:rPr>
              <a:t>mercancías </a:t>
            </a:r>
            <a:r>
              <a:rPr lang="es-ES" dirty="0" smtClean="0">
                <a:latin typeface="Arial" panose="020B0604020202020204" pitchFamily="34" charset="0"/>
                <a:ea typeface="Calibri" panose="020F0502020204030204" pitchFamily="34" charset="0"/>
                <a:cs typeface="Times New Roman" panose="02020603050405020304" pitchFamily="18" charset="0"/>
              </a:rPr>
              <a:t>en ese 	período de tiempo.</a:t>
            </a:r>
            <a:endParaRPr lang="es-ES"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264" name="Google Shape;264;p59"/>
          <p:cNvGrpSpPr/>
          <p:nvPr/>
        </p:nvGrpSpPr>
        <p:grpSpPr>
          <a:xfrm>
            <a:off x="6200999" y="1204936"/>
            <a:ext cx="1689057" cy="2965684"/>
            <a:chOff x="4795950" y="1431350"/>
            <a:chExt cx="1820300" cy="3196125"/>
          </a:xfrm>
        </p:grpSpPr>
        <p:pic>
          <p:nvPicPr>
            <p:cNvPr id="265" name="Google Shape;265;p59"/>
            <p:cNvPicPr preferRelativeResize="0"/>
            <p:nvPr/>
          </p:nvPicPr>
          <p:blipFill>
            <a:blip r:embed="rId4">
              <a:alphaModFix/>
            </a:blip>
            <a:stretch>
              <a:fillRect/>
            </a:stretch>
          </p:blipFill>
          <p:spPr>
            <a:xfrm>
              <a:off x="4795950" y="1431350"/>
              <a:ext cx="1820300" cy="3196125"/>
            </a:xfrm>
            <a:prstGeom prst="rect">
              <a:avLst/>
            </a:prstGeom>
            <a:noFill/>
            <a:ln>
              <a:noFill/>
            </a:ln>
          </p:spPr>
        </p:pic>
        <p:pic>
          <p:nvPicPr>
            <p:cNvPr id="266" name="Google Shape;266;p59"/>
            <p:cNvPicPr preferRelativeResize="0"/>
            <p:nvPr/>
          </p:nvPicPr>
          <p:blipFill>
            <a:blip r:embed="rId5">
              <a:alphaModFix/>
            </a:blip>
            <a:stretch>
              <a:fillRect/>
            </a:stretch>
          </p:blipFill>
          <p:spPr>
            <a:xfrm>
              <a:off x="5074462" y="2666000"/>
              <a:ext cx="1263274" cy="421101"/>
            </a:xfrm>
            <a:prstGeom prst="rect">
              <a:avLst/>
            </a:prstGeom>
            <a:noFill/>
            <a:ln>
              <a:noFill/>
            </a:ln>
          </p:spPr>
        </p:pic>
        <p:sp>
          <p:nvSpPr>
            <p:cNvPr id="267" name="Google Shape;267;p59"/>
            <p:cNvSpPr txBox="1"/>
            <p:nvPr/>
          </p:nvSpPr>
          <p:spPr>
            <a:xfrm>
              <a:off x="5074438" y="3223813"/>
              <a:ext cx="1263300" cy="5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t>#</a:t>
              </a:r>
              <a:r>
                <a:rPr lang="en-GB" sz="2100"/>
                <a:t>BPDG</a:t>
              </a:r>
              <a:endParaRPr sz="2100"/>
            </a:p>
          </p:txBody>
        </p:sp>
        <p:sp>
          <p:nvSpPr>
            <p:cNvPr id="268" name="Google Shape;268;p59"/>
            <p:cNvSpPr txBox="1"/>
            <p:nvPr/>
          </p:nvSpPr>
          <p:spPr>
            <a:xfrm>
              <a:off x="5074425" y="2110697"/>
              <a:ext cx="1263300" cy="42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t>www.sli.do</a:t>
              </a:r>
              <a:endParaRPr sz="160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95" descr="A person wearing a hat&#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686" name="Google Shape;686;p95"/>
          <p:cNvSpPr txBox="1"/>
          <p:nvPr/>
        </p:nvSpPr>
        <p:spPr>
          <a:xfrm>
            <a:off x="252899" y="1566475"/>
            <a:ext cx="4907435" cy="19449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FFFFFF"/>
              </a:buClr>
              <a:buSzPts val="3300"/>
              <a:buFont typeface="Arial"/>
              <a:buNone/>
            </a:pPr>
            <a:r>
              <a:rPr lang="es-ES" sz="3300" b="1" dirty="0" smtClean="0">
                <a:solidFill>
                  <a:srgbClr val="FFFFFF"/>
                </a:solidFill>
                <a:latin typeface="Arial "/>
                <a:ea typeface="Arial "/>
                <a:cs typeface="Arial "/>
                <a:sym typeface="Arial "/>
              </a:rPr>
              <a:t>Resumen</a:t>
            </a:r>
            <a:endParaRPr sz="3300" b="1"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r>
              <a:rPr lang="en-GB" sz="3300" b="1" dirty="0">
                <a:solidFill>
                  <a:srgbClr val="FFFFFF"/>
                </a:solidFill>
                <a:latin typeface="Arial "/>
                <a:ea typeface="Arial "/>
                <a:cs typeface="Arial "/>
                <a:sym typeface="Arial "/>
              </a:rPr>
              <a:t>Margaret </a:t>
            </a:r>
            <a:r>
              <a:rPr lang="en-GB" sz="3300" b="1" dirty="0" smtClean="0">
                <a:solidFill>
                  <a:srgbClr val="FFFFFF"/>
                </a:solidFill>
                <a:latin typeface="Arial "/>
                <a:ea typeface="Arial "/>
                <a:cs typeface="Arial "/>
                <a:sym typeface="Arial "/>
              </a:rPr>
              <a:t>Whitby, BPDG</a:t>
            </a:r>
            <a:endParaRPr sz="3300" b="1"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endParaRPr sz="3300" dirty="0">
              <a:solidFill>
                <a:srgbClr val="FFFFFF"/>
              </a:solidFill>
              <a:latin typeface="Arial "/>
              <a:ea typeface="Arial "/>
              <a:cs typeface="Arial "/>
              <a:sym typeface="Arial "/>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96" descr="A person wearing a hat&#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693" name="Google Shape;693;p96"/>
          <p:cNvSpPr txBox="1"/>
          <p:nvPr/>
        </p:nvSpPr>
        <p:spPr>
          <a:xfrm>
            <a:off x="252900" y="1566475"/>
            <a:ext cx="4319100" cy="1944900"/>
          </a:xfrm>
          <a:prstGeom prst="rect">
            <a:avLst/>
          </a:prstGeom>
          <a:noFill/>
          <a:ln>
            <a:noFill/>
          </a:ln>
        </p:spPr>
        <p:txBody>
          <a:bodyPr spcFirstLastPara="1" wrap="square" lIns="68575" tIns="34275" rIns="68575" bIns="34275" anchor="t" anchorCtr="0">
            <a:normAutofit fontScale="85000" lnSpcReduction="10000"/>
          </a:bodyPr>
          <a:lstStyle/>
          <a:p>
            <a:pPr marL="0" marR="0" lvl="0" indent="0" algn="l" rtl="0">
              <a:lnSpc>
                <a:spcPct val="90000"/>
              </a:lnSpc>
              <a:spcBef>
                <a:spcPts val="0"/>
              </a:spcBef>
              <a:spcAft>
                <a:spcPts val="0"/>
              </a:spcAft>
              <a:buClr>
                <a:srgbClr val="FFFFFF"/>
              </a:buClr>
              <a:buSzPts val="3300"/>
              <a:buFont typeface="Arial"/>
              <a:buNone/>
            </a:pPr>
            <a:r>
              <a:rPr lang="es-ES" sz="3300" b="1" dirty="0" smtClean="0">
                <a:solidFill>
                  <a:srgbClr val="FFFFFF"/>
                </a:solidFill>
                <a:latin typeface="Arial "/>
                <a:ea typeface="Arial "/>
                <a:cs typeface="Arial "/>
                <a:sym typeface="Arial "/>
              </a:rPr>
              <a:t/>
            </a:r>
            <a:br>
              <a:rPr lang="es-ES" sz="3300" b="1" dirty="0" smtClean="0">
                <a:solidFill>
                  <a:srgbClr val="FFFFFF"/>
                </a:solidFill>
                <a:latin typeface="Arial "/>
                <a:ea typeface="Arial "/>
                <a:cs typeface="Arial "/>
                <a:sym typeface="Arial "/>
              </a:rPr>
            </a:br>
            <a:r>
              <a:rPr lang="es-ES" sz="3300" b="1" dirty="0" smtClean="0">
                <a:solidFill>
                  <a:srgbClr val="FFFFFF"/>
                </a:solidFill>
                <a:latin typeface="Arial "/>
                <a:ea typeface="Arial "/>
                <a:cs typeface="Arial "/>
                <a:sym typeface="Arial "/>
              </a:rPr>
              <a:t>Ejemplo</a:t>
            </a:r>
            <a:endParaRPr sz="3300" b="1"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r>
              <a:rPr lang="en-GB" sz="3300" dirty="0" err="1" smtClean="0">
                <a:solidFill>
                  <a:srgbClr val="FFFFFF"/>
                </a:solidFill>
                <a:latin typeface="Arial "/>
                <a:ea typeface="Arial "/>
                <a:cs typeface="Arial "/>
                <a:sym typeface="Arial "/>
              </a:rPr>
              <a:t>Exportación</a:t>
            </a:r>
            <a:r>
              <a:rPr lang="en-GB" sz="3300" dirty="0" smtClean="0">
                <a:solidFill>
                  <a:srgbClr val="FFFFFF"/>
                </a:solidFill>
                <a:latin typeface="Arial "/>
                <a:ea typeface="Arial "/>
                <a:cs typeface="Arial "/>
                <a:sym typeface="Arial "/>
              </a:rPr>
              <a:t> de </a:t>
            </a:r>
            <a:r>
              <a:rPr lang="en-GB" sz="3300" dirty="0" err="1" smtClean="0">
                <a:solidFill>
                  <a:srgbClr val="FFFFFF"/>
                </a:solidFill>
                <a:latin typeface="Arial "/>
                <a:ea typeface="Arial "/>
                <a:cs typeface="Arial "/>
                <a:sym typeface="Arial "/>
              </a:rPr>
              <a:t>semillas</a:t>
            </a:r>
            <a:r>
              <a:rPr lang="en-GB" sz="3300" dirty="0" smtClean="0">
                <a:solidFill>
                  <a:srgbClr val="FFFFFF"/>
                </a:solidFill>
                <a:latin typeface="Arial "/>
                <a:ea typeface="Arial "/>
                <a:cs typeface="Arial "/>
                <a:sym typeface="Arial "/>
              </a:rPr>
              <a:t> de </a:t>
            </a:r>
            <a:r>
              <a:rPr lang="en-GB" sz="3300" dirty="0" err="1" smtClean="0">
                <a:solidFill>
                  <a:srgbClr val="FFFFFF"/>
                </a:solidFill>
                <a:latin typeface="Arial "/>
                <a:ea typeface="Arial "/>
                <a:cs typeface="Arial "/>
                <a:sym typeface="Arial "/>
              </a:rPr>
              <a:t>tomate</a:t>
            </a:r>
            <a:r>
              <a:rPr lang="en-GB" sz="3300" dirty="0" smtClean="0">
                <a:solidFill>
                  <a:srgbClr val="FFFFFF"/>
                </a:solidFill>
                <a:latin typeface="Arial "/>
                <a:ea typeface="Arial "/>
                <a:cs typeface="Arial "/>
                <a:sym typeface="Arial "/>
              </a:rPr>
              <a:t> al RU</a:t>
            </a:r>
            <a:endParaRPr sz="3300" dirty="0">
              <a:solidFill>
                <a:srgbClr val="FFFFFF"/>
              </a:solidFill>
              <a:latin typeface="Arial "/>
              <a:ea typeface="Arial "/>
              <a:cs typeface="Arial "/>
              <a:sym typeface="Arial "/>
            </a:endParaRPr>
          </a:p>
          <a:p>
            <a:pPr marL="0" marR="0" lvl="0" indent="0" algn="l" rtl="0">
              <a:lnSpc>
                <a:spcPct val="90000"/>
              </a:lnSpc>
              <a:spcBef>
                <a:spcPts val="0"/>
              </a:spcBef>
              <a:spcAft>
                <a:spcPts val="0"/>
              </a:spcAft>
              <a:buClr>
                <a:srgbClr val="FFFFFF"/>
              </a:buClr>
              <a:buSzPts val="3300"/>
              <a:buFont typeface="Arial"/>
              <a:buNone/>
            </a:pPr>
            <a:r>
              <a:rPr lang="en-GB" sz="3300" i="1" dirty="0" smtClean="0">
                <a:solidFill>
                  <a:srgbClr val="FFFFFF"/>
                </a:solidFill>
                <a:latin typeface="Arial "/>
                <a:ea typeface="Arial "/>
                <a:cs typeface="Arial "/>
                <a:sym typeface="Arial "/>
              </a:rPr>
              <a:t>1 de </a:t>
            </a:r>
            <a:r>
              <a:rPr lang="en-GB" sz="3300" i="1" dirty="0" err="1" smtClean="0">
                <a:solidFill>
                  <a:srgbClr val="FFFFFF"/>
                </a:solidFill>
                <a:latin typeface="Arial "/>
                <a:ea typeface="Arial "/>
                <a:cs typeface="Arial "/>
                <a:sym typeface="Arial "/>
              </a:rPr>
              <a:t>noviembre</a:t>
            </a:r>
            <a:r>
              <a:rPr lang="en-GB" sz="3300" i="1" dirty="0" smtClean="0">
                <a:solidFill>
                  <a:srgbClr val="FFFFFF"/>
                </a:solidFill>
                <a:latin typeface="Arial "/>
                <a:ea typeface="Arial "/>
                <a:cs typeface="Arial "/>
                <a:sym typeface="Arial "/>
              </a:rPr>
              <a:t> de </a:t>
            </a:r>
            <a:r>
              <a:rPr lang="en-GB" sz="3300" i="1" dirty="0">
                <a:solidFill>
                  <a:srgbClr val="FFFFFF"/>
                </a:solidFill>
                <a:latin typeface="Arial "/>
                <a:ea typeface="Arial "/>
                <a:cs typeface="Arial "/>
                <a:sym typeface="Arial "/>
              </a:rPr>
              <a:t>2021</a:t>
            </a:r>
            <a:endParaRPr sz="3300" i="1" dirty="0">
              <a:solidFill>
                <a:srgbClr val="FFFFFF"/>
              </a:solidFill>
              <a:latin typeface="Arial "/>
              <a:ea typeface="Arial "/>
              <a:cs typeface="Arial "/>
              <a:sym typeface="Arial "/>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41</a:t>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97"/>
          <p:cNvPicPr preferRelativeResize="0"/>
          <p:nvPr/>
        </p:nvPicPr>
        <p:blipFill rotWithShape="1">
          <a:blip r:embed="rId3">
            <a:alphaModFix/>
          </a:blip>
          <a:srcRect r="5855"/>
          <a:stretch/>
        </p:blipFill>
        <p:spPr>
          <a:xfrm>
            <a:off x="-18751" y="0"/>
            <a:ext cx="9144001" cy="5143501"/>
          </a:xfrm>
          <a:prstGeom prst="rect">
            <a:avLst/>
          </a:prstGeom>
          <a:noFill/>
          <a:ln>
            <a:noFill/>
          </a:ln>
        </p:spPr>
      </p:pic>
      <p:sp>
        <p:nvSpPr>
          <p:cNvPr id="699" name="Google Shape;699;p97"/>
          <p:cNvSpPr/>
          <p:nvPr/>
        </p:nvSpPr>
        <p:spPr>
          <a:xfrm>
            <a:off x="3666000" y="2054485"/>
            <a:ext cx="1094950" cy="3097250"/>
          </a:xfrm>
          <a:custGeom>
            <a:avLst/>
            <a:gdLst/>
            <a:ahLst/>
            <a:cxnLst/>
            <a:rect l="l" t="t" r="r" b="b"/>
            <a:pathLst>
              <a:path w="43798" h="123890" extrusionOk="0">
                <a:moveTo>
                  <a:pt x="17046" y="123890"/>
                </a:moveTo>
                <a:cubicBezTo>
                  <a:pt x="12971" y="114719"/>
                  <a:pt x="17383" y="103349"/>
                  <a:pt x="13861" y="93952"/>
                </a:cubicBezTo>
                <a:cubicBezTo>
                  <a:pt x="11273" y="87047"/>
                  <a:pt x="6297" y="81288"/>
                  <a:pt x="2714" y="74843"/>
                </a:cubicBezTo>
                <a:cubicBezTo>
                  <a:pt x="-447" y="69156"/>
                  <a:pt x="803" y="61923"/>
                  <a:pt x="803" y="55416"/>
                </a:cubicBezTo>
                <a:cubicBezTo>
                  <a:pt x="803" y="50002"/>
                  <a:pt x="-909" y="44309"/>
                  <a:pt x="803" y="39173"/>
                </a:cubicBezTo>
                <a:cubicBezTo>
                  <a:pt x="3462" y="31197"/>
                  <a:pt x="10765" y="24289"/>
                  <a:pt x="18638" y="21338"/>
                </a:cubicBezTo>
                <a:cubicBezTo>
                  <a:pt x="22923" y="19732"/>
                  <a:pt x="28410" y="22739"/>
                  <a:pt x="32333" y="20383"/>
                </a:cubicBezTo>
                <a:cubicBezTo>
                  <a:pt x="34174" y="19278"/>
                  <a:pt x="31913" y="15662"/>
                  <a:pt x="33288" y="14013"/>
                </a:cubicBezTo>
                <a:cubicBezTo>
                  <a:pt x="35789" y="11012"/>
                  <a:pt x="39543" y="9176"/>
                  <a:pt x="41887" y="6051"/>
                </a:cubicBezTo>
                <a:cubicBezTo>
                  <a:pt x="43156" y="4359"/>
                  <a:pt x="42302" y="1496"/>
                  <a:pt x="43798" y="0"/>
                </a:cubicBezTo>
              </a:path>
            </a:pathLst>
          </a:custGeom>
          <a:noFill/>
          <a:ln w="38100" cap="flat" cmpd="sng">
            <a:solidFill>
              <a:srgbClr val="FF0000"/>
            </a:solidFill>
            <a:prstDash val="solid"/>
            <a:round/>
            <a:headEnd type="none" w="med" len="med"/>
            <a:tailEnd type="none" w="med" len="med"/>
          </a:ln>
        </p:spPr>
      </p:sp>
      <p:sp>
        <p:nvSpPr>
          <p:cNvPr id="700" name="Google Shape;700;p97"/>
          <p:cNvSpPr txBox="1"/>
          <p:nvPr/>
        </p:nvSpPr>
        <p:spPr>
          <a:xfrm>
            <a:off x="6070900" y="575494"/>
            <a:ext cx="3073100" cy="50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b="0" i="0" u="none" strike="noStrike" cap="none" dirty="0">
                <a:solidFill>
                  <a:schemeClr val="dk1"/>
                </a:solidFill>
                <a:latin typeface="Arial"/>
                <a:ea typeface="Arial"/>
                <a:cs typeface="Arial"/>
                <a:sym typeface="Arial"/>
              </a:rPr>
              <a:t>1. </a:t>
            </a:r>
            <a:r>
              <a:rPr lang="es-ES" sz="800" dirty="0">
                <a:solidFill>
                  <a:schemeClr val="dk1"/>
                </a:solidFill>
              </a:rPr>
              <a:t>Daniel tiene un número </a:t>
            </a:r>
            <a:r>
              <a:rPr lang="es-ES" sz="800" dirty="0" err="1">
                <a:solidFill>
                  <a:schemeClr val="dk1"/>
                </a:solidFill>
              </a:rPr>
              <a:t>EORI</a:t>
            </a:r>
            <a:r>
              <a:rPr lang="es-ES" sz="800" dirty="0">
                <a:solidFill>
                  <a:schemeClr val="dk1"/>
                </a:solidFill>
              </a:rPr>
              <a:t> EU – los exportadores tendrán que tener un número </a:t>
            </a:r>
            <a:r>
              <a:rPr lang="es-ES" sz="800" dirty="0" err="1">
                <a:solidFill>
                  <a:schemeClr val="dk1"/>
                </a:solidFill>
              </a:rPr>
              <a:t>EORI</a:t>
            </a:r>
            <a:r>
              <a:rPr lang="es-ES" sz="800" dirty="0">
                <a:solidFill>
                  <a:schemeClr val="dk1"/>
                </a:solidFill>
              </a:rPr>
              <a:t> EU incluso si utilizan un </a:t>
            </a:r>
            <a:r>
              <a:rPr lang="es-ES" sz="800" dirty="0" err="1">
                <a:solidFill>
                  <a:schemeClr val="dk1"/>
                </a:solidFill>
              </a:rPr>
              <a:t>transitario</a:t>
            </a:r>
            <a:r>
              <a:rPr lang="es-ES" sz="800" dirty="0">
                <a:solidFill>
                  <a:schemeClr val="dk1"/>
                </a:solidFill>
              </a:rPr>
              <a:t> o agente de aduanas para hacer sus </a:t>
            </a:r>
            <a:r>
              <a:rPr lang="es-ES" sz="800" dirty="0" smtClean="0">
                <a:solidFill>
                  <a:schemeClr val="dk1"/>
                </a:solidFill>
              </a:rPr>
              <a:t>declaraciones </a:t>
            </a:r>
            <a:r>
              <a:rPr lang="es-ES" sz="800" dirty="0" err="1" smtClean="0">
                <a:solidFill>
                  <a:schemeClr val="dk1"/>
                </a:solidFill>
              </a:rPr>
              <a:t>deexportación</a:t>
            </a:r>
            <a:r>
              <a:rPr lang="es-ES" sz="800" dirty="0">
                <a:solidFill>
                  <a:schemeClr val="dk1"/>
                </a:solidFill>
              </a:rPr>
              <a:t>.</a:t>
            </a:r>
          </a:p>
          <a:p>
            <a:pPr marL="0" marR="0" lvl="0" indent="0" algn="l" rtl="0">
              <a:lnSpc>
                <a:spcPct val="100000"/>
              </a:lnSpc>
              <a:spcBef>
                <a:spcPts val="0"/>
              </a:spcBef>
              <a:spcAft>
                <a:spcPts val="0"/>
              </a:spcAft>
              <a:buClr>
                <a:srgbClr val="000000"/>
              </a:buClr>
              <a:buSzPts val="700"/>
              <a:buFont typeface="Arial"/>
              <a:buNone/>
            </a:pPr>
            <a:endParaRPr sz="800" b="1" i="0" u="none" strike="noStrike" cap="none" dirty="0">
              <a:solidFill>
                <a:srgbClr val="000000"/>
              </a:solidFill>
              <a:latin typeface="Arial"/>
              <a:ea typeface="Arial"/>
              <a:cs typeface="Arial"/>
              <a:sym typeface="Arial"/>
            </a:endParaRPr>
          </a:p>
        </p:txBody>
      </p:sp>
      <p:pic>
        <p:nvPicPr>
          <p:cNvPr id="701" name="Google Shape;701;p97"/>
          <p:cNvPicPr preferRelativeResize="0"/>
          <p:nvPr/>
        </p:nvPicPr>
        <p:blipFill rotWithShape="1">
          <a:blip r:embed="rId4">
            <a:alphaModFix/>
          </a:blip>
          <a:srcRect b="16805"/>
          <a:stretch/>
        </p:blipFill>
        <p:spPr>
          <a:xfrm>
            <a:off x="841527" y="551955"/>
            <a:ext cx="210530" cy="155806"/>
          </a:xfrm>
          <a:prstGeom prst="rect">
            <a:avLst/>
          </a:prstGeom>
          <a:noFill/>
          <a:ln>
            <a:noFill/>
          </a:ln>
        </p:spPr>
      </p:pic>
      <p:sp>
        <p:nvSpPr>
          <p:cNvPr id="702" name="Google Shape;702;p97"/>
          <p:cNvSpPr txBox="1"/>
          <p:nvPr/>
        </p:nvSpPr>
        <p:spPr>
          <a:xfrm>
            <a:off x="6146450" y="2029850"/>
            <a:ext cx="2898900" cy="381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pPr>
            <a:r>
              <a:rPr lang="en-GB" sz="800" dirty="0">
                <a:solidFill>
                  <a:schemeClr val="dk1"/>
                </a:solidFill>
              </a:rPr>
              <a:t>4.</a:t>
            </a:r>
            <a:r>
              <a:rPr lang="en-GB" sz="800" b="0" i="0" u="none" strike="noStrike" cap="none" dirty="0">
                <a:solidFill>
                  <a:schemeClr val="dk1"/>
                </a:solidFill>
                <a:latin typeface="Arial"/>
                <a:ea typeface="Arial"/>
                <a:cs typeface="Arial"/>
                <a:sym typeface="Arial"/>
              </a:rPr>
              <a:t> </a:t>
            </a:r>
            <a:r>
              <a:rPr lang="es-ES" sz="800" dirty="0">
                <a:solidFill>
                  <a:schemeClr val="dk1"/>
                </a:solidFill>
              </a:rPr>
              <a:t>Daniel presenta la declaración de exportación utilizando el Sistema de Control de Exportaciones (ECS).</a:t>
            </a:r>
            <a:endParaRPr sz="800" b="1" i="0" u="none" strike="noStrike" cap="none" dirty="0">
              <a:solidFill>
                <a:srgbClr val="000000"/>
              </a:solidFill>
              <a:latin typeface="Arial"/>
              <a:ea typeface="Arial"/>
              <a:cs typeface="Arial"/>
              <a:sym typeface="Arial"/>
            </a:endParaRPr>
          </a:p>
        </p:txBody>
      </p:sp>
      <p:sp>
        <p:nvSpPr>
          <p:cNvPr id="703" name="Google Shape;703;p97"/>
          <p:cNvSpPr txBox="1"/>
          <p:nvPr/>
        </p:nvSpPr>
        <p:spPr>
          <a:xfrm>
            <a:off x="5761200" y="2412275"/>
            <a:ext cx="3306600" cy="627000"/>
          </a:xfrm>
          <a:prstGeom prst="rect">
            <a:avLst/>
          </a:prstGeom>
          <a:solidFill>
            <a:srgbClr val="D5A6BD"/>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chemeClr val="dk1"/>
                </a:solidFill>
              </a:rPr>
              <a:t>5.</a:t>
            </a:r>
            <a:r>
              <a:rPr lang="en-GB" sz="900" dirty="0">
                <a:solidFill>
                  <a:schemeClr val="dk1"/>
                </a:solidFill>
              </a:rPr>
              <a:t> </a:t>
            </a:r>
            <a:r>
              <a:rPr lang="es-ES" sz="800" dirty="0"/>
              <a:t>El sistema aduanero español genera un Número de Referencia de Movimiento (MRN) y produce un Documento de Acompañamiento a la Exportación (EAD) con un código de barras y libera la mercancía de forma automática o previo control documental o físico.</a:t>
            </a:r>
            <a:endParaRPr sz="800" b="1" i="0" u="none" strike="noStrike" cap="none" dirty="0"/>
          </a:p>
        </p:txBody>
      </p:sp>
      <p:sp>
        <p:nvSpPr>
          <p:cNvPr id="704" name="Google Shape;704;p97"/>
          <p:cNvSpPr/>
          <p:nvPr/>
        </p:nvSpPr>
        <p:spPr>
          <a:xfrm>
            <a:off x="3121525" y="11825"/>
            <a:ext cx="5885400" cy="5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a:buSzPts val="1400"/>
            </a:pPr>
            <a:r>
              <a:rPr lang="es-ES" sz="1100" b="1" dirty="0">
                <a:solidFill>
                  <a:srgbClr val="FF0000"/>
                </a:solidFill>
              </a:rPr>
              <a:t>Ejemplo Exportación EU / Importación GB</a:t>
            </a:r>
            <a:r>
              <a:rPr lang="es-ES" sz="1100" b="1" dirty="0"/>
              <a:t>: </a:t>
            </a:r>
            <a:r>
              <a:rPr lang="es-ES" sz="1100" b="1" dirty="0">
                <a:solidFill>
                  <a:schemeClr val="dk1"/>
                </a:solidFill>
              </a:rPr>
              <a:t>Daniel tiene su sede en España y exporta semillas de tomate al Reino Unido. La mercancía se exporta </a:t>
            </a:r>
            <a:r>
              <a:rPr lang="es-ES" sz="1100" b="1" dirty="0" smtClean="0">
                <a:solidFill>
                  <a:schemeClr val="dk1"/>
                </a:solidFill>
              </a:rPr>
              <a:t> el </a:t>
            </a:r>
            <a:r>
              <a:rPr lang="en-GB" sz="1100" b="1" u="sng" dirty="0" smtClean="0">
                <a:solidFill>
                  <a:srgbClr val="FF0000"/>
                </a:solidFill>
              </a:rPr>
              <a:t>1 de </a:t>
            </a:r>
            <a:r>
              <a:rPr lang="en-GB" sz="1100" b="1" u="sng" dirty="0" err="1" smtClean="0">
                <a:solidFill>
                  <a:srgbClr val="FF0000"/>
                </a:solidFill>
              </a:rPr>
              <a:t>noviembre</a:t>
            </a:r>
            <a:r>
              <a:rPr lang="en-GB" sz="1100" b="1" u="sng" dirty="0" smtClean="0">
                <a:solidFill>
                  <a:srgbClr val="FF0000"/>
                </a:solidFill>
              </a:rPr>
              <a:t> de </a:t>
            </a:r>
            <a:r>
              <a:rPr lang="en-GB" sz="1100" b="1" u="sng" dirty="0">
                <a:solidFill>
                  <a:srgbClr val="FF0000"/>
                </a:solidFill>
              </a:rPr>
              <a:t>2021</a:t>
            </a:r>
            <a:r>
              <a:rPr lang="en-GB" sz="1100" b="1" i="0" u="sng" strike="noStrike" cap="none" dirty="0">
                <a:solidFill>
                  <a:srgbClr val="FF0000"/>
                </a:solidFill>
                <a:latin typeface="Arial"/>
                <a:ea typeface="Arial"/>
                <a:cs typeface="Arial"/>
                <a:sym typeface="Arial"/>
              </a:rPr>
              <a:t>.</a:t>
            </a:r>
            <a:endParaRPr sz="1100" b="1" i="0" u="sng" strike="noStrike" cap="none" dirty="0">
              <a:solidFill>
                <a:srgbClr val="FF0000"/>
              </a:solidFill>
              <a:latin typeface="Arial"/>
              <a:ea typeface="Arial"/>
              <a:cs typeface="Arial"/>
              <a:sym typeface="Arial"/>
            </a:endParaRPr>
          </a:p>
        </p:txBody>
      </p:sp>
      <p:sp>
        <p:nvSpPr>
          <p:cNvPr id="705" name="Google Shape;705;p97"/>
          <p:cNvSpPr txBox="1"/>
          <p:nvPr/>
        </p:nvSpPr>
        <p:spPr>
          <a:xfrm>
            <a:off x="103626" y="3399067"/>
            <a:ext cx="1126800" cy="246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800" b="1" dirty="0"/>
              <a:t>Daniel</a:t>
            </a:r>
            <a:r>
              <a:rPr lang="en-GB" sz="800" b="1" i="0" u="none" strike="noStrike" cap="none" dirty="0">
                <a:solidFill>
                  <a:srgbClr val="000000"/>
                </a:solidFill>
                <a:latin typeface="Arial"/>
                <a:ea typeface="Arial"/>
                <a:cs typeface="Arial"/>
                <a:sym typeface="Arial"/>
              </a:rPr>
              <a:t> </a:t>
            </a:r>
            <a:r>
              <a:rPr lang="en-GB" sz="800" b="1" i="0" u="none" strike="noStrike" cap="none" dirty="0" smtClean="0">
                <a:solidFill>
                  <a:srgbClr val="000000"/>
                </a:solidFill>
                <a:latin typeface="Arial"/>
                <a:ea typeface="Arial"/>
                <a:cs typeface="Arial"/>
                <a:sym typeface="Arial"/>
              </a:rPr>
              <a:t>– </a:t>
            </a:r>
            <a:r>
              <a:rPr lang="en-GB" sz="800" b="1" i="0" u="none" strike="noStrike" cap="none" dirty="0" err="1" smtClean="0">
                <a:solidFill>
                  <a:srgbClr val="000000"/>
                </a:solidFill>
                <a:latin typeface="Arial"/>
                <a:ea typeface="Arial"/>
                <a:cs typeface="Arial"/>
                <a:sym typeface="Arial"/>
              </a:rPr>
              <a:t>exportador</a:t>
            </a:r>
            <a:r>
              <a:rPr lang="en-GB" sz="800" b="1" i="0" u="none" strike="noStrike" cap="none" dirty="0" smtClean="0">
                <a:solidFill>
                  <a:srgbClr val="000000"/>
                </a:solidFill>
                <a:latin typeface="Arial"/>
                <a:ea typeface="Arial"/>
                <a:cs typeface="Arial"/>
                <a:sym typeface="Arial"/>
              </a:rPr>
              <a:t> </a:t>
            </a:r>
            <a:r>
              <a:rPr lang="en-GB" sz="800" b="1" i="0" u="none" strike="noStrike" cap="none" dirty="0" err="1" smtClean="0">
                <a:solidFill>
                  <a:srgbClr val="000000"/>
                </a:solidFill>
                <a:latin typeface="Arial"/>
                <a:ea typeface="Arial"/>
                <a:cs typeface="Arial"/>
                <a:sym typeface="Arial"/>
              </a:rPr>
              <a:t>UE</a:t>
            </a:r>
            <a:endParaRPr sz="800" b="1" i="0" u="none" strike="noStrike" cap="none" dirty="0">
              <a:solidFill>
                <a:srgbClr val="000000"/>
              </a:solidFill>
              <a:latin typeface="Arial"/>
              <a:ea typeface="Arial"/>
              <a:cs typeface="Arial"/>
              <a:sym typeface="Arial"/>
            </a:endParaRPr>
          </a:p>
        </p:txBody>
      </p:sp>
      <p:sp>
        <p:nvSpPr>
          <p:cNvPr id="706" name="Google Shape;706;p97"/>
          <p:cNvSpPr txBox="1"/>
          <p:nvPr/>
        </p:nvSpPr>
        <p:spPr>
          <a:xfrm>
            <a:off x="96626" y="3880001"/>
            <a:ext cx="1126800" cy="381000"/>
          </a:xfrm>
          <a:prstGeom prst="rect">
            <a:avLst/>
          </a:prstGeom>
          <a:solidFill>
            <a:srgbClr val="833C0B"/>
          </a:solidFill>
          <a:ln w="1905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GB" sz="800" b="1" dirty="0">
                <a:solidFill>
                  <a:srgbClr val="FFFFFF"/>
                </a:solidFill>
              </a:rPr>
              <a:t>Claire</a:t>
            </a:r>
            <a:r>
              <a:rPr lang="en-GB" sz="800" b="1" i="0" u="none" strike="noStrike" cap="none" dirty="0">
                <a:solidFill>
                  <a:srgbClr val="FFFFFF"/>
                </a:solidFill>
                <a:latin typeface="Arial"/>
                <a:ea typeface="Arial"/>
                <a:cs typeface="Arial"/>
                <a:sym typeface="Arial"/>
              </a:rPr>
              <a:t> </a:t>
            </a:r>
            <a:r>
              <a:rPr lang="en-GB" sz="800" b="1" i="0" u="none" strike="noStrike" cap="none" dirty="0" smtClean="0">
                <a:solidFill>
                  <a:srgbClr val="FFFFFF"/>
                </a:solidFill>
                <a:latin typeface="Arial"/>
                <a:ea typeface="Arial"/>
                <a:cs typeface="Arial"/>
                <a:sym typeface="Arial"/>
              </a:rPr>
              <a:t>– </a:t>
            </a:r>
            <a:r>
              <a:rPr lang="en-GB" sz="800" b="1" i="0" u="none" strike="noStrike" cap="none" dirty="0" err="1" smtClean="0">
                <a:solidFill>
                  <a:srgbClr val="FFFFFF"/>
                </a:solidFill>
                <a:latin typeface="Arial"/>
                <a:ea typeface="Arial"/>
                <a:cs typeface="Arial"/>
                <a:sym typeface="Arial"/>
              </a:rPr>
              <a:t>importador</a:t>
            </a:r>
            <a:r>
              <a:rPr lang="en-GB" sz="800" b="1" i="0" u="none" strike="noStrike" cap="none" dirty="0" smtClean="0">
                <a:solidFill>
                  <a:srgbClr val="FFFFFF"/>
                </a:solidFill>
                <a:latin typeface="Arial"/>
                <a:ea typeface="Arial"/>
                <a:cs typeface="Arial"/>
                <a:sym typeface="Arial"/>
              </a:rPr>
              <a:t> UK</a:t>
            </a:r>
            <a:endParaRPr sz="800" b="0" i="0" u="none" strike="noStrike" cap="none" dirty="0">
              <a:solidFill>
                <a:srgbClr val="000000"/>
              </a:solidFill>
              <a:latin typeface="Arial"/>
              <a:ea typeface="Arial"/>
              <a:cs typeface="Arial"/>
              <a:sym typeface="Arial"/>
            </a:endParaRPr>
          </a:p>
        </p:txBody>
      </p:sp>
      <p:sp>
        <p:nvSpPr>
          <p:cNvPr id="707" name="Google Shape;707;p97"/>
          <p:cNvSpPr txBox="1"/>
          <p:nvPr/>
        </p:nvSpPr>
        <p:spPr>
          <a:xfrm>
            <a:off x="96626" y="4266501"/>
            <a:ext cx="1126800" cy="246300"/>
          </a:xfrm>
          <a:prstGeom prst="rect">
            <a:avLst/>
          </a:prstGeom>
          <a:solidFill>
            <a:srgbClr val="FBE4D4"/>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GB" sz="800" b="1" i="0" u="none" strike="noStrike" cap="none" dirty="0">
                <a:solidFill>
                  <a:srgbClr val="000000"/>
                </a:solidFill>
                <a:latin typeface="Arial"/>
                <a:ea typeface="Arial"/>
                <a:cs typeface="Arial"/>
                <a:sym typeface="Arial"/>
              </a:rPr>
              <a:t>Joe – </a:t>
            </a:r>
            <a:r>
              <a:rPr lang="en-GB" sz="800" b="1" i="0" u="none" strike="noStrike" cap="none" dirty="0" smtClean="0">
                <a:solidFill>
                  <a:srgbClr val="000000"/>
                </a:solidFill>
                <a:latin typeface="Arial"/>
                <a:ea typeface="Arial"/>
                <a:cs typeface="Arial"/>
                <a:sym typeface="Arial"/>
              </a:rPr>
              <a:t>conductor </a:t>
            </a:r>
            <a:endParaRPr sz="800" b="0" i="0" u="none" strike="noStrike" cap="none" dirty="0">
              <a:solidFill>
                <a:srgbClr val="000000"/>
              </a:solidFill>
              <a:latin typeface="Arial"/>
              <a:ea typeface="Arial"/>
              <a:cs typeface="Arial"/>
              <a:sym typeface="Arial"/>
            </a:endParaRPr>
          </a:p>
        </p:txBody>
      </p:sp>
      <p:sp>
        <p:nvSpPr>
          <p:cNvPr id="708" name="Google Shape;708;p97"/>
          <p:cNvSpPr txBox="1"/>
          <p:nvPr/>
        </p:nvSpPr>
        <p:spPr>
          <a:xfrm>
            <a:off x="4382850" y="3280550"/>
            <a:ext cx="4685400" cy="381000"/>
          </a:xfrm>
          <a:prstGeom prst="rect">
            <a:avLst/>
          </a:prstGeom>
          <a:solidFill>
            <a:srgbClr val="4580A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r>
              <a:rPr lang="en-GB" sz="800" dirty="0">
                <a:solidFill>
                  <a:schemeClr val="lt1"/>
                </a:solidFill>
              </a:rPr>
              <a:t>7. </a:t>
            </a:r>
            <a:r>
              <a:rPr lang="es-ES" sz="800" dirty="0" err="1">
                <a:solidFill>
                  <a:schemeClr val="lt1"/>
                </a:solidFill>
              </a:rPr>
              <a:t>Joe</a:t>
            </a:r>
            <a:r>
              <a:rPr lang="es-ES" sz="800" dirty="0">
                <a:solidFill>
                  <a:schemeClr val="lt1"/>
                </a:solidFill>
              </a:rPr>
              <a:t> necesita el EORI de Claire (del importador) (para "evidencia" de que se ha hecho una entrada en los registros de Claire) en caso de una intervención de la Fuerza Fronteriza basada en el riesgo / dirigida por sus otras razones en Portsmouth. También necesita una copia de la PC.</a:t>
            </a:r>
            <a:endParaRPr sz="800" b="0" i="0" u="none" strike="noStrike" cap="none" dirty="0">
              <a:solidFill>
                <a:schemeClr val="lt1"/>
              </a:solidFill>
              <a:latin typeface="Arial"/>
              <a:ea typeface="Arial"/>
              <a:cs typeface="Arial"/>
              <a:sym typeface="Arial"/>
            </a:endParaRPr>
          </a:p>
        </p:txBody>
      </p:sp>
      <p:sp>
        <p:nvSpPr>
          <p:cNvPr id="709" name="Google Shape;709;p97"/>
          <p:cNvSpPr txBox="1"/>
          <p:nvPr/>
        </p:nvSpPr>
        <p:spPr>
          <a:xfrm>
            <a:off x="1261600" y="3339982"/>
            <a:ext cx="2389500" cy="1076817"/>
          </a:xfrm>
          <a:prstGeom prst="rect">
            <a:avLst/>
          </a:prstGeom>
          <a:solidFill>
            <a:srgbClr val="888888"/>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1"/>
            <a:r>
              <a:rPr lang="en-GB" sz="800" dirty="0">
                <a:solidFill>
                  <a:srgbClr val="FFFFFF"/>
                </a:solidFill>
              </a:rPr>
              <a:t>12.</a:t>
            </a:r>
            <a:r>
              <a:rPr lang="en-GB" sz="800" b="0" i="0" u="none" strike="noStrike" cap="none" dirty="0">
                <a:solidFill>
                  <a:srgbClr val="FFFFFF"/>
                </a:solidFill>
                <a:latin typeface="Arial"/>
                <a:ea typeface="Arial"/>
                <a:cs typeface="Arial"/>
                <a:sym typeface="Arial"/>
              </a:rPr>
              <a:t> </a:t>
            </a:r>
            <a:r>
              <a:rPr lang="es-ES" sz="800" dirty="0">
                <a:solidFill>
                  <a:srgbClr val="FFFFFF"/>
                </a:solidFill>
              </a:rPr>
              <a:t>El MRN (EAD) es escaneado por </a:t>
            </a:r>
            <a:r>
              <a:rPr lang="es-ES" sz="800" dirty="0" err="1">
                <a:solidFill>
                  <a:srgbClr val="FFFFFF"/>
                </a:solidFill>
              </a:rPr>
              <a:t>Brittany</a:t>
            </a:r>
            <a:r>
              <a:rPr lang="es-ES" sz="800" dirty="0">
                <a:solidFill>
                  <a:srgbClr val="FFFFFF"/>
                </a:solidFill>
              </a:rPr>
              <a:t> </a:t>
            </a:r>
            <a:r>
              <a:rPr lang="es-ES" sz="800" dirty="0" err="1">
                <a:solidFill>
                  <a:srgbClr val="FFFFFF"/>
                </a:solidFill>
              </a:rPr>
              <a:t>Ferries</a:t>
            </a:r>
            <a:r>
              <a:rPr lang="es-ES" sz="800" dirty="0">
                <a:solidFill>
                  <a:srgbClr val="FFFFFF"/>
                </a:solidFill>
              </a:rPr>
              <a:t> y el conductor debe responder cualquier pregunta de los funcionarios de aduanas </a:t>
            </a:r>
            <a:r>
              <a:rPr lang="es-ES" sz="800" dirty="0" smtClean="0">
                <a:solidFill>
                  <a:srgbClr val="FFFFFF"/>
                </a:solidFill>
              </a:rPr>
              <a:t>españoles. Solo </a:t>
            </a:r>
            <a:r>
              <a:rPr lang="es-ES" sz="800" dirty="0">
                <a:solidFill>
                  <a:srgbClr val="FFFFFF"/>
                </a:solidFill>
              </a:rPr>
              <a:t>cuando el camión se embarca en el ferry, es decir, el punto de no retorno, </a:t>
            </a:r>
            <a:r>
              <a:rPr lang="es-ES" sz="800" dirty="0" err="1">
                <a:solidFill>
                  <a:srgbClr val="FFFFFF"/>
                </a:solidFill>
              </a:rPr>
              <a:t>Brittany</a:t>
            </a:r>
            <a:r>
              <a:rPr lang="es-ES" sz="800" dirty="0">
                <a:solidFill>
                  <a:srgbClr val="FFFFFF"/>
                </a:solidFill>
              </a:rPr>
              <a:t> </a:t>
            </a:r>
            <a:r>
              <a:rPr lang="es-ES" sz="800" dirty="0" err="1">
                <a:solidFill>
                  <a:srgbClr val="FFFFFF"/>
                </a:solidFill>
              </a:rPr>
              <a:t>Ferries</a:t>
            </a:r>
            <a:r>
              <a:rPr lang="es-ES" sz="800" dirty="0">
                <a:solidFill>
                  <a:srgbClr val="FFFFFF"/>
                </a:solidFill>
              </a:rPr>
              <a:t> IT descarga el EAD y se comunica con los sistemas españoles para confirmar que el ferry ha partido</a:t>
            </a:r>
            <a:endParaRPr sz="1100" b="0" i="0" u="none" strike="noStrike" cap="none" dirty="0">
              <a:solidFill>
                <a:srgbClr val="000000"/>
              </a:solidFill>
              <a:latin typeface="Arial"/>
              <a:ea typeface="Arial"/>
              <a:cs typeface="Arial"/>
              <a:sym typeface="Arial"/>
            </a:endParaRPr>
          </a:p>
        </p:txBody>
      </p:sp>
      <p:sp>
        <p:nvSpPr>
          <p:cNvPr id="710" name="Google Shape;710;p97"/>
          <p:cNvSpPr txBox="1"/>
          <p:nvPr/>
        </p:nvSpPr>
        <p:spPr>
          <a:xfrm>
            <a:off x="103625" y="4769550"/>
            <a:ext cx="1126800" cy="3810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GB" sz="800" b="1" dirty="0">
                <a:solidFill>
                  <a:srgbClr val="FFFFFF"/>
                </a:solidFill>
              </a:rPr>
              <a:t>Brittany Ferries</a:t>
            </a:r>
            <a:r>
              <a:rPr lang="en-GB" sz="800" b="1" i="0" u="none" strike="noStrike" cap="none" dirty="0">
                <a:solidFill>
                  <a:srgbClr val="FFFFFF"/>
                </a:solidFill>
                <a:latin typeface="Arial"/>
                <a:ea typeface="Arial"/>
                <a:cs typeface="Arial"/>
                <a:sym typeface="Arial"/>
              </a:rPr>
              <a:t> </a:t>
            </a:r>
            <a:r>
              <a:rPr lang="en-GB" sz="800" b="1" i="0" u="none" strike="noStrike" cap="none" dirty="0" smtClean="0">
                <a:solidFill>
                  <a:srgbClr val="FFFFFF"/>
                </a:solidFill>
                <a:latin typeface="Arial"/>
                <a:ea typeface="Arial"/>
                <a:cs typeface="Arial"/>
                <a:sym typeface="Arial"/>
              </a:rPr>
              <a:t>(</a:t>
            </a:r>
            <a:r>
              <a:rPr lang="en-GB" sz="800" b="1" i="0" u="none" strike="noStrike" cap="none" dirty="0" err="1" smtClean="0">
                <a:solidFill>
                  <a:srgbClr val="FFFFFF"/>
                </a:solidFill>
                <a:latin typeface="Arial"/>
                <a:ea typeface="Arial"/>
                <a:cs typeface="Arial"/>
                <a:sym typeface="Arial"/>
              </a:rPr>
              <a:t>transportista</a:t>
            </a:r>
            <a:r>
              <a:rPr lang="en-GB" sz="800" b="1" i="0" u="none" strike="noStrike" cap="none" dirty="0" smtClean="0">
                <a:solidFill>
                  <a:srgbClr val="FFFFFF"/>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p:txBody>
      </p:sp>
      <p:sp>
        <p:nvSpPr>
          <p:cNvPr id="711" name="Google Shape;711;p97"/>
          <p:cNvSpPr/>
          <p:nvPr/>
        </p:nvSpPr>
        <p:spPr>
          <a:xfrm>
            <a:off x="2094585" y="253705"/>
            <a:ext cx="692988" cy="505218"/>
          </a:xfrm>
          <a:custGeom>
            <a:avLst/>
            <a:gdLst/>
            <a:ahLst/>
            <a:cxnLst/>
            <a:rect l="l" t="t" r="r" b="b"/>
            <a:pathLst>
              <a:path w="979488" h="239724" extrusionOk="0">
                <a:moveTo>
                  <a:pt x="0" y="0"/>
                </a:moveTo>
                <a:lnTo>
                  <a:pt x="0" y="0"/>
                </a:lnTo>
                <a:cubicBezTo>
                  <a:pt x="4233" y="2117"/>
                  <a:pt x="8545" y="4084"/>
                  <a:pt x="12700" y="6350"/>
                </a:cubicBezTo>
                <a:cubicBezTo>
                  <a:pt x="14375" y="7264"/>
                  <a:pt x="15719" y="8750"/>
                  <a:pt x="17463" y="9525"/>
                </a:cubicBezTo>
                <a:cubicBezTo>
                  <a:pt x="20521" y="10884"/>
                  <a:pt x="23941" y="11315"/>
                  <a:pt x="26988" y="12700"/>
                </a:cubicBezTo>
                <a:cubicBezTo>
                  <a:pt x="29797" y="13977"/>
                  <a:pt x="32309" y="15827"/>
                  <a:pt x="34925" y="17462"/>
                </a:cubicBezTo>
                <a:cubicBezTo>
                  <a:pt x="36543" y="18473"/>
                  <a:pt x="37934" y="19885"/>
                  <a:pt x="39688" y="20637"/>
                </a:cubicBezTo>
                <a:cubicBezTo>
                  <a:pt x="41693" y="21497"/>
                  <a:pt x="43921" y="21696"/>
                  <a:pt x="46038" y="22225"/>
                </a:cubicBezTo>
                <a:cubicBezTo>
                  <a:pt x="50800" y="24871"/>
                  <a:pt x="55452" y="27726"/>
                  <a:pt x="60325" y="30162"/>
                </a:cubicBezTo>
                <a:cubicBezTo>
                  <a:pt x="61822" y="30910"/>
                  <a:pt x="63485" y="31269"/>
                  <a:pt x="65088" y="31750"/>
                </a:cubicBezTo>
                <a:cubicBezTo>
                  <a:pt x="68778" y="32857"/>
                  <a:pt x="72659" y="33408"/>
                  <a:pt x="76200" y="34925"/>
                </a:cubicBezTo>
                <a:cubicBezTo>
                  <a:pt x="99607" y="44956"/>
                  <a:pt x="77856" y="38911"/>
                  <a:pt x="93663" y="42862"/>
                </a:cubicBezTo>
                <a:cubicBezTo>
                  <a:pt x="95250" y="43920"/>
                  <a:pt x="96632" y="45385"/>
                  <a:pt x="98425" y="46037"/>
                </a:cubicBezTo>
                <a:cubicBezTo>
                  <a:pt x="102526" y="47528"/>
                  <a:pt x="106929" y="48013"/>
                  <a:pt x="111125" y="49212"/>
                </a:cubicBezTo>
                <a:cubicBezTo>
                  <a:pt x="114343" y="50131"/>
                  <a:pt x="117516" y="51212"/>
                  <a:pt x="120650" y="52387"/>
                </a:cubicBezTo>
                <a:cubicBezTo>
                  <a:pt x="125986" y="54388"/>
                  <a:pt x="131206" y="56691"/>
                  <a:pt x="136525" y="58737"/>
                </a:cubicBezTo>
                <a:cubicBezTo>
                  <a:pt x="140759" y="60366"/>
                  <a:pt x="143052" y="60766"/>
                  <a:pt x="147638" y="61912"/>
                </a:cubicBezTo>
                <a:cubicBezTo>
                  <a:pt x="150284" y="63500"/>
                  <a:pt x="152789" y="65348"/>
                  <a:pt x="155575" y="66675"/>
                </a:cubicBezTo>
                <a:cubicBezTo>
                  <a:pt x="164371" y="70864"/>
                  <a:pt x="182472" y="78816"/>
                  <a:pt x="193675" y="82550"/>
                </a:cubicBezTo>
                <a:cubicBezTo>
                  <a:pt x="206852" y="86943"/>
                  <a:pt x="219742" y="92527"/>
                  <a:pt x="233363" y="95250"/>
                </a:cubicBezTo>
                <a:cubicBezTo>
                  <a:pt x="236009" y="95779"/>
                  <a:pt x="238614" y="96581"/>
                  <a:pt x="241300" y="96837"/>
                </a:cubicBezTo>
                <a:cubicBezTo>
                  <a:pt x="249745" y="97641"/>
                  <a:pt x="258233" y="97896"/>
                  <a:pt x="266700" y="98425"/>
                </a:cubicBezTo>
                <a:cubicBezTo>
                  <a:pt x="271366" y="99358"/>
                  <a:pt x="275125" y="99767"/>
                  <a:pt x="279400" y="101600"/>
                </a:cubicBezTo>
                <a:cubicBezTo>
                  <a:pt x="284714" y="103878"/>
                  <a:pt x="288670" y="106527"/>
                  <a:pt x="293688" y="109537"/>
                </a:cubicBezTo>
                <a:cubicBezTo>
                  <a:pt x="294746" y="111125"/>
                  <a:pt x="295337" y="113155"/>
                  <a:pt x="296863" y="114300"/>
                </a:cubicBezTo>
                <a:cubicBezTo>
                  <a:pt x="299703" y="116430"/>
                  <a:pt x="303272" y="117362"/>
                  <a:pt x="306388" y="119062"/>
                </a:cubicBezTo>
                <a:cubicBezTo>
                  <a:pt x="309097" y="120540"/>
                  <a:pt x="311679" y="122237"/>
                  <a:pt x="314325" y="123825"/>
                </a:cubicBezTo>
                <a:cubicBezTo>
                  <a:pt x="315383" y="125412"/>
                  <a:pt x="316151" y="127238"/>
                  <a:pt x="317500" y="128587"/>
                </a:cubicBezTo>
                <a:cubicBezTo>
                  <a:pt x="324164" y="135251"/>
                  <a:pt x="328363" y="134621"/>
                  <a:pt x="338138" y="138112"/>
                </a:cubicBezTo>
                <a:cubicBezTo>
                  <a:pt x="340822" y="139070"/>
                  <a:pt x="343407" y="140286"/>
                  <a:pt x="346075" y="141287"/>
                </a:cubicBezTo>
                <a:cubicBezTo>
                  <a:pt x="349280" y="142489"/>
                  <a:pt x="353944" y="143872"/>
                  <a:pt x="357188" y="144462"/>
                </a:cubicBezTo>
                <a:cubicBezTo>
                  <a:pt x="368015" y="146431"/>
                  <a:pt x="377690" y="146861"/>
                  <a:pt x="388938" y="147637"/>
                </a:cubicBezTo>
                <a:lnTo>
                  <a:pt x="414338" y="149225"/>
                </a:lnTo>
                <a:cubicBezTo>
                  <a:pt x="415925" y="150812"/>
                  <a:pt x="417375" y="152550"/>
                  <a:pt x="419100" y="153987"/>
                </a:cubicBezTo>
                <a:cubicBezTo>
                  <a:pt x="420566" y="155208"/>
                  <a:pt x="422671" y="155672"/>
                  <a:pt x="423863" y="157162"/>
                </a:cubicBezTo>
                <a:cubicBezTo>
                  <a:pt x="424908" y="158469"/>
                  <a:pt x="424267" y="160742"/>
                  <a:pt x="425450" y="161925"/>
                </a:cubicBezTo>
                <a:cubicBezTo>
                  <a:pt x="428412" y="164888"/>
                  <a:pt x="440414" y="171551"/>
                  <a:pt x="444500" y="173037"/>
                </a:cubicBezTo>
                <a:cubicBezTo>
                  <a:pt x="447036" y="173959"/>
                  <a:pt x="449859" y="173831"/>
                  <a:pt x="452438" y="174625"/>
                </a:cubicBezTo>
                <a:cubicBezTo>
                  <a:pt x="456759" y="175955"/>
                  <a:pt x="460849" y="177957"/>
                  <a:pt x="465138" y="179387"/>
                </a:cubicBezTo>
                <a:cubicBezTo>
                  <a:pt x="469880" y="180968"/>
                  <a:pt x="476314" y="181779"/>
                  <a:pt x="481013" y="182562"/>
                </a:cubicBezTo>
                <a:cubicBezTo>
                  <a:pt x="502244" y="191662"/>
                  <a:pt x="481640" y="184244"/>
                  <a:pt x="512763" y="188912"/>
                </a:cubicBezTo>
                <a:cubicBezTo>
                  <a:pt x="516573" y="189483"/>
                  <a:pt x="520108" y="191280"/>
                  <a:pt x="523875" y="192087"/>
                </a:cubicBezTo>
                <a:cubicBezTo>
                  <a:pt x="527534" y="192871"/>
                  <a:pt x="531273" y="193229"/>
                  <a:pt x="534988" y="193675"/>
                </a:cubicBezTo>
                <a:lnTo>
                  <a:pt x="563563" y="196850"/>
                </a:lnTo>
                <a:cubicBezTo>
                  <a:pt x="567278" y="197296"/>
                  <a:pt x="570938" y="198255"/>
                  <a:pt x="574675" y="198437"/>
                </a:cubicBezTo>
                <a:cubicBezTo>
                  <a:pt x="592653" y="199314"/>
                  <a:pt x="610658" y="199496"/>
                  <a:pt x="628650" y="200025"/>
                </a:cubicBezTo>
                <a:cubicBezTo>
                  <a:pt x="635000" y="200554"/>
                  <a:pt x="641372" y="200868"/>
                  <a:pt x="647700" y="201612"/>
                </a:cubicBezTo>
                <a:cubicBezTo>
                  <a:pt x="650380" y="201927"/>
                  <a:pt x="652983" y="202717"/>
                  <a:pt x="655638" y="203200"/>
                </a:cubicBezTo>
                <a:cubicBezTo>
                  <a:pt x="658805" y="203776"/>
                  <a:pt x="661996" y="204211"/>
                  <a:pt x="665163" y="204787"/>
                </a:cubicBezTo>
                <a:cubicBezTo>
                  <a:pt x="689569" y="209225"/>
                  <a:pt x="654557" y="203285"/>
                  <a:pt x="682625" y="207962"/>
                </a:cubicBezTo>
                <a:cubicBezTo>
                  <a:pt x="688446" y="210608"/>
                  <a:pt x="694088" y="213689"/>
                  <a:pt x="700088" y="215900"/>
                </a:cubicBezTo>
                <a:cubicBezTo>
                  <a:pt x="704183" y="217409"/>
                  <a:pt x="708578" y="217927"/>
                  <a:pt x="712788" y="219075"/>
                </a:cubicBezTo>
                <a:cubicBezTo>
                  <a:pt x="714402" y="219515"/>
                  <a:pt x="715878" y="220614"/>
                  <a:pt x="717550" y="220662"/>
                </a:cubicBezTo>
                <a:cubicBezTo>
                  <a:pt x="752994" y="221675"/>
                  <a:pt x="788459" y="221721"/>
                  <a:pt x="823913" y="222250"/>
                </a:cubicBezTo>
                <a:cubicBezTo>
                  <a:pt x="830792" y="222779"/>
                  <a:pt x="837653" y="223669"/>
                  <a:pt x="844550" y="223837"/>
                </a:cubicBezTo>
                <a:cubicBezTo>
                  <a:pt x="881056" y="224727"/>
                  <a:pt x="917603" y="223905"/>
                  <a:pt x="954088" y="225425"/>
                </a:cubicBezTo>
                <a:cubicBezTo>
                  <a:pt x="955994" y="225504"/>
                  <a:pt x="957232" y="227589"/>
                  <a:pt x="958850" y="228600"/>
                </a:cubicBezTo>
                <a:cubicBezTo>
                  <a:pt x="961467" y="230235"/>
                  <a:pt x="964185" y="231706"/>
                  <a:pt x="966788" y="233362"/>
                </a:cubicBezTo>
                <a:cubicBezTo>
                  <a:pt x="977690" y="240299"/>
                  <a:pt x="972359" y="239712"/>
                  <a:pt x="979488" y="239712"/>
                </a:cubicBezTo>
              </a:path>
            </a:pathLst>
          </a:custGeom>
          <a:noFill/>
          <a:ln w="57150" cap="flat" cmpd="sng">
            <a:solidFill>
              <a:srgbClr val="C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2" name="Google Shape;712;p97"/>
          <p:cNvSpPr/>
          <p:nvPr/>
        </p:nvSpPr>
        <p:spPr>
          <a:xfrm>
            <a:off x="2720930" y="739505"/>
            <a:ext cx="88800" cy="888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3" name="Google Shape;713;p97"/>
          <p:cNvSpPr/>
          <p:nvPr/>
        </p:nvSpPr>
        <p:spPr>
          <a:xfrm>
            <a:off x="2005710" y="253705"/>
            <a:ext cx="88800" cy="888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4" name="Google Shape;714;p97"/>
          <p:cNvSpPr/>
          <p:nvPr/>
        </p:nvSpPr>
        <p:spPr>
          <a:xfrm>
            <a:off x="8812459" y="4362415"/>
            <a:ext cx="88800" cy="888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5" name="Google Shape;715;p97"/>
          <p:cNvSpPr/>
          <p:nvPr/>
        </p:nvSpPr>
        <p:spPr>
          <a:xfrm>
            <a:off x="4758100" y="707761"/>
            <a:ext cx="1312800" cy="1723939"/>
          </a:xfrm>
          <a:prstGeom prst="rect">
            <a:avLst/>
          </a:prstGeom>
          <a:solidFill>
            <a:schemeClr val="lt1"/>
          </a:solidFill>
          <a:ln w="38100" cap="flat" cmpd="sng">
            <a:solidFill>
              <a:schemeClr val="dk1"/>
            </a:solidFill>
            <a:prstDash val="dash"/>
            <a:round/>
            <a:headEnd type="none" w="sm" len="sm"/>
            <a:tailEnd type="none" w="sm" len="sm"/>
          </a:ln>
        </p:spPr>
        <p:txBody>
          <a:bodyPr spcFirstLastPara="1" wrap="square" lIns="68575" tIns="34275" rIns="68575" bIns="34275" anchor="ctr" anchorCtr="0">
            <a:noAutofit/>
          </a:bodyPr>
          <a:lstStyle/>
          <a:p>
            <a:pPr lvl="0">
              <a:lnSpc>
                <a:spcPct val="115000"/>
              </a:lnSpc>
              <a:buSzPts val="800"/>
            </a:pPr>
            <a:r>
              <a:rPr lang="es-ES" sz="800" i="1" dirty="0"/>
              <a:t>Como Daniel ha hecho una declaración de exportación y tiene un </a:t>
            </a:r>
            <a:r>
              <a:rPr lang="es-ES" sz="800" i="1" dirty="0" err="1"/>
              <a:t>DAE</a:t>
            </a:r>
            <a:r>
              <a:rPr lang="es-ES" sz="800" i="1" dirty="0"/>
              <a:t>, no necesita presentar por separado una Declaración Sumaria de Salida (</a:t>
            </a:r>
            <a:r>
              <a:rPr lang="es-ES" sz="800" i="1" dirty="0" err="1"/>
              <a:t>EXS</a:t>
            </a:r>
            <a:r>
              <a:rPr lang="es-ES" sz="800" i="1" dirty="0"/>
              <a:t>) en el Sistema de Control del Estado Miembro (ECS) ya que la información sobre seguridad es parte del </a:t>
            </a:r>
            <a:r>
              <a:rPr lang="es-ES" sz="800" i="1" dirty="0" err="1"/>
              <a:t>DAE</a:t>
            </a:r>
            <a:r>
              <a:rPr lang="es-ES" sz="800" i="1" dirty="0"/>
              <a:t>.</a:t>
            </a:r>
            <a:endParaRPr lang="es-ES" sz="800" b="1" u="sng" dirty="0">
              <a:solidFill>
                <a:srgbClr val="0097A7"/>
              </a:solidFill>
            </a:endParaRPr>
          </a:p>
        </p:txBody>
      </p:sp>
      <p:pic>
        <p:nvPicPr>
          <p:cNvPr id="716" name="Google Shape;716;p97"/>
          <p:cNvPicPr preferRelativeResize="0"/>
          <p:nvPr/>
        </p:nvPicPr>
        <p:blipFill rotWithShape="1">
          <a:blip r:embed="rId5">
            <a:alphaModFix/>
          </a:blip>
          <a:srcRect l="36936" t="39734" b="16802"/>
          <a:stretch/>
        </p:blipFill>
        <p:spPr>
          <a:xfrm rot="-10" flipH="1">
            <a:off x="7628322" y="3997012"/>
            <a:ext cx="237460" cy="175066"/>
          </a:xfrm>
          <a:prstGeom prst="rect">
            <a:avLst/>
          </a:prstGeom>
          <a:noFill/>
          <a:ln>
            <a:noFill/>
          </a:ln>
        </p:spPr>
      </p:pic>
      <p:sp>
        <p:nvSpPr>
          <p:cNvPr id="717" name="Google Shape;717;p97"/>
          <p:cNvSpPr txBox="1"/>
          <p:nvPr/>
        </p:nvSpPr>
        <p:spPr>
          <a:xfrm>
            <a:off x="6146335" y="1097243"/>
            <a:ext cx="2898900" cy="462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b="0" i="0" u="none" strike="noStrike" cap="none" dirty="0">
                <a:solidFill>
                  <a:schemeClr val="dk1"/>
                </a:solidFill>
                <a:latin typeface="Arial"/>
                <a:ea typeface="Arial"/>
                <a:cs typeface="Arial"/>
                <a:sym typeface="Arial"/>
              </a:rPr>
              <a:t>2. </a:t>
            </a:r>
            <a:r>
              <a:rPr lang="es-ES" sz="800" dirty="0">
                <a:solidFill>
                  <a:schemeClr val="dk1"/>
                </a:solidFill>
              </a:rPr>
              <a:t>Daniel (el exportador de la UE) debe acordar los términos y condiciones con Claire (el importador del Reino Unido) para que quede clara la responsabilidad de los trámites fronterizos.</a:t>
            </a:r>
          </a:p>
        </p:txBody>
      </p:sp>
      <p:sp>
        <p:nvSpPr>
          <p:cNvPr id="718" name="Google Shape;718;p97"/>
          <p:cNvSpPr txBox="1"/>
          <p:nvPr/>
        </p:nvSpPr>
        <p:spPr>
          <a:xfrm>
            <a:off x="5761850" y="4416800"/>
            <a:ext cx="3306600" cy="246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chemeClr val="dk1"/>
                </a:solidFill>
              </a:rPr>
              <a:t>9</a:t>
            </a:r>
            <a:r>
              <a:rPr lang="en-GB" sz="800" b="0" i="0" u="none" strike="noStrike" cap="none" dirty="0">
                <a:solidFill>
                  <a:schemeClr val="dk1"/>
                </a:solidFill>
                <a:latin typeface="Arial"/>
                <a:ea typeface="Arial"/>
                <a:cs typeface="Arial"/>
                <a:sym typeface="Arial"/>
              </a:rPr>
              <a:t>. </a:t>
            </a:r>
            <a:r>
              <a:rPr lang="es-ES" sz="800" dirty="0">
                <a:solidFill>
                  <a:schemeClr val="dk1"/>
                </a:solidFill>
              </a:rPr>
              <a:t>Daniel le proporciona a </a:t>
            </a:r>
            <a:r>
              <a:rPr lang="es-ES" sz="800" dirty="0" err="1">
                <a:solidFill>
                  <a:schemeClr val="dk1"/>
                </a:solidFill>
              </a:rPr>
              <a:t>Joe</a:t>
            </a:r>
            <a:r>
              <a:rPr lang="es-ES" sz="800" dirty="0">
                <a:solidFill>
                  <a:schemeClr val="dk1"/>
                </a:solidFill>
              </a:rPr>
              <a:t>, el conductor, el EAD / MRN y la PC</a:t>
            </a:r>
            <a:endParaRPr sz="700" b="1" i="0" u="none" strike="noStrike" cap="none" dirty="0">
              <a:solidFill>
                <a:srgbClr val="000000"/>
              </a:solidFill>
              <a:latin typeface="Arial"/>
              <a:ea typeface="Arial"/>
              <a:cs typeface="Arial"/>
              <a:sym typeface="Arial"/>
            </a:endParaRPr>
          </a:p>
        </p:txBody>
      </p:sp>
      <p:sp>
        <p:nvSpPr>
          <p:cNvPr id="719" name="Google Shape;719;p97"/>
          <p:cNvSpPr txBox="1"/>
          <p:nvPr/>
        </p:nvSpPr>
        <p:spPr>
          <a:xfrm>
            <a:off x="5767185" y="4654850"/>
            <a:ext cx="3253973" cy="505200"/>
          </a:xfrm>
          <a:prstGeom prst="rect">
            <a:avLst/>
          </a:prstGeom>
          <a:solidFill>
            <a:srgbClr val="FBE4D4"/>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chemeClr val="dk1"/>
                </a:solidFill>
              </a:rPr>
              <a:t>10.</a:t>
            </a:r>
            <a:r>
              <a:rPr lang="en-GB" sz="800" b="0" i="0" u="none" strike="noStrike" cap="none" dirty="0">
                <a:solidFill>
                  <a:schemeClr val="dk1"/>
                </a:solidFill>
                <a:latin typeface="Arial"/>
                <a:ea typeface="Arial"/>
                <a:cs typeface="Arial"/>
                <a:sym typeface="Arial"/>
              </a:rPr>
              <a:t> </a:t>
            </a:r>
            <a:r>
              <a:rPr lang="es-ES" sz="800" dirty="0">
                <a:solidFill>
                  <a:schemeClr val="dk1"/>
                </a:solidFill>
              </a:rPr>
              <a:t>Claire tiene un número EORI de GB y tiene la intención de utilizar el procedimiento de declaración diferida para su importación a GB, por lo que </a:t>
            </a:r>
            <a:r>
              <a:rPr lang="es-ES" sz="800" dirty="0" err="1">
                <a:solidFill>
                  <a:schemeClr val="dk1"/>
                </a:solidFill>
              </a:rPr>
              <a:t>Joe</a:t>
            </a:r>
            <a:r>
              <a:rPr lang="es-ES" sz="800" dirty="0">
                <a:solidFill>
                  <a:schemeClr val="dk1"/>
                </a:solidFill>
              </a:rPr>
              <a:t> lleva una copia de su número EORI de GB.</a:t>
            </a:r>
            <a:endParaRPr sz="700" b="1" i="0" u="none" strike="noStrike" cap="none" dirty="0">
              <a:solidFill>
                <a:srgbClr val="000000"/>
              </a:solidFill>
              <a:latin typeface="Arial"/>
              <a:ea typeface="Arial"/>
              <a:cs typeface="Arial"/>
              <a:sym typeface="Arial"/>
            </a:endParaRPr>
          </a:p>
        </p:txBody>
      </p:sp>
      <p:sp>
        <p:nvSpPr>
          <p:cNvPr id="720" name="Google Shape;720;p97"/>
          <p:cNvSpPr txBox="1"/>
          <p:nvPr/>
        </p:nvSpPr>
        <p:spPr>
          <a:xfrm>
            <a:off x="1261600" y="2571750"/>
            <a:ext cx="2389500" cy="740400"/>
          </a:xfrm>
          <a:prstGeom prst="rect">
            <a:avLst/>
          </a:prstGeom>
          <a:solidFill>
            <a:srgbClr val="FBE4D4"/>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chemeClr val="dk1"/>
                </a:solidFill>
              </a:rPr>
              <a:t>11</a:t>
            </a:r>
            <a:r>
              <a:rPr lang="en-GB" sz="800" b="0" i="0" u="none" strike="noStrike" cap="none" dirty="0">
                <a:solidFill>
                  <a:schemeClr val="dk1"/>
                </a:solidFill>
                <a:latin typeface="Arial"/>
                <a:ea typeface="Arial"/>
                <a:cs typeface="Arial"/>
                <a:sym typeface="Arial"/>
              </a:rPr>
              <a:t>. </a:t>
            </a:r>
            <a:r>
              <a:rPr lang="es-ES" sz="800" dirty="0">
                <a:solidFill>
                  <a:schemeClr val="dk1"/>
                </a:solidFill>
              </a:rPr>
              <a:t>La empresa de </a:t>
            </a:r>
            <a:r>
              <a:rPr lang="es-ES" sz="800" dirty="0" err="1">
                <a:solidFill>
                  <a:schemeClr val="dk1"/>
                </a:solidFill>
              </a:rPr>
              <a:t>Joe</a:t>
            </a:r>
            <a:r>
              <a:rPr lang="es-ES" sz="800" dirty="0">
                <a:solidFill>
                  <a:schemeClr val="dk1"/>
                </a:solidFill>
              </a:rPr>
              <a:t> rellena un formulario de </a:t>
            </a:r>
            <a:r>
              <a:rPr lang="es-ES" sz="800" dirty="0" err="1">
                <a:solidFill>
                  <a:schemeClr val="dk1"/>
                </a:solidFill>
              </a:rPr>
              <a:t>Brittany</a:t>
            </a:r>
            <a:r>
              <a:rPr lang="es-ES" sz="800" dirty="0">
                <a:solidFill>
                  <a:schemeClr val="dk1"/>
                </a:solidFill>
              </a:rPr>
              <a:t> </a:t>
            </a:r>
            <a:r>
              <a:rPr lang="es-ES" sz="800" dirty="0" err="1">
                <a:solidFill>
                  <a:schemeClr val="dk1"/>
                </a:solidFill>
              </a:rPr>
              <a:t>Ferries</a:t>
            </a:r>
            <a:r>
              <a:rPr lang="es-ES" sz="800" dirty="0">
                <a:solidFill>
                  <a:schemeClr val="dk1"/>
                </a:solidFill>
              </a:rPr>
              <a:t> con los detalles de la mercancía, incluyendo los 4 primeros dígitos del Código </a:t>
            </a:r>
            <a:r>
              <a:rPr lang="es-ES" sz="800" dirty="0" err="1">
                <a:solidFill>
                  <a:schemeClr val="dk1"/>
                </a:solidFill>
              </a:rPr>
              <a:t>TARIC</a:t>
            </a:r>
            <a:r>
              <a:rPr lang="es-ES" sz="800" dirty="0">
                <a:solidFill>
                  <a:schemeClr val="dk1"/>
                </a:solidFill>
              </a:rPr>
              <a:t> / Productos básicos, y </a:t>
            </a:r>
            <a:r>
              <a:rPr lang="es-ES" sz="800" dirty="0" err="1">
                <a:solidFill>
                  <a:schemeClr val="dk1"/>
                </a:solidFill>
              </a:rPr>
              <a:t>Joe</a:t>
            </a:r>
            <a:r>
              <a:rPr lang="es-ES" sz="800" dirty="0">
                <a:solidFill>
                  <a:schemeClr val="dk1"/>
                </a:solidFill>
              </a:rPr>
              <a:t> transporta el envío hasta el Puerto de Santander</a:t>
            </a:r>
            <a:endParaRPr lang="es-ES" sz="700" b="1" dirty="0"/>
          </a:p>
        </p:txBody>
      </p:sp>
      <p:sp>
        <p:nvSpPr>
          <p:cNvPr id="721" name="Google Shape;721;p97"/>
          <p:cNvSpPr txBox="1"/>
          <p:nvPr/>
        </p:nvSpPr>
        <p:spPr>
          <a:xfrm>
            <a:off x="1276400" y="4451225"/>
            <a:ext cx="3152100" cy="206100"/>
          </a:xfrm>
          <a:prstGeom prst="rect">
            <a:avLst/>
          </a:prstGeom>
          <a:solidFill>
            <a:srgbClr val="FBE4D4"/>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b="0" i="0" u="none" strike="noStrike" cap="none" dirty="0">
                <a:solidFill>
                  <a:schemeClr val="dk1"/>
                </a:solidFill>
                <a:latin typeface="Arial"/>
                <a:ea typeface="Arial"/>
                <a:cs typeface="Arial"/>
                <a:sym typeface="Arial"/>
              </a:rPr>
              <a:t>1</a:t>
            </a:r>
            <a:r>
              <a:rPr lang="en-GB" sz="800" dirty="0">
                <a:solidFill>
                  <a:schemeClr val="dk1"/>
                </a:solidFill>
              </a:rPr>
              <a:t>3.</a:t>
            </a:r>
            <a:r>
              <a:rPr lang="en-GB" sz="800" b="0" i="0" u="none" strike="noStrike" cap="none" dirty="0">
                <a:solidFill>
                  <a:schemeClr val="dk1"/>
                </a:solidFill>
                <a:latin typeface="Arial"/>
                <a:ea typeface="Arial"/>
                <a:cs typeface="Arial"/>
                <a:sym typeface="Arial"/>
              </a:rPr>
              <a:t> </a:t>
            </a:r>
            <a:r>
              <a:rPr lang="es-ES" sz="800" dirty="0" err="1">
                <a:solidFill>
                  <a:schemeClr val="dk1"/>
                </a:solidFill>
              </a:rPr>
              <a:t>Joe</a:t>
            </a:r>
            <a:r>
              <a:rPr lang="es-ES" sz="800" dirty="0">
                <a:solidFill>
                  <a:schemeClr val="dk1"/>
                </a:solidFill>
              </a:rPr>
              <a:t> y el camión cruzan de Santander a Portsmouth</a:t>
            </a:r>
            <a:endParaRPr sz="700" b="1" i="0" u="none" strike="noStrike" cap="none" dirty="0">
              <a:solidFill>
                <a:srgbClr val="000000"/>
              </a:solidFill>
              <a:latin typeface="Arial"/>
              <a:ea typeface="Arial"/>
              <a:cs typeface="Arial"/>
              <a:sym typeface="Arial"/>
            </a:endParaRPr>
          </a:p>
        </p:txBody>
      </p:sp>
      <p:sp>
        <p:nvSpPr>
          <p:cNvPr id="722" name="Google Shape;722;p97"/>
          <p:cNvSpPr txBox="1"/>
          <p:nvPr/>
        </p:nvSpPr>
        <p:spPr>
          <a:xfrm>
            <a:off x="1261600" y="4673775"/>
            <a:ext cx="4321500" cy="462900"/>
          </a:xfrm>
          <a:prstGeom prst="rect">
            <a:avLst/>
          </a:prstGeom>
          <a:solidFill>
            <a:srgbClr val="4580A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a:lnSpc>
                <a:spcPct val="115000"/>
              </a:lnSpc>
              <a:buSzPts val="800"/>
            </a:pPr>
            <a:r>
              <a:rPr lang="es-ES" sz="800" b="1" dirty="0" smtClean="0">
                <a:solidFill>
                  <a:schemeClr val="dk1"/>
                </a:solidFill>
              </a:rPr>
              <a:t>14. Ahora </a:t>
            </a:r>
            <a:r>
              <a:rPr lang="es-ES" sz="800" b="1" dirty="0">
                <a:solidFill>
                  <a:schemeClr val="dk1"/>
                </a:solidFill>
              </a:rPr>
              <a:t>el envío está sujeto al control de la</a:t>
            </a:r>
            <a:r>
              <a:rPr lang="es-ES" sz="800" b="1" dirty="0"/>
              <a:t> </a:t>
            </a:r>
            <a:r>
              <a:rPr lang="es-ES" sz="800" b="1" dirty="0" err="1"/>
              <a:t>APHA</a:t>
            </a:r>
            <a:r>
              <a:rPr lang="es-ES" sz="800" b="1" dirty="0"/>
              <a:t>. El </a:t>
            </a:r>
            <a:r>
              <a:rPr lang="es-ES" sz="800" b="1" i="1" dirty="0" err="1"/>
              <a:t>Plant</a:t>
            </a:r>
            <a:r>
              <a:rPr lang="es-ES" sz="800" b="1" i="1" dirty="0"/>
              <a:t> </a:t>
            </a:r>
            <a:r>
              <a:rPr lang="es-ES" sz="800" b="1" i="1" dirty="0" err="1"/>
              <a:t>Health</a:t>
            </a:r>
            <a:r>
              <a:rPr lang="es-ES" sz="800" b="1" i="1" dirty="0"/>
              <a:t> and </a:t>
            </a:r>
            <a:r>
              <a:rPr lang="es-ES" sz="800" b="1" i="1" dirty="0" err="1"/>
              <a:t>Seed</a:t>
            </a:r>
            <a:r>
              <a:rPr lang="es-ES" sz="800" b="1" i="1" dirty="0"/>
              <a:t> </a:t>
            </a:r>
            <a:r>
              <a:rPr lang="es-ES" sz="800" b="1" i="1" dirty="0" err="1"/>
              <a:t>Inspectorate</a:t>
            </a:r>
            <a:r>
              <a:rPr lang="es-ES" sz="800" b="1" dirty="0"/>
              <a:t> (</a:t>
            </a:r>
            <a:r>
              <a:rPr lang="es-ES" sz="800" b="1" dirty="0" err="1"/>
              <a:t>PHSI</a:t>
            </a:r>
            <a:r>
              <a:rPr lang="es-ES" sz="800" b="1" dirty="0"/>
              <a:t>) decide si la mercancía va a ser sometida a un control. La </a:t>
            </a:r>
            <a:r>
              <a:rPr lang="es-ES" sz="800" b="1" dirty="0" err="1"/>
              <a:t>APHA</a:t>
            </a:r>
            <a:r>
              <a:rPr lang="es-ES" sz="800" b="1" dirty="0"/>
              <a:t> decide no comprobar la mercancía y </a:t>
            </a:r>
            <a:r>
              <a:rPr lang="es-ES" sz="800" b="1" dirty="0" err="1"/>
              <a:t>Joe</a:t>
            </a:r>
            <a:r>
              <a:rPr lang="es-ES" sz="800" b="1" dirty="0"/>
              <a:t> conduce hacia el almacén de Claire. </a:t>
            </a:r>
            <a:endParaRPr lang="es-ES" sz="700" b="1" dirty="0"/>
          </a:p>
          <a:p>
            <a:pPr marL="0" marR="0" lvl="0" indent="0" algn="l" rtl="0">
              <a:lnSpc>
                <a:spcPct val="115000"/>
              </a:lnSpc>
              <a:spcBef>
                <a:spcPts val="0"/>
              </a:spcBef>
              <a:spcAft>
                <a:spcPts val="0"/>
              </a:spcAft>
              <a:buClr>
                <a:srgbClr val="000000"/>
              </a:buClr>
              <a:buSzPts val="800"/>
              <a:buFont typeface="Arial"/>
              <a:buNone/>
            </a:pPr>
            <a:r>
              <a:rPr lang="en-GB" sz="800" b="1" dirty="0" smtClean="0"/>
              <a:t>. </a:t>
            </a:r>
            <a:endParaRPr sz="700" b="1" dirty="0"/>
          </a:p>
          <a:p>
            <a:pPr marL="0" marR="0" lvl="0" indent="0" algn="l" rtl="0">
              <a:lnSpc>
                <a:spcPct val="115000"/>
              </a:lnSpc>
              <a:spcBef>
                <a:spcPts val="0"/>
              </a:spcBef>
              <a:spcAft>
                <a:spcPts val="0"/>
              </a:spcAft>
              <a:buClr>
                <a:srgbClr val="000000"/>
              </a:buClr>
              <a:buSzPts val="800"/>
              <a:buFont typeface="Arial"/>
              <a:buNone/>
            </a:pPr>
            <a:endParaRPr sz="800" dirty="0">
              <a:solidFill>
                <a:schemeClr val="dk1"/>
              </a:solidFill>
            </a:endParaRPr>
          </a:p>
        </p:txBody>
      </p:sp>
      <p:sp>
        <p:nvSpPr>
          <p:cNvPr id="723" name="Google Shape;723;p97"/>
          <p:cNvSpPr txBox="1"/>
          <p:nvPr/>
        </p:nvSpPr>
        <p:spPr>
          <a:xfrm>
            <a:off x="21325" y="536500"/>
            <a:ext cx="3100200" cy="505200"/>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GB" sz="800" b="0" i="0" u="none" strike="noStrike" cap="none">
                <a:solidFill>
                  <a:srgbClr val="FFFFFF"/>
                </a:solidFill>
                <a:latin typeface="Arial"/>
                <a:ea typeface="Arial"/>
                <a:cs typeface="Arial"/>
                <a:sym typeface="Arial"/>
              </a:rPr>
              <a:t>1</a:t>
            </a:r>
            <a:r>
              <a:rPr lang="en-GB" sz="800">
                <a:solidFill>
                  <a:srgbClr val="FFFFFF"/>
                </a:solidFill>
              </a:rPr>
              <a:t>6</a:t>
            </a:r>
            <a:r>
              <a:rPr lang="en-GB" sz="800" b="0" i="0" u="none" strike="noStrike" cap="none">
                <a:solidFill>
                  <a:srgbClr val="FFFFFF"/>
                </a:solidFill>
                <a:latin typeface="Arial"/>
                <a:ea typeface="Arial"/>
                <a:cs typeface="Arial"/>
                <a:sym typeface="Arial"/>
              </a:rPr>
              <a:t> </a:t>
            </a:r>
            <a:r>
              <a:rPr lang="en-GB" sz="800">
                <a:solidFill>
                  <a:srgbClr val="FFFFFF"/>
                </a:solidFill>
              </a:rPr>
              <a:t>Claire</a:t>
            </a:r>
            <a:r>
              <a:rPr lang="en-GB" sz="800" b="0" i="0" u="none" strike="noStrike" cap="none">
                <a:solidFill>
                  <a:srgbClr val="FFFFFF"/>
                </a:solidFill>
                <a:latin typeface="Arial"/>
                <a:ea typeface="Arial"/>
                <a:cs typeface="Arial"/>
                <a:sym typeface="Arial"/>
              </a:rPr>
              <a:t> is VAT registered and so can use postponed VAT accounting to account for import VAT. This is paid quarterly and cannot be delayed six months.</a:t>
            </a:r>
            <a:endParaRPr sz="800" b="0" i="0" u="none" strike="noStrike" cap="none">
              <a:solidFill>
                <a:srgbClr val="FFFF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700" b="1" i="0" u="none" strike="noStrike" cap="none">
              <a:solidFill>
                <a:srgbClr val="FFFFFF"/>
              </a:solidFill>
              <a:latin typeface="Arial"/>
              <a:ea typeface="Arial"/>
              <a:cs typeface="Arial"/>
              <a:sym typeface="Arial"/>
            </a:endParaRPr>
          </a:p>
        </p:txBody>
      </p:sp>
      <p:sp>
        <p:nvSpPr>
          <p:cNvPr id="724" name="Google Shape;724;p97"/>
          <p:cNvSpPr txBox="1"/>
          <p:nvPr/>
        </p:nvSpPr>
        <p:spPr>
          <a:xfrm>
            <a:off x="21325" y="20925"/>
            <a:ext cx="3100200" cy="505200"/>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b="0" i="0" u="none" strike="noStrike" cap="none" dirty="0">
                <a:solidFill>
                  <a:srgbClr val="FFFFFF"/>
                </a:solidFill>
                <a:latin typeface="Arial"/>
                <a:ea typeface="Arial"/>
                <a:cs typeface="Arial"/>
                <a:sym typeface="Arial"/>
              </a:rPr>
              <a:t>1</a:t>
            </a:r>
            <a:r>
              <a:rPr lang="en-GB" sz="800" dirty="0">
                <a:solidFill>
                  <a:srgbClr val="FFFFFF"/>
                </a:solidFill>
              </a:rPr>
              <a:t>5</a:t>
            </a:r>
            <a:r>
              <a:rPr lang="en-GB" sz="800" b="0" i="0" u="none" strike="noStrike" cap="none" dirty="0">
                <a:solidFill>
                  <a:srgbClr val="FFFFFF"/>
                </a:solidFill>
                <a:latin typeface="Arial"/>
                <a:ea typeface="Arial"/>
                <a:cs typeface="Arial"/>
                <a:sym typeface="Arial"/>
              </a:rPr>
              <a:t>. </a:t>
            </a:r>
            <a:r>
              <a:rPr lang="es-ES" sz="800" dirty="0">
                <a:solidFill>
                  <a:srgbClr val="FFFFFF"/>
                </a:solidFill>
              </a:rPr>
              <a:t>Claire ha comprobado las tasas arancelarias y, cuando llega su mercancía, actualiza la entrada en su propio registro con los detalles de la importación, incluyendo fecha y hora de entrada.</a:t>
            </a:r>
          </a:p>
        </p:txBody>
      </p:sp>
      <p:sp>
        <p:nvSpPr>
          <p:cNvPr id="725" name="Google Shape;725;p97"/>
          <p:cNvSpPr txBox="1"/>
          <p:nvPr/>
        </p:nvSpPr>
        <p:spPr>
          <a:xfrm>
            <a:off x="21325" y="1048174"/>
            <a:ext cx="3237690" cy="710195"/>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a:lnSpc>
                <a:spcPct val="115000"/>
              </a:lnSpc>
              <a:buSzPts val="800"/>
            </a:pPr>
            <a:r>
              <a:rPr lang="en-GB" sz="800" i="0" u="none" strike="noStrike" cap="none" dirty="0">
                <a:solidFill>
                  <a:srgbClr val="FFFFFF"/>
                </a:solidFill>
              </a:rPr>
              <a:t>1</a:t>
            </a:r>
            <a:r>
              <a:rPr lang="en-GB" sz="800" dirty="0">
                <a:solidFill>
                  <a:srgbClr val="FFFFFF"/>
                </a:solidFill>
              </a:rPr>
              <a:t>7</a:t>
            </a:r>
            <a:r>
              <a:rPr lang="en-GB" sz="800" i="0" u="none" strike="noStrike" cap="none" dirty="0">
                <a:solidFill>
                  <a:srgbClr val="FFFFFF"/>
                </a:solidFill>
              </a:rPr>
              <a:t> </a:t>
            </a:r>
            <a:r>
              <a:rPr lang="es-ES" sz="800" dirty="0">
                <a:solidFill>
                  <a:srgbClr val="FFFFFF"/>
                </a:solidFill>
              </a:rPr>
              <a:t>6 meses después del </a:t>
            </a:r>
            <a:r>
              <a:rPr lang="es-ES" sz="800" dirty="0" smtClean="0">
                <a:solidFill>
                  <a:srgbClr val="FFFFFF"/>
                </a:solidFill>
              </a:rPr>
              <a:t>1 </a:t>
            </a:r>
            <a:r>
              <a:rPr lang="es-ES" sz="800" dirty="0">
                <a:solidFill>
                  <a:srgbClr val="FFFFFF"/>
                </a:solidFill>
              </a:rPr>
              <a:t>de </a:t>
            </a:r>
            <a:r>
              <a:rPr lang="es-ES" sz="800" dirty="0" smtClean="0">
                <a:solidFill>
                  <a:srgbClr val="FFFFFF"/>
                </a:solidFill>
              </a:rPr>
              <a:t>noviembre, </a:t>
            </a:r>
            <a:r>
              <a:rPr lang="es-ES" sz="800" dirty="0">
                <a:solidFill>
                  <a:srgbClr val="FFFFFF"/>
                </a:solidFill>
              </a:rPr>
              <a:t>Claire deberá haber solicitado y recibido la autorización para hacer una declaración simplificada de la importación (</a:t>
            </a:r>
            <a:r>
              <a:rPr lang="es-ES" sz="800" dirty="0" err="1">
                <a:solidFill>
                  <a:srgbClr val="FFFFFF"/>
                </a:solidFill>
              </a:rPr>
              <a:t>CFSP</a:t>
            </a:r>
            <a:r>
              <a:rPr lang="es-ES" sz="800" dirty="0">
                <a:solidFill>
                  <a:srgbClr val="FFFFFF"/>
                </a:solidFill>
              </a:rPr>
              <a:t>). Lo necesitará para presentar su declaración complementaria en un plazo de 6 meses a partir de la fecha de importación.</a:t>
            </a:r>
          </a:p>
          <a:p>
            <a:pPr marL="0" marR="0" lvl="0" indent="0" algn="l" rtl="0">
              <a:lnSpc>
                <a:spcPct val="115000"/>
              </a:lnSpc>
              <a:spcBef>
                <a:spcPts val="0"/>
              </a:spcBef>
              <a:spcAft>
                <a:spcPts val="0"/>
              </a:spcAft>
              <a:buClr>
                <a:srgbClr val="000000"/>
              </a:buClr>
              <a:buSzPts val="800"/>
              <a:buFont typeface="Arial"/>
              <a:buNone/>
            </a:pPr>
            <a:r>
              <a:rPr lang="en-GB" sz="800" i="0" u="none" strike="noStrike" cap="none" dirty="0" smtClean="0">
                <a:solidFill>
                  <a:srgbClr val="FFFFFF"/>
                </a:solidFill>
              </a:rPr>
              <a:t>.</a:t>
            </a:r>
            <a:endParaRPr sz="800" i="0" u="none" strike="noStrike" cap="none" dirty="0">
              <a:solidFill>
                <a:srgbClr val="FFFFFF"/>
              </a:solidFill>
            </a:endParaRPr>
          </a:p>
          <a:p>
            <a:pPr marL="0" marR="0" lvl="0" indent="0" algn="l" rtl="0">
              <a:lnSpc>
                <a:spcPct val="100000"/>
              </a:lnSpc>
              <a:spcBef>
                <a:spcPts val="0"/>
              </a:spcBef>
              <a:spcAft>
                <a:spcPts val="0"/>
              </a:spcAft>
              <a:buClr>
                <a:srgbClr val="000000"/>
              </a:buClr>
              <a:buSzPts val="500"/>
              <a:buFont typeface="Arial"/>
              <a:buNone/>
            </a:pPr>
            <a:endParaRPr sz="700" i="0" u="none" strike="noStrike" cap="none" dirty="0">
              <a:solidFill>
                <a:srgbClr val="FFFFFF"/>
              </a:solidFill>
            </a:endParaRPr>
          </a:p>
        </p:txBody>
      </p:sp>
      <p:sp>
        <p:nvSpPr>
          <p:cNvPr id="726" name="Google Shape;726;p97"/>
          <p:cNvSpPr txBox="1"/>
          <p:nvPr/>
        </p:nvSpPr>
        <p:spPr>
          <a:xfrm>
            <a:off x="21325" y="1766604"/>
            <a:ext cx="3100200" cy="302595"/>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GB" sz="800" b="0" i="0" u="none" strike="noStrike" cap="none" dirty="0">
                <a:solidFill>
                  <a:srgbClr val="FFFFFF"/>
                </a:solidFill>
                <a:latin typeface="Arial"/>
                <a:ea typeface="Arial"/>
                <a:cs typeface="Arial"/>
                <a:sym typeface="Arial"/>
              </a:rPr>
              <a:t>1</a:t>
            </a:r>
            <a:r>
              <a:rPr lang="en-GB" sz="800" dirty="0">
                <a:solidFill>
                  <a:srgbClr val="FFFFFF"/>
                </a:solidFill>
              </a:rPr>
              <a:t>8</a:t>
            </a:r>
            <a:r>
              <a:rPr lang="en-GB" sz="800" b="0" i="0" u="none" strike="noStrike" cap="none" dirty="0">
                <a:solidFill>
                  <a:srgbClr val="FFFFFF"/>
                </a:solidFill>
                <a:latin typeface="Arial"/>
                <a:ea typeface="Arial"/>
                <a:cs typeface="Arial"/>
                <a:sym typeface="Arial"/>
              </a:rPr>
              <a:t>. </a:t>
            </a:r>
            <a:r>
              <a:rPr lang="en-GB" sz="800" dirty="0">
                <a:solidFill>
                  <a:srgbClr val="FFFFFF"/>
                </a:solidFill>
              </a:rPr>
              <a:t>Claire</a:t>
            </a:r>
            <a:r>
              <a:rPr lang="en-GB" sz="800" b="0" i="0" u="none" strike="noStrike" cap="none" dirty="0">
                <a:solidFill>
                  <a:srgbClr val="FFFFFF"/>
                </a:solidFill>
                <a:latin typeface="Arial"/>
                <a:ea typeface="Arial"/>
                <a:cs typeface="Arial"/>
                <a:sym typeface="Arial"/>
              </a:rPr>
              <a:t> </a:t>
            </a:r>
            <a:r>
              <a:rPr lang="en-GB" sz="800" b="0" i="0" u="none" strike="noStrike" cap="none" dirty="0" err="1" smtClean="0">
                <a:solidFill>
                  <a:srgbClr val="FFFFFF"/>
                </a:solidFill>
                <a:latin typeface="Arial"/>
                <a:ea typeface="Arial"/>
                <a:cs typeface="Arial"/>
                <a:sym typeface="Arial"/>
              </a:rPr>
              <a:t>presenta</a:t>
            </a:r>
            <a:r>
              <a:rPr lang="en-GB" sz="800" b="0" i="0" u="none" strike="noStrike" cap="none" dirty="0" smtClean="0">
                <a:solidFill>
                  <a:srgbClr val="FFFFFF"/>
                </a:solidFill>
                <a:latin typeface="Arial"/>
                <a:ea typeface="Arial"/>
                <a:cs typeface="Arial"/>
                <a:sym typeface="Arial"/>
              </a:rPr>
              <a:t> la </a:t>
            </a:r>
            <a:r>
              <a:rPr lang="en-GB" sz="800" b="0" i="0" u="none" strike="noStrike" cap="none" dirty="0" err="1" smtClean="0">
                <a:solidFill>
                  <a:srgbClr val="FFFFFF"/>
                </a:solidFill>
                <a:latin typeface="Arial"/>
                <a:ea typeface="Arial"/>
                <a:cs typeface="Arial"/>
                <a:sym typeface="Arial"/>
              </a:rPr>
              <a:t>declaración</a:t>
            </a:r>
            <a:r>
              <a:rPr lang="en-GB" sz="800" b="0" i="0" u="none" strike="noStrike" cap="none" dirty="0" smtClean="0">
                <a:solidFill>
                  <a:srgbClr val="FFFFFF"/>
                </a:solidFill>
                <a:latin typeface="Arial"/>
                <a:ea typeface="Arial"/>
                <a:cs typeface="Arial"/>
                <a:sym typeface="Arial"/>
              </a:rPr>
              <a:t> </a:t>
            </a:r>
            <a:r>
              <a:rPr lang="en-GB" sz="800" b="0" i="0" u="none" strike="noStrike" cap="none" dirty="0" err="1" smtClean="0">
                <a:solidFill>
                  <a:srgbClr val="FFFFFF"/>
                </a:solidFill>
                <a:latin typeface="Arial"/>
                <a:ea typeface="Arial"/>
                <a:cs typeface="Arial"/>
                <a:sym typeface="Arial"/>
              </a:rPr>
              <a:t>complementaria</a:t>
            </a:r>
            <a:r>
              <a:rPr lang="en-GB" sz="800" b="0" i="0" u="none" strike="noStrike" cap="none" dirty="0" smtClean="0">
                <a:solidFill>
                  <a:srgbClr val="FFFFFF"/>
                </a:solidFill>
                <a:latin typeface="Arial"/>
                <a:ea typeface="Arial"/>
                <a:cs typeface="Arial"/>
                <a:sym typeface="Arial"/>
              </a:rPr>
              <a:t> antes del 1 de mayo de </a:t>
            </a:r>
            <a:r>
              <a:rPr lang="en-GB" sz="800" dirty="0" smtClean="0">
                <a:solidFill>
                  <a:srgbClr val="FFFFFF"/>
                </a:solidFill>
              </a:rPr>
              <a:t>2022</a:t>
            </a:r>
            <a:r>
              <a:rPr lang="en-GB" sz="800" b="0" i="0" u="none" strike="noStrike" cap="none" dirty="0" smtClean="0">
                <a:solidFill>
                  <a:srgbClr val="FFFFFF"/>
                </a:solidFill>
                <a:latin typeface="Arial"/>
                <a:ea typeface="Arial"/>
                <a:cs typeface="Arial"/>
                <a:sym typeface="Arial"/>
              </a:rPr>
              <a:t> </a:t>
            </a:r>
            <a:r>
              <a:rPr lang="en-GB" sz="800" b="0" i="0" u="none" strike="noStrike" cap="none" dirty="0">
                <a:solidFill>
                  <a:srgbClr val="FFFFFF"/>
                </a:solidFill>
                <a:latin typeface="Arial"/>
                <a:ea typeface="Arial"/>
                <a:cs typeface="Arial"/>
                <a:sym typeface="Arial"/>
              </a:rPr>
              <a:t>(</a:t>
            </a:r>
            <a:r>
              <a:rPr lang="en-GB" sz="800" dirty="0">
                <a:solidFill>
                  <a:srgbClr val="FFFFFF"/>
                </a:solidFill>
              </a:rPr>
              <a:t>175 </a:t>
            </a:r>
            <a:r>
              <a:rPr lang="en-GB" sz="800" dirty="0" err="1" smtClean="0">
                <a:solidFill>
                  <a:srgbClr val="FFFFFF"/>
                </a:solidFill>
              </a:rPr>
              <a:t>días</a:t>
            </a:r>
            <a:r>
              <a:rPr lang="en-GB" sz="800" dirty="0" smtClean="0">
                <a:solidFill>
                  <a:srgbClr val="FFFFFF"/>
                </a:solidFill>
              </a:rPr>
              <a:t> </a:t>
            </a:r>
            <a:r>
              <a:rPr lang="en-GB" sz="800" dirty="0" err="1" smtClean="0">
                <a:solidFill>
                  <a:srgbClr val="FFFFFF"/>
                </a:solidFill>
              </a:rPr>
              <a:t>después</a:t>
            </a:r>
            <a:r>
              <a:rPr lang="en-GB" sz="800" dirty="0" smtClean="0">
                <a:solidFill>
                  <a:srgbClr val="FFFFFF"/>
                </a:solidFill>
              </a:rPr>
              <a:t> de la </a:t>
            </a:r>
            <a:r>
              <a:rPr lang="en-GB" sz="800" dirty="0" err="1" smtClean="0">
                <a:solidFill>
                  <a:srgbClr val="FFFFFF"/>
                </a:solidFill>
              </a:rPr>
              <a:t>fecha</a:t>
            </a:r>
            <a:r>
              <a:rPr lang="en-GB" sz="800" dirty="0" smtClean="0">
                <a:solidFill>
                  <a:srgbClr val="FFFFFF"/>
                </a:solidFill>
              </a:rPr>
              <a:t> de </a:t>
            </a:r>
            <a:r>
              <a:rPr lang="en-GB" sz="800" dirty="0" err="1" smtClean="0">
                <a:solidFill>
                  <a:srgbClr val="FFFFFF"/>
                </a:solidFill>
              </a:rPr>
              <a:t>importación</a:t>
            </a:r>
            <a:r>
              <a:rPr lang="en-GB" sz="800" dirty="0" smtClean="0">
                <a:solidFill>
                  <a:srgbClr val="FFFFFF"/>
                </a:solidFill>
              </a:rPr>
              <a:t>).</a:t>
            </a:r>
            <a:r>
              <a:rPr lang="en-GB" sz="800" b="0" i="0" u="none" strike="noStrike" cap="none" dirty="0" smtClean="0">
                <a:solidFill>
                  <a:srgbClr val="FFFFFF"/>
                </a:solidFill>
                <a:latin typeface="Arial"/>
                <a:ea typeface="Arial"/>
                <a:cs typeface="Arial"/>
                <a:sym typeface="Arial"/>
              </a:rPr>
              <a:t> date</a:t>
            </a:r>
            <a:r>
              <a:rPr lang="en-GB" sz="800" b="0" i="0" u="none" strike="noStrike" cap="none" dirty="0">
                <a:solidFill>
                  <a:srgbClr val="FFFFFF"/>
                </a:solidFill>
                <a:latin typeface="Arial"/>
                <a:ea typeface="Arial"/>
                <a:cs typeface="Arial"/>
                <a:sym typeface="Arial"/>
              </a:rPr>
              <a:t>).</a:t>
            </a:r>
            <a:endParaRPr sz="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700" b="1" i="0" u="none" strike="noStrike" cap="none" dirty="0">
              <a:solidFill>
                <a:srgbClr val="FFFFFF"/>
              </a:solidFill>
              <a:latin typeface="Arial"/>
              <a:ea typeface="Arial"/>
              <a:cs typeface="Arial"/>
              <a:sym typeface="Arial"/>
            </a:endParaRPr>
          </a:p>
        </p:txBody>
      </p:sp>
      <p:sp>
        <p:nvSpPr>
          <p:cNvPr id="727" name="Google Shape;727;p97"/>
          <p:cNvSpPr txBox="1"/>
          <p:nvPr/>
        </p:nvSpPr>
        <p:spPr>
          <a:xfrm>
            <a:off x="0" y="2062290"/>
            <a:ext cx="3015600" cy="445388"/>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a:lnSpc>
                <a:spcPct val="115000"/>
              </a:lnSpc>
              <a:buSzPts val="800"/>
            </a:pPr>
            <a:r>
              <a:rPr lang="en-GB" sz="800" b="0" i="0" u="none" strike="noStrike" cap="none" dirty="0" smtClean="0">
                <a:solidFill>
                  <a:srgbClr val="FFFFFF"/>
                </a:solidFill>
                <a:latin typeface="Arial"/>
                <a:ea typeface="Arial"/>
                <a:cs typeface="Arial"/>
                <a:sym typeface="Arial"/>
              </a:rPr>
              <a:t>1</a:t>
            </a:r>
            <a:r>
              <a:rPr lang="en-GB" sz="800" dirty="0" smtClean="0">
                <a:solidFill>
                  <a:srgbClr val="FFFFFF"/>
                </a:solidFill>
              </a:rPr>
              <a:t>9</a:t>
            </a:r>
            <a:r>
              <a:rPr lang="es-ES" sz="800" dirty="0">
                <a:solidFill>
                  <a:srgbClr val="FFFFFF"/>
                </a:solidFill>
              </a:rPr>
              <a:t>Claire se ha registrado para poder aplazar el pago de los impuestos, que serán abonados después de que haya presentado la declaración complementaria.</a:t>
            </a:r>
          </a:p>
          <a:p>
            <a:pPr marL="0" marR="0" lvl="0" indent="0" algn="l" rtl="0">
              <a:lnSpc>
                <a:spcPct val="115000"/>
              </a:lnSpc>
              <a:spcBef>
                <a:spcPts val="0"/>
              </a:spcBef>
              <a:spcAft>
                <a:spcPts val="0"/>
              </a:spcAft>
              <a:buClr>
                <a:srgbClr val="000000"/>
              </a:buClr>
              <a:buSzPts val="800"/>
              <a:buFont typeface="Arial"/>
              <a:buNone/>
            </a:pPr>
            <a:r>
              <a:rPr lang="en-GB" sz="800" b="0" i="0" u="none" strike="noStrike" cap="none" dirty="0" smtClean="0">
                <a:solidFill>
                  <a:srgbClr val="FFFFFF"/>
                </a:solidFill>
                <a:latin typeface="Arial"/>
                <a:ea typeface="Arial"/>
                <a:cs typeface="Arial"/>
                <a:sym typeface="Arial"/>
              </a:rPr>
              <a:t>.</a:t>
            </a:r>
            <a:endParaRPr sz="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700" b="1" i="0" u="none" strike="noStrike" cap="none" dirty="0">
              <a:solidFill>
                <a:srgbClr val="FFFFFF"/>
              </a:solidFill>
              <a:latin typeface="Arial"/>
              <a:ea typeface="Arial"/>
              <a:cs typeface="Arial"/>
              <a:sym typeface="Arial"/>
            </a:endParaRPr>
          </a:p>
        </p:txBody>
      </p:sp>
      <p:sp>
        <p:nvSpPr>
          <p:cNvPr id="728" name="Google Shape;728;p97"/>
          <p:cNvSpPr txBox="1"/>
          <p:nvPr/>
        </p:nvSpPr>
        <p:spPr>
          <a:xfrm>
            <a:off x="65212" y="2518405"/>
            <a:ext cx="1188201" cy="861930"/>
          </a:xfrm>
          <a:prstGeom prst="rect">
            <a:avLst/>
          </a:prstGeom>
          <a:solidFill>
            <a:srgbClr val="FBE4D4"/>
          </a:solidFill>
          <a:ln w="19050" cap="flat" cmpd="sng">
            <a:solidFill>
              <a:schemeClr val="dk1"/>
            </a:solidFill>
            <a:prstDash val="dash"/>
            <a:round/>
            <a:headEnd type="none" w="sm" len="sm"/>
            <a:tailEnd type="none" w="sm" len="sm"/>
          </a:ln>
        </p:spPr>
        <p:txBody>
          <a:bodyPr spcFirstLastPara="1" wrap="square" lIns="68575" tIns="34275" rIns="68575" bIns="34275" anchor="t" anchorCtr="0">
            <a:noAutofit/>
          </a:bodyPr>
          <a:lstStyle/>
          <a:p>
            <a:pPr lvl="0">
              <a:lnSpc>
                <a:spcPct val="115000"/>
              </a:lnSpc>
              <a:buClr>
                <a:schemeClr val="dk1"/>
              </a:buClr>
              <a:buSzPts val="800"/>
            </a:pPr>
            <a:r>
              <a:rPr lang="es-ES" sz="800" b="1" i="1" dirty="0" err="1"/>
              <a:t>Joe</a:t>
            </a:r>
            <a:r>
              <a:rPr lang="es-ES" sz="800" b="1" i="1" dirty="0"/>
              <a:t> no necesita introducir ningún dato sobre la </a:t>
            </a:r>
            <a:r>
              <a:rPr lang="es-ES" sz="800" b="1" i="1" dirty="0" err="1"/>
              <a:t>ENS</a:t>
            </a:r>
            <a:r>
              <a:rPr lang="es-ES" sz="800" b="1" i="1" dirty="0"/>
              <a:t> GB, porque la importación es anterior al 1 </a:t>
            </a:r>
            <a:r>
              <a:rPr lang="es-ES" sz="800" b="1" i="1" dirty="0" smtClean="0"/>
              <a:t>ene 2022</a:t>
            </a:r>
            <a:endParaRPr lang="es-ES" sz="1100" b="1" dirty="0"/>
          </a:p>
        </p:txBody>
      </p:sp>
      <p:sp>
        <p:nvSpPr>
          <p:cNvPr id="729" name="Google Shape;729;p97"/>
          <p:cNvSpPr txBox="1"/>
          <p:nvPr/>
        </p:nvSpPr>
        <p:spPr>
          <a:xfrm>
            <a:off x="5117805" y="3053300"/>
            <a:ext cx="3889120" cy="202613"/>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rgbClr val="FFFFFF"/>
                </a:solidFill>
              </a:rPr>
              <a:t>6. </a:t>
            </a:r>
            <a:r>
              <a:rPr lang="es-ES" sz="800" dirty="0">
                <a:solidFill>
                  <a:srgbClr val="FFFFFF"/>
                </a:solidFill>
              </a:rPr>
              <a:t>Claire ha organizado la recogida de la mercancía con su empresa </a:t>
            </a:r>
            <a:r>
              <a:rPr lang="es-ES" sz="800" dirty="0" smtClean="0">
                <a:solidFill>
                  <a:srgbClr val="FFFFFF"/>
                </a:solidFill>
              </a:rPr>
              <a:t>de transporte</a:t>
            </a:r>
            <a:endParaRPr sz="700" b="1" i="0" u="none" strike="noStrike" cap="none" dirty="0">
              <a:solidFill>
                <a:srgbClr val="FFFFFF"/>
              </a:solidFill>
              <a:latin typeface="Arial"/>
              <a:ea typeface="Arial"/>
              <a:cs typeface="Arial"/>
              <a:sym typeface="Arial"/>
            </a:endParaRPr>
          </a:p>
        </p:txBody>
      </p:sp>
      <p:sp>
        <p:nvSpPr>
          <p:cNvPr id="730" name="Google Shape;730;p97"/>
          <p:cNvSpPr txBox="1"/>
          <p:nvPr/>
        </p:nvSpPr>
        <p:spPr>
          <a:xfrm>
            <a:off x="96626" y="3637198"/>
            <a:ext cx="1126800" cy="257100"/>
          </a:xfrm>
          <a:prstGeom prst="rect">
            <a:avLst/>
          </a:prstGeom>
          <a:solidFill>
            <a:srgbClr val="D5A6BD"/>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800" b="1" dirty="0" err="1" smtClean="0"/>
              <a:t>Administración</a:t>
            </a:r>
            <a:r>
              <a:rPr lang="en-GB" sz="800" b="1" dirty="0" smtClean="0"/>
              <a:t> </a:t>
            </a:r>
            <a:r>
              <a:rPr lang="en-GB" sz="800" b="1" dirty="0" err="1" smtClean="0"/>
              <a:t>ES</a:t>
            </a:r>
            <a:r>
              <a:rPr lang="en-GB" sz="800" b="1" dirty="0" smtClean="0"/>
              <a:t> </a:t>
            </a:r>
            <a:endParaRPr sz="800" b="1" i="0" u="none" strike="noStrike" cap="none" dirty="0">
              <a:solidFill>
                <a:srgbClr val="000000"/>
              </a:solidFill>
              <a:latin typeface="Arial"/>
              <a:ea typeface="Arial"/>
              <a:cs typeface="Arial"/>
              <a:sym typeface="Arial"/>
            </a:endParaRPr>
          </a:p>
        </p:txBody>
      </p:sp>
      <p:sp>
        <p:nvSpPr>
          <p:cNvPr id="731" name="Google Shape;731;p97"/>
          <p:cNvSpPr txBox="1"/>
          <p:nvPr/>
        </p:nvSpPr>
        <p:spPr>
          <a:xfrm>
            <a:off x="95994" y="4518024"/>
            <a:ext cx="1126800" cy="246300"/>
          </a:xfrm>
          <a:prstGeom prst="rect">
            <a:avLst/>
          </a:prstGeom>
          <a:solidFill>
            <a:srgbClr val="4580A1"/>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GB" sz="800" b="1" i="0" u="none" strike="noStrike" cap="none" dirty="0" err="1" smtClean="0">
                <a:solidFill>
                  <a:srgbClr val="FFFFFF"/>
                </a:solidFill>
                <a:latin typeface="Arial"/>
                <a:ea typeface="Arial"/>
                <a:cs typeface="Arial"/>
                <a:sym typeface="Arial"/>
              </a:rPr>
              <a:t>Administracion</a:t>
            </a:r>
            <a:r>
              <a:rPr lang="en-GB" sz="800" b="1" i="0" u="none" strike="noStrike" cap="none" dirty="0" smtClean="0">
                <a:solidFill>
                  <a:srgbClr val="FFFFFF"/>
                </a:solidFill>
                <a:latin typeface="Arial"/>
                <a:ea typeface="Arial"/>
                <a:cs typeface="Arial"/>
                <a:sym typeface="Arial"/>
              </a:rPr>
              <a:t> HMG</a:t>
            </a:r>
            <a:endParaRPr sz="800" b="1" i="0" u="none" strike="noStrike" cap="none" dirty="0">
              <a:solidFill>
                <a:srgbClr val="FFFFFF"/>
              </a:solidFill>
              <a:latin typeface="Arial"/>
              <a:ea typeface="Arial"/>
              <a:cs typeface="Arial"/>
              <a:sym typeface="Arial"/>
            </a:endParaRPr>
          </a:p>
        </p:txBody>
      </p:sp>
      <p:sp>
        <p:nvSpPr>
          <p:cNvPr id="732" name="Google Shape;732;p97"/>
          <p:cNvSpPr txBox="1"/>
          <p:nvPr/>
        </p:nvSpPr>
        <p:spPr>
          <a:xfrm>
            <a:off x="6146325" y="1539350"/>
            <a:ext cx="2898900" cy="505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t>3. </a:t>
            </a:r>
            <a:r>
              <a:rPr lang="es-ES" sz="800" dirty="0"/>
              <a:t>Daniel ha solicitado y recibido un certificado fitosanitario (PC) del MAPA (Ministerio de Agricultura de España) utilizando el sistema CEXVEG.</a:t>
            </a:r>
            <a:endParaRPr sz="800" dirty="0">
              <a:solidFill>
                <a:srgbClr val="FFFFFF"/>
              </a:solidFill>
            </a:endParaRPr>
          </a:p>
        </p:txBody>
      </p:sp>
      <p:sp>
        <p:nvSpPr>
          <p:cNvPr id="733" name="Google Shape;733;p97"/>
          <p:cNvSpPr txBox="1"/>
          <p:nvPr/>
        </p:nvSpPr>
        <p:spPr>
          <a:xfrm>
            <a:off x="3688436" y="3682568"/>
            <a:ext cx="5332722" cy="740400"/>
          </a:xfrm>
          <a:prstGeom prst="rect">
            <a:avLst/>
          </a:prstGeom>
          <a:solidFill>
            <a:srgbClr val="833C0B"/>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lnSpc>
                <a:spcPct val="115000"/>
              </a:lnSpc>
              <a:buSzPts val="800"/>
            </a:pPr>
            <a:r>
              <a:rPr lang="en-GB" sz="800" dirty="0">
                <a:solidFill>
                  <a:srgbClr val="FFFFFF"/>
                </a:solidFill>
              </a:rPr>
              <a:t>8. </a:t>
            </a:r>
            <a:r>
              <a:rPr lang="es-ES" sz="800" dirty="0">
                <a:solidFill>
                  <a:schemeClr val="lt1"/>
                </a:solidFill>
              </a:rPr>
              <a:t>Claire se registró en el sistema SPS de TI correspondiente, presentó la notificación previa de la importación y organizó una inspección física en su almacén registrado (destino). Los sistemas informáticos utilizados para facilitar la notificación previa de las importaciones de plantas y productos vegetales irán cambiando, pasando del actual sistema PEACH a un nuevo edificio de servicios con tecnología IPAFFS, que se lanzará este verano. Claire debe continuar usando el sistema existente hasta que se le indique que se registre y use el </a:t>
            </a:r>
            <a:r>
              <a:rPr lang="es-ES" sz="800" dirty="0" smtClean="0">
                <a:solidFill>
                  <a:schemeClr val="lt1"/>
                </a:solidFill>
              </a:rPr>
              <a:t>nuevo</a:t>
            </a:r>
            <a:r>
              <a:rPr lang="en-GB" sz="800" dirty="0">
                <a:solidFill>
                  <a:schemeClr val="lt1"/>
                </a:solidFill>
              </a:rPr>
              <a:t> </a:t>
            </a:r>
            <a:r>
              <a:rPr lang="en-GB" sz="800" dirty="0" err="1" smtClean="0">
                <a:solidFill>
                  <a:schemeClr val="lt1"/>
                </a:solidFill>
              </a:rPr>
              <a:t>servicio</a:t>
            </a:r>
            <a:r>
              <a:rPr lang="en-GB" sz="800" dirty="0" smtClean="0">
                <a:solidFill>
                  <a:schemeClr val="lt1"/>
                </a:solidFill>
              </a:rPr>
              <a:t>.</a:t>
            </a:r>
            <a:endParaRPr sz="800" b="1" u="none" strike="noStrike" cap="none" dirty="0">
              <a:solidFill>
                <a:schemeClr val="lt1"/>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42</a:t>
            </a:fld>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1"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56" name="Google Shape;56;p11"/>
          <p:cNvSpPr/>
          <p:nvPr/>
        </p:nvSpPr>
        <p:spPr>
          <a:xfrm>
            <a:off x="3060775" y="853700"/>
            <a:ext cx="5870100" cy="32106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GB" b="1" i="0" u="none" strike="noStrike" kern="0" cap="none" spc="0" normalizeH="0" baseline="0" noProof="0" dirty="0">
                <a:ln>
                  <a:noFill/>
                </a:ln>
                <a:solidFill>
                  <a:srgbClr val="E24912"/>
                </a:solidFill>
                <a:effectLst/>
                <a:uLnTx/>
                <a:uFillTx/>
                <a:latin typeface="Arial"/>
                <a:cs typeface="Arial"/>
                <a:sym typeface="Arial"/>
              </a:rPr>
              <a:t>1 </a:t>
            </a:r>
            <a:r>
              <a:rPr kumimoji="0" lang="en-GB" b="1" i="0" u="none" strike="noStrike" kern="0" cap="none" spc="0" normalizeH="0" baseline="0" noProof="0" dirty="0" smtClean="0">
                <a:ln>
                  <a:noFill/>
                </a:ln>
                <a:solidFill>
                  <a:srgbClr val="E24912"/>
                </a:solidFill>
                <a:effectLst/>
                <a:uLnTx/>
                <a:uFillTx/>
                <a:latin typeface="Arial"/>
                <a:cs typeface="Arial"/>
                <a:sym typeface="Arial"/>
              </a:rPr>
              <a:t>de </a:t>
            </a:r>
            <a:r>
              <a:rPr kumimoji="0" lang="en-GB" b="1" i="0" u="none" strike="noStrike" kern="0" cap="none" spc="0" normalizeH="0" baseline="0" noProof="0" dirty="0" err="1" smtClean="0">
                <a:ln>
                  <a:noFill/>
                </a:ln>
                <a:solidFill>
                  <a:srgbClr val="E24912"/>
                </a:solidFill>
                <a:effectLst/>
                <a:uLnTx/>
                <a:uFillTx/>
                <a:latin typeface="Arial"/>
                <a:cs typeface="Arial"/>
                <a:sym typeface="Arial"/>
              </a:rPr>
              <a:t>enero</a:t>
            </a:r>
            <a:r>
              <a:rPr kumimoji="0" lang="en-GB" b="1" i="0" u="none" strike="noStrike" kern="0" cap="none" spc="0" normalizeH="0" baseline="0" noProof="0" dirty="0" smtClean="0">
                <a:ln>
                  <a:noFill/>
                </a:ln>
                <a:solidFill>
                  <a:srgbClr val="E24912"/>
                </a:solidFill>
                <a:effectLst/>
                <a:uLnTx/>
                <a:uFillTx/>
                <a:latin typeface="Arial"/>
                <a:cs typeface="Arial"/>
                <a:sym typeface="Arial"/>
              </a:rPr>
              <a:t> 2022</a:t>
            </a:r>
            <a:endParaRPr kumimoji="0" b="1" i="0" u="none" strike="noStrike" kern="0" cap="none" spc="0" normalizeH="0" baseline="0" noProof="0" dirty="0">
              <a:ln>
                <a:noFill/>
              </a:ln>
              <a:solidFill>
                <a:srgbClr val="E24912"/>
              </a:solidFill>
              <a:effectLst/>
              <a:uLnTx/>
              <a:uFillTx/>
              <a:latin typeface="Arial"/>
              <a:cs typeface="Arial"/>
              <a:sym typeface="Arial"/>
            </a:endParaRPr>
          </a:p>
          <a:p>
            <a:pPr marL="230399" lvl="0" indent="-204099">
              <a:lnSpc>
                <a:spcPct val="115000"/>
              </a:lnSpc>
              <a:spcBef>
                <a:spcPts val="600"/>
              </a:spcBef>
              <a:buSzPts val="1400"/>
              <a:buFont typeface="Arial"/>
              <a:buChar char="•"/>
              <a:defRPr/>
            </a:pPr>
            <a:r>
              <a:rPr lang="es-ES" sz="1200" dirty="0"/>
              <a:t>Requisitos de las declaraciones de seguridad y protección de ENS requeridos</a:t>
            </a:r>
          </a:p>
          <a:p>
            <a:pPr marL="230399" lvl="0" indent="-204099">
              <a:lnSpc>
                <a:spcPct val="115000"/>
              </a:lnSpc>
              <a:spcBef>
                <a:spcPts val="600"/>
              </a:spcBef>
              <a:buSzPts val="1400"/>
              <a:buFont typeface="Arial"/>
              <a:buChar char="•"/>
              <a:defRPr/>
            </a:pPr>
            <a:r>
              <a:rPr lang="es-ES" sz="1200" dirty="0" smtClean="0"/>
              <a:t>Declaraciones </a:t>
            </a:r>
            <a:r>
              <a:rPr lang="es-ES" sz="1200" dirty="0"/>
              <a:t>de importación o uso de procedimientos simplificados </a:t>
            </a:r>
            <a:r>
              <a:rPr lang="es-ES" sz="1200" dirty="0" smtClean="0"/>
              <a:t>si </a:t>
            </a:r>
            <a:r>
              <a:rPr lang="es-ES" sz="1200" dirty="0"/>
              <a:t>está autorizado para hacerlo y el pago de los aranceles pertinentes en la importación.</a:t>
            </a:r>
          </a:p>
          <a:p>
            <a:pPr marL="230399" lvl="0" indent="-204099">
              <a:lnSpc>
                <a:spcPct val="115000"/>
              </a:lnSpc>
              <a:spcBef>
                <a:spcPts val="600"/>
              </a:spcBef>
              <a:buSzPts val="1400"/>
              <a:buFont typeface="Arial"/>
              <a:buChar char="•"/>
              <a:defRPr/>
            </a:pPr>
            <a:r>
              <a:rPr lang="es-ES" sz="1200" dirty="0" smtClean="0"/>
              <a:t>Bienes </a:t>
            </a:r>
            <a:r>
              <a:rPr lang="es-ES" sz="1200" dirty="0"/>
              <a:t>que deben ingresar a través de BCP para someterse a controles documentales, de identidad y físicos según sea necesario</a:t>
            </a:r>
          </a:p>
          <a:p>
            <a:pPr marL="230399" lvl="0" indent="-204099">
              <a:lnSpc>
                <a:spcPct val="115000"/>
              </a:lnSpc>
              <a:spcBef>
                <a:spcPts val="600"/>
              </a:spcBef>
              <a:buSzPts val="1400"/>
              <a:buFont typeface="Arial"/>
              <a:buChar char="•"/>
              <a:defRPr/>
            </a:pPr>
            <a:r>
              <a:rPr lang="es-ES" sz="1200" dirty="0" smtClean="0"/>
              <a:t>Certificados </a:t>
            </a:r>
            <a:r>
              <a:rPr lang="es-ES" sz="1200" dirty="0"/>
              <a:t>fitosanitarios para plantas y productos vegetales regulados</a:t>
            </a:r>
          </a:p>
          <a:p>
            <a:pPr marL="230399" lvl="0" indent="-204099">
              <a:lnSpc>
                <a:spcPct val="115000"/>
              </a:lnSpc>
              <a:spcBef>
                <a:spcPts val="600"/>
              </a:spcBef>
              <a:buSzPts val="1400"/>
              <a:buFont typeface="Arial"/>
              <a:buChar char="•"/>
              <a:defRPr/>
            </a:pPr>
            <a:r>
              <a:rPr lang="es-ES" sz="1200" dirty="0" smtClean="0"/>
              <a:t>Plantas </a:t>
            </a:r>
            <a:r>
              <a:rPr lang="es-ES" sz="1200" dirty="0"/>
              <a:t>y productos vegetales de alta prioridad: los controles físicos y de identidad se trasladan de los lugares de destino a los BCP. Controles documentales a distancia.</a:t>
            </a:r>
          </a:p>
        </p:txBody>
      </p:sp>
      <p:sp>
        <p:nvSpPr>
          <p:cNvPr id="57" name="Google Shape;57;p11"/>
          <p:cNvSpPr/>
          <p:nvPr/>
        </p:nvSpPr>
        <p:spPr>
          <a:xfrm>
            <a:off x="197975" y="853700"/>
            <a:ext cx="2631300" cy="3210600"/>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b="1" i="0" u="none" strike="noStrike" kern="0" cap="none" spc="0" normalizeH="0" baseline="0" noProof="0" dirty="0">
                <a:ln>
                  <a:noFill/>
                </a:ln>
                <a:solidFill>
                  <a:srgbClr val="00285F"/>
                </a:solidFill>
                <a:effectLst/>
                <a:uLnTx/>
                <a:uFillTx/>
                <a:latin typeface="Arial"/>
                <a:cs typeface="Arial"/>
                <a:sym typeface="Arial"/>
              </a:rPr>
              <a:t>1 </a:t>
            </a:r>
            <a:r>
              <a:rPr kumimoji="0" lang="en-GB" b="1" i="0" u="none" strike="noStrike" kern="0" cap="none" spc="0" normalizeH="0" baseline="0" noProof="0" dirty="0" smtClean="0">
                <a:ln>
                  <a:noFill/>
                </a:ln>
                <a:solidFill>
                  <a:srgbClr val="00285F"/>
                </a:solidFill>
                <a:effectLst/>
                <a:uLnTx/>
                <a:uFillTx/>
                <a:latin typeface="Arial"/>
                <a:cs typeface="Arial"/>
                <a:sym typeface="Arial"/>
              </a:rPr>
              <a:t>de </a:t>
            </a:r>
            <a:r>
              <a:rPr kumimoji="0" lang="en-GB" b="1" i="0" u="none" strike="noStrike" kern="0" cap="none" spc="0" normalizeH="0" baseline="0" noProof="0" dirty="0" err="1" smtClean="0">
                <a:ln>
                  <a:noFill/>
                </a:ln>
                <a:solidFill>
                  <a:srgbClr val="00285F"/>
                </a:solidFill>
                <a:effectLst/>
                <a:uLnTx/>
                <a:uFillTx/>
                <a:latin typeface="Arial"/>
                <a:cs typeface="Arial"/>
                <a:sym typeface="Arial"/>
              </a:rPr>
              <a:t>octubre</a:t>
            </a:r>
            <a:r>
              <a:rPr kumimoji="0" lang="en-GB" b="1" i="0" u="none" strike="noStrike" kern="0" cap="none" spc="0" normalizeH="0" baseline="0" noProof="0" dirty="0" smtClean="0">
                <a:ln>
                  <a:noFill/>
                </a:ln>
                <a:solidFill>
                  <a:srgbClr val="00285F"/>
                </a:solidFill>
                <a:effectLst/>
                <a:uLnTx/>
                <a:uFillTx/>
                <a:latin typeface="Arial"/>
                <a:cs typeface="Arial"/>
                <a:sym typeface="Arial"/>
              </a:rPr>
              <a:t> 2021</a:t>
            </a:r>
            <a:endParaRPr kumimoji="0" b="0" i="0" u="none" strike="noStrike" kern="0" cap="none" spc="0" normalizeH="0" baseline="0" noProof="0" dirty="0">
              <a:ln>
                <a:noFill/>
              </a:ln>
              <a:solidFill>
                <a:srgbClr val="00285F"/>
              </a:solidFill>
              <a:effectLst/>
              <a:uLnTx/>
              <a:uFillTx/>
              <a:latin typeface="Arial"/>
              <a:cs typeface="Arial"/>
              <a:sym typeface="Arial"/>
            </a:endParaRPr>
          </a:p>
          <a:p>
            <a:pPr marL="230399" lvl="0" indent="-204099">
              <a:spcBef>
                <a:spcPts val="600"/>
              </a:spcBef>
              <a:buSzPts val="1400"/>
              <a:buFont typeface="Arial"/>
              <a:buChar char="•"/>
              <a:defRPr/>
            </a:pPr>
            <a:r>
              <a:rPr lang="es-ES" sz="1200" dirty="0"/>
              <a:t>Finaliza la exención de declaración sumaria de </a:t>
            </a:r>
            <a:r>
              <a:rPr lang="es-ES" sz="1200" dirty="0" smtClean="0"/>
              <a:t>salida (EXS)</a:t>
            </a:r>
            <a:endParaRPr kumimoji="0" sz="1200" b="0" i="0" u="none" strike="noStrike" kern="0" cap="none" spc="0" normalizeH="0" baseline="0" noProof="0" dirty="0" smtClean="0">
              <a:ln>
                <a:noFill/>
              </a:ln>
              <a:solidFill>
                <a:srgbClr val="000000"/>
              </a:solidFill>
              <a:effectLst/>
              <a:uLnTx/>
              <a:uFillTx/>
              <a:sym typeface="Arial"/>
            </a:endParaRPr>
          </a:p>
          <a:p>
            <a:pPr marL="230399" lvl="0" indent="-204099">
              <a:spcBef>
                <a:spcPts val="600"/>
              </a:spcBef>
              <a:buSzPts val="1400"/>
              <a:buFont typeface="Arial"/>
              <a:buChar char="•"/>
              <a:defRPr/>
            </a:pPr>
            <a:r>
              <a:rPr lang="es-ES" sz="1200" dirty="0"/>
              <a:t>Certificados sanitarios y pre-notificación de </a:t>
            </a:r>
            <a:r>
              <a:rPr lang="es-ES" sz="1200" dirty="0" smtClean="0"/>
              <a:t>todos:</a:t>
            </a:r>
            <a:r>
              <a:rPr kumimoji="0" lang="en-GB" sz="1200" b="0" i="0" u="none" strike="noStrike" kern="0" cap="none" spc="0" normalizeH="0" baseline="0" noProof="0" dirty="0" smtClean="0">
                <a:ln>
                  <a:noFill/>
                </a:ln>
                <a:solidFill>
                  <a:srgbClr val="000000"/>
                </a:solidFill>
                <a:effectLst/>
                <a:uLnTx/>
                <a:uFillTx/>
                <a:sym typeface="Arial"/>
              </a:rPr>
              <a:t> </a:t>
            </a:r>
            <a:endParaRPr kumimoji="0" sz="1200" b="0" i="0" u="none" strike="noStrike" kern="0" cap="none" spc="0" normalizeH="0" baseline="0" noProof="0" dirty="0" smtClean="0">
              <a:ln>
                <a:noFill/>
              </a:ln>
              <a:solidFill>
                <a:srgbClr val="000000"/>
              </a:solidFill>
              <a:effectLst/>
              <a:uLnTx/>
              <a:uFillTx/>
              <a:sym typeface="Arial"/>
            </a:endParaRPr>
          </a:p>
          <a:p>
            <a:pPr marL="460800" lvl="1" indent="-204100">
              <a:spcBef>
                <a:spcPts val="600"/>
              </a:spcBef>
              <a:buSzPts val="1400"/>
              <a:buFont typeface="Arial"/>
              <a:buChar char="•"/>
              <a:defRPr/>
            </a:pPr>
            <a:r>
              <a:rPr lang="es-ES" sz="1200" dirty="0"/>
              <a:t>Productos de origen animal (POAO) y determinados subproductos animales (</a:t>
            </a:r>
            <a:r>
              <a:rPr lang="es-ES" sz="1200" dirty="0" smtClean="0"/>
              <a:t>ABP)</a:t>
            </a:r>
          </a:p>
          <a:p>
            <a:pPr marL="460800" lvl="1" indent="-204100">
              <a:spcBef>
                <a:spcPts val="600"/>
              </a:spcBef>
              <a:buSzPts val="1400"/>
              <a:buFont typeface="Arial"/>
              <a:buChar char="•"/>
              <a:defRPr/>
            </a:pPr>
            <a:r>
              <a:rPr lang="es-ES" sz="1200" dirty="0"/>
              <a:t>Alimentos y piensos de alto riesgo que no sean de origen animal</a:t>
            </a:r>
            <a:endParaRPr lang="es-ES" sz="1200" dirty="0" smtClean="0"/>
          </a:p>
          <a:p>
            <a:pPr marL="460800" lvl="1" indent="-204100">
              <a:spcBef>
                <a:spcPts val="600"/>
              </a:spcBef>
              <a:buSzPts val="1400"/>
              <a:buFont typeface="Arial"/>
              <a:buChar char="•"/>
              <a:defRPr/>
            </a:pPr>
            <a:endParaRPr kumimoji="0" sz="1200" b="1" i="0" u="none" strike="noStrike" kern="0" cap="none" spc="0" normalizeH="0" baseline="0" noProof="0" dirty="0">
              <a:ln>
                <a:noFill/>
              </a:ln>
              <a:solidFill>
                <a:srgbClr val="7F6000"/>
              </a:solidFill>
              <a:effectLst/>
              <a:uLnTx/>
              <a:uFillTx/>
              <a:sym typeface="Arial"/>
            </a:endParaRPr>
          </a:p>
        </p:txBody>
      </p:sp>
      <p:sp>
        <p:nvSpPr>
          <p:cNvPr id="58" name="Google Shape;58;p11"/>
          <p:cNvSpPr/>
          <p:nvPr/>
        </p:nvSpPr>
        <p:spPr>
          <a:xfrm>
            <a:off x="213125" y="4218575"/>
            <a:ext cx="6872400" cy="7329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b="1" i="0" u="none" strike="noStrike" kern="0" cap="none" spc="0" normalizeH="0" baseline="0" noProof="0" dirty="0">
                <a:ln>
                  <a:noFill/>
                </a:ln>
                <a:solidFill>
                  <a:srgbClr val="4814A0"/>
                </a:solidFill>
                <a:effectLst/>
                <a:uLnTx/>
                <a:uFillTx/>
                <a:latin typeface="Arial"/>
                <a:cs typeface="Arial"/>
                <a:sym typeface="Arial"/>
              </a:rPr>
              <a:t>1 </a:t>
            </a:r>
            <a:r>
              <a:rPr kumimoji="0" lang="en-GB" b="1" i="0" u="none" strike="noStrike" kern="0" cap="none" spc="0" normalizeH="0" baseline="0" noProof="0" dirty="0" smtClean="0">
                <a:ln>
                  <a:noFill/>
                </a:ln>
                <a:solidFill>
                  <a:srgbClr val="4814A0"/>
                </a:solidFill>
                <a:effectLst/>
                <a:uLnTx/>
                <a:uFillTx/>
                <a:latin typeface="Arial"/>
                <a:cs typeface="Arial"/>
                <a:sym typeface="Arial"/>
              </a:rPr>
              <a:t>de </a:t>
            </a:r>
            <a:r>
              <a:rPr kumimoji="0" lang="en-GB" b="1" i="0" u="none" strike="noStrike" kern="0" cap="none" spc="0" normalizeH="0" baseline="0" noProof="0" dirty="0" err="1" smtClean="0">
                <a:ln>
                  <a:noFill/>
                </a:ln>
                <a:solidFill>
                  <a:srgbClr val="4814A0"/>
                </a:solidFill>
                <a:effectLst/>
                <a:uLnTx/>
                <a:uFillTx/>
                <a:latin typeface="Arial"/>
                <a:cs typeface="Arial"/>
                <a:sym typeface="Arial"/>
              </a:rPr>
              <a:t>marzo</a:t>
            </a:r>
            <a:r>
              <a:rPr kumimoji="0" lang="en-GB" b="1" i="0" u="none" strike="noStrike" kern="0" cap="none" spc="0" normalizeH="0" baseline="0" noProof="0" dirty="0" smtClean="0">
                <a:ln>
                  <a:noFill/>
                </a:ln>
                <a:solidFill>
                  <a:srgbClr val="4814A0"/>
                </a:solidFill>
                <a:effectLst/>
                <a:uLnTx/>
                <a:uFillTx/>
                <a:latin typeface="Arial"/>
                <a:cs typeface="Arial"/>
                <a:sym typeface="Arial"/>
              </a:rPr>
              <a:t> </a:t>
            </a:r>
            <a:r>
              <a:rPr kumimoji="0" lang="en-GB" b="1" i="0" u="none" strike="noStrike" kern="0" cap="none" spc="0" normalizeH="0" baseline="0" noProof="0" dirty="0">
                <a:ln>
                  <a:noFill/>
                </a:ln>
                <a:solidFill>
                  <a:srgbClr val="4814A0"/>
                </a:solidFill>
                <a:effectLst/>
                <a:uLnTx/>
                <a:uFillTx/>
                <a:latin typeface="Arial"/>
                <a:cs typeface="Arial"/>
                <a:sym typeface="Arial"/>
              </a:rPr>
              <a:t>2022</a:t>
            </a:r>
            <a:endParaRPr kumimoji="0" b="0" i="0" u="none" strike="noStrike" kern="0" cap="none" spc="0" normalizeH="0" baseline="0" noProof="0" dirty="0">
              <a:ln>
                <a:noFill/>
              </a:ln>
              <a:solidFill>
                <a:srgbClr val="4814A0"/>
              </a:solidFill>
              <a:effectLst/>
              <a:uLnTx/>
              <a:uFillTx/>
              <a:latin typeface="Arial"/>
              <a:cs typeface="Arial"/>
              <a:sym typeface="Arial"/>
            </a:endParaRPr>
          </a:p>
          <a:p>
            <a:pPr marL="457200" lvl="0" indent="-336550">
              <a:buSzPts val="1700"/>
              <a:buFont typeface="Arial"/>
              <a:buChar char="•"/>
              <a:defRPr/>
            </a:pPr>
            <a:r>
              <a:rPr lang="es-ES" sz="1200" dirty="0"/>
              <a:t>Los BCP están en línea para animales vivos y todos los productos vegetales </a:t>
            </a:r>
            <a:r>
              <a:rPr lang="es-ES" sz="1200" dirty="0" smtClean="0"/>
              <a:t>regulados.</a:t>
            </a:r>
            <a:endParaRPr kumimoji="0" sz="1200" b="0" i="0" u="none" strike="noStrike" kern="0" cap="none" spc="0" normalizeH="0" baseline="0" noProof="0" dirty="0">
              <a:ln>
                <a:noFill/>
              </a:ln>
              <a:solidFill>
                <a:srgbClr val="7F6000"/>
              </a:solidFill>
              <a:effectLst/>
              <a:uLnTx/>
              <a:uFillTx/>
              <a:sym typeface="Arial"/>
            </a:endParaRPr>
          </a:p>
        </p:txBody>
      </p:sp>
      <p:sp>
        <p:nvSpPr>
          <p:cNvPr id="59" name="Google Shape;59;p11"/>
          <p:cNvSpPr txBox="1"/>
          <p:nvPr/>
        </p:nvSpPr>
        <p:spPr>
          <a:xfrm>
            <a:off x="2276375" y="77150"/>
            <a:ext cx="6815100" cy="492412"/>
          </a:xfrm>
          <a:prstGeom prst="rect">
            <a:avLst/>
          </a:prstGeom>
          <a:noFill/>
          <a:ln>
            <a:noFill/>
          </a:ln>
        </p:spPr>
        <p:txBody>
          <a:bodyPr spcFirstLastPara="1" wrap="square" lIns="91425" tIns="91425" rIns="91425" bIns="91425" anchor="t" anchorCtr="0">
            <a:spAutoFit/>
          </a:bodyPr>
          <a:lstStyle/>
          <a:p>
            <a:pPr lvl="0">
              <a:defRPr/>
            </a:pPr>
            <a:r>
              <a:rPr lang="es-ES" sz="2000" b="1" dirty="0">
                <a:solidFill>
                  <a:srgbClr val="FFFFFF"/>
                </a:solidFill>
              </a:rPr>
              <a:t>Importaciones de la UE a GB: nuevas fechas clave</a:t>
            </a:r>
            <a:endParaRPr kumimoji="0" sz="2000" b="1" i="0" u="none" strike="noStrike" kern="0" cap="none" spc="0" normalizeH="0" baseline="0" noProof="0" dirty="0">
              <a:ln>
                <a:noFill/>
              </a:ln>
              <a:solidFill>
                <a:srgbClr val="000000"/>
              </a:solidFill>
              <a:effectLst/>
              <a:uLnTx/>
              <a:uFillTx/>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43</a:t>
            </a:fld>
            <a:endParaRPr lang="en-GB"/>
          </a:p>
        </p:txBody>
      </p:sp>
    </p:spTree>
    <p:extLst>
      <p:ext uri="{BB962C8B-B14F-4D97-AF65-F5344CB8AC3E}">
        <p14:creationId xmlns:p14="http://schemas.microsoft.com/office/powerpoint/2010/main" val="4012520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p99"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748" name="Google Shape;748;p99"/>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lvl="0">
              <a:buSzPts val="3000"/>
            </a:pPr>
            <a:r>
              <a:rPr lang="es-ES" sz="3000" b="1" dirty="0">
                <a:solidFill>
                  <a:schemeClr val="lt1"/>
                </a:solidFill>
              </a:rPr>
              <a:t>Orientación y apoyo</a:t>
            </a:r>
            <a:endParaRPr lang="es-ES" sz="1400" b="1" i="0" u="none" strike="noStrike" cap="none" dirty="0">
              <a:solidFill>
                <a:srgbClr val="000000"/>
              </a:solidFill>
              <a:latin typeface="Arial"/>
              <a:ea typeface="Arial"/>
              <a:cs typeface="Arial"/>
              <a:sym typeface="Arial"/>
            </a:endParaRPr>
          </a:p>
        </p:txBody>
      </p:sp>
      <p:sp>
        <p:nvSpPr>
          <p:cNvPr id="749" name="Google Shape;749;p99"/>
          <p:cNvSpPr txBox="1"/>
          <p:nvPr/>
        </p:nvSpPr>
        <p:spPr>
          <a:xfrm>
            <a:off x="116325" y="737975"/>
            <a:ext cx="8920500" cy="5019805"/>
          </a:xfrm>
          <a:prstGeom prst="rect">
            <a:avLst/>
          </a:prstGeom>
          <a:noFill/>
          <a:ln>
            <a:noFill/>
          </a:ln>
        </p:spPr>
        <p:txBody>
          <a:bodyPr spcFirstLastPara="1" wrap="square" lIns="91425" tIns="91425" rIns="91425" bIns="91425" anchor="t" anchorCtr="0">
            <a:spAutoFit/>
          </a:bodyPr>
          <a:lstStyle/>
          <a:p>
            <a:pPr marL="457200" marR="0" lvl="0" indent="-330200" algn="just" rtl="0">
              <a:lnSpc>
                <a:spcPct val="115000"/>
              </a:lnSpc>
              <a:spcBef>
                <a:spcPts val="0"/>
              </a:spcBef>
              <a:spcAft>
                <a:spcPts val="0"/>
              </a:spcAft>
              <a:buClr>
                <a:srgbClr val="000000"/>
              </a:buClr>
              <a:buSzPts val="1600"/>
              <a:buFont typeface="Arial"/>
              <a:buChar char="●"/>
            </a:pPr>
            <a:r>
              <a:rPr lang="es-ES" sz="1600" b="0" i="0" u="none" strike="noStrike" cap="none" dirty="0" smtClean="0">
                <a:solidFill>
                  <a:schemeClr val="dk1"/>
                </a:solidFill>
                <a:sym typeface="Arial"/>
              </a:rPr>
              <a:t>El modelo operativo de fronteras </a:t>
            </a:r>
            <a:r>
              <a:rPr lang="es-ES" sz="1600" b="0" i="0" u="sng" strike="noStrike" cap="none" dirty="0" smtClean="0">
                <a:solidFill>
                  <a:schemeClr val="hlink"/>
                </a:solidFill>
                <a:sym typeface="Arial"/>
                <a:hlinkClick r:id="rId4"/>
              </a:rPr>
              <a:t>Border </a:t>
            </a:r>
            <a:r>
              <a:rPr lang="es-ES" sz="1600" b="0" i="0" u="sng" strike="noStrike" cap="none" dirty="0" err="1" smtClean="0">
                <a:solidFill>
                  <a:schemeClr val="hlink"/>
                </a:solidFill>
                <a:sym typeface="Arial"/>
                <a:hlinkClick r:id="rId4"/>
              </a:rPr>
              <a:t>Operating</a:t>
            </a:r>
            <a:r>
              <a:rPr lang="es-ES" sz="1600" b="0" i="0" u="sng" strike="noStrike" cap="none" dirty="0" smtClean="0">
                <a:solidFill>
                  <a:schemeClr val="hlink"/>
                </a:solidFill>
                <a:sym typeface="Arial"/>
                <a:hlinkClick r:id="rId4"/>
              </a:rPr>
              <a:t> </a:t>
            </a:r>
            <a:r>
              <a:rPr lang="es-ES" sz="1600" b="0" i="0" u="sng" strike="noStrike" cap="none" dirty="0" err="1" smtClean="0">
                <a:solidFill>
                  <a:schemeClr val="hlink"/>
                </a:solidFill>
                <a:sym typeface="Arial"/>
                <a:hlinkClick r:id="rId4"/>
              </a:rPr>
              <a:t>Model</a:t>
            </a:r>
            <a:r>
              <a:rPr lang="es-ES" sz="1600" b="0" i="0" u="sng" strike="noStrike" cap="none" dirty="0" smtClean="0">
                <a:solidFill>
                  <a:schemeClr val="hlink"/>
                </a:solidFill>
                <a:sym typeface="Arial"/>
                <a:hlinkClick r:id="rId4"/>
              </a:rPr>
              <a:t> (BOM) </a:t>
            </a:r>
            <a:r>
              <a:rPr lang="es-ES" sz="1600" b="0" i="0" u="none" strike="noStrike" cap="none" dirty="0" smtClean="0">
                <a:solidFill>
                  <a:schemeClr val="dk1"/>
                </a:solidFill>
                <a:sym typeface="Arial"/>
              </a:rPr>
              <a:t>se encuentra en gov.uk y se actualizó el 20 de julio</a:t>
            </a:r>
          </a:p>
          <a:p>
            <a:pPr marL="457200" marR="0" lvl="0" indent="-330200" algn="just" rtl="0">
              <a:lnSpc>
                <a:spcPct val="115000"/>
              </a:lnSpc>
              <a:spcBef>
                <a:spcPts val="1000"/>
              </a:spcBef>
              <a:spcAft>
                <a:spcPts val="0"/>
              </a:spcAft>
              <a:buClr>
                <a:srgbClr val="000000"/>
              </a:buClr>
              <a:buSzPts val="1600"/>
              <a:buFont typeface="Arial"/>
              <a:buChar char="●"/>
            </a:pPr>
            <a:r>
              <a:rPr lang="es-ES" sz="1600" b="0" i="0" u="none" strike="noStrike" cap="none" dirty="0" smtClean="0">
                <a:solidFill>
                  <a:schemeClr val="dk1"/>
                </a:solidFill>
                <a:sym typeface="Arial"/>
              </a:rPr>
              <a:t>También hay guías sobre los pasos a dar en</a:t>
            </a:r>
            <a:r>
              <a:rPr lang="es-ES" sz="1600" b="0" i="0" u="none" strike="noStrike" cap="none" dirty="0" smtClean="0">
                <a:solidFill>
                  <a:schemeClr val="dk1"/>
                </a:solidFill>
                <a:uFill>
                  <a:noFill/>
                </a:uFil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600" b="0" i="0" u="sng" strike="noStrike" cap="none" dirty="0" smtClean="0">
                <a:solidFill>
                  <a:schemeClr val="hlink"/>
                </a:solidFill>
                <a:sym typeface="Arial"/>
                <a:hlinkClick r:id="rId5"/>
              </a:rPr>
              <a:t>importación</a:t>
            </a:r>
            <a:r>
              <a:rPr lang="es-ES" sz="1600" b="0" i="0" u="none" strike="noStrike" cap="none" dirty="0" smtClean="0">
                <a:solidFill>
                  <a:schemeClr val="dk1"/>
                </a:solidFill>
                <a:sym typeface="Arial"/>
              </a:rPr>
              <a:t> y</a:t>
            </a:r>
            <a:r>
              <a:rPr lang="es-ES" sz="1600" b="0" i="0" u="none" strike="noStrike" cap="none" dirty="0" smtClean="0">
                <a:solidFill>
                  <a:schemeClr val="dk1"/>
                </a:solidFill>
                <a:uFill>
                  <a:noFill/>
                </a:uFil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s-ES" sz="1600" b="0" i="0" u="sng" strike="noStrike" cap="none" dirty="0" smtClean="0">
                <a:solidFill>
                  <a:schemeClr val="hlink"/>
                </a:solidFill>
                <a:sym typeface="Arial"/>
                <a:hlinkClick r:id="rId6"/>
              </a:rPr>
              <a:t>exportación</a:t>
            </a:r>
            <a:r>
              <a:rPr lang="es-ES" sz="1600" b="0" i="0" u="none" strike="noStrike" cap="none" dirty="0" smtClean="0">
                <a:solidFill>
                  <a:srgbClr val="0000FF"/>
                </a:solidFill>
                <a:sym typeface="Arial"/>
              </a:rPr>
              <a:t> </a:t>
            </a:r>
            <a:r>
              <a:rPr lang="es-ES" sz="1600" b="0" i="0" u="none" strike="noStrike" cap="none" dirty="0" smtClean="0">
                <a:solidFill>
                  <a:schemeClr val="dk1"/>
                </a:solidFill>
                <a:sym typeface="Arial"/>
              </a:rPr>
              <a:t>disponibles en gov.uk </a:t>
            </a:r>
          </a:p>
          <a:p>
            <a:pPr marL="457200" marR="0" lvl="0" indent="-330200" algn="just" rtl="0">
              <a:lnSpc>
                <a:spcPct val="115000"/>
              </a:lnSpc>
              <a:spcBef>
                <a:spcPts val="1000"/>
              </a:spcBef>
              <a:spcAft>
                <a:spcPts val="0"/>
              </a:spcAft>
              <a:buClr>
                <a:srgbClr val="000000"/>
              </a:buClr>
              <a:buSzPts val="1600"/>
              <a:buFont typeface="Arial"/>
              <a:buChar char="●"/>
            </a:pPr>
            <a:r>
              <a:rPr lang="es-ES" sz="1600" b="0" i="0" u="none" strike="noStrike" cap="none" dirty="0" smtClean="0">
                <a:solidFill>
                  <a:schemeClr val="dk1"/>
                </a:solidFill>
                <a:sym typeface="Arial"/>
              </a:rPr>
              <a:t>Está disponible el manual para transportistas: </a:t>
            </a:r>
            <a:r>
              <a:rPr lang="es-ES" sz="1600" b="0" i="0" u="sng" strike="noStrike" cap="none" dirty="0" smtClean="0">
                <a:solidFill>
                  <a:schemeClr val="hlink"/>
                </a:solidFill>
                <a:sym typeface="Arial"/>
                <a:hlinkClick r:id="rId7"/>
              </a:rPr>
              <a:t>Guidance </a:t>
            </a:r>
            <a:r>
              <a:rPr lang="es-ES" sz="1600" b="0" i="0" u="sng" strike="noStrike" cap="none" dirty="0" err="1" smtClean="0">
                <a:solidFill>
                  <a:schemeClr val="hlink"/>
                </a:solidFill>
                <a:sym typeface="Arial"/>
                <a:hlinkClick r:id="rId7"/>
              </a:rPr>
              <a:t>for</a:t>
            </a:r>
            <a:r>
              <a:rPr lang="es-ES" sz="1600" b="0" i="0" u="sng" strike="noStrike" cap="none" dirty="0" smtClean="0">
                <a:solidFill>
                  <a:schemeClr val="hlink"/>
                </a:solidFill>
                <a:sym typeface="Arial"/>
                <a:hlinkClick r:id="rId7"/>
              </a:rPr>
              <a:t> </a:t>
            </a:r>
            <a:r>
              <a:rPr lang="es-ES" sz="1600" b="0" i="0" u="sng" strike="noStrike" cap="none" dirty="0" err="1" smtClean="0">
                <a:solidFill>
                  <a:schemeClr val="hlink"/>
                </a:solidFill>
                <a:sym typeface="Arial"/>
                <a:hlinkClick r:id="rId7"/>
              </a:rPr>
              <a:t>hauliers</a:t>
            </a:r>
            <a:r>
              <a:rPr lang="es-ES" sz="1600" b="0" i="0" u="sng" strike="noStrike" cap="none" dirty="0" smtClean="0">
                <a:solidFill>
                  <a:schemeClr val="hlink"/>
                </a:solidFill>
                <a:sym typeface="Arial"/>
                <a:hlinkClick r:id="rId7"/>
              </a:rPr>
              <a:t>.</a:t>
            </a:r>
            <a:r>
              <a:rPr lang="es-ES" sz="1600" b="1" i="0" u="none" strike="noStrike" cap="none" dirty="0" smtClean="0">
                <a:solidFill>
                  <a:srgbClr val="3C78D8"/>
                </a:solidFill>
                <a:sym typeface="Arial"/>
              </a:rPr>
              <a:t> </a:t>
            </a:r>
            <a:r>
              <a:rPr lang="es-ES" sz="1600" b="0" i="0" u="none" strike="noStrike" cap="none" dirty="0" smtClean="0">
                <a:solidFill>
                  <a:schemeClr val="dk1"/>
                </a:solidFill>
                <a:sym typeface="Arial"/>
              </a:rPr>
              <a:t>Hab</a:t>
            </a:r>
            <a:r>
              <a:rPr lang="es-ES" sz="1600" dirty="0" smtClean="0">
                <a:solidFill>
                  <a:schemeClr val="dk1"/>
                </a:solidFill>
              </a:rPr>
              <a:t>rá más cambios previstos para el verano de </a:t>
            </a:r>
            <a:r>
              <a:rPr lang="es-ES" sz="1600" b="0" i="0" u="none" strike="noStrike" cap="none" dirty="0" smtClean="0">
                <a:solidFill>
                  <a:schemeClr val="dk1"/>
                </a:solidFill>
                <a:sym typeface="Arial"/>
              </a:rPr>
              <a:t>2021</a:t>
            </a:r>
          </a:p>
          <a:p>
            <a:pPr marL="457200" marR="0" lvl="0" indent="-330200" algn="l" rtl="0">
              <a:lnSpc>
                <a:spcPct val="115000"/>
              </a:lnSpc>
              <a:spcBef>
                <a:spcPts val="1000"/>
              </a:spcBef>
              <a:spcAft>
                <a:spcPts val="0"/>
              </a:spcAft>
              <a:buClr>
                <a:schemeClr val="dk1"/>
              </a:buClr>
              <a:buSzPts val="1600"/>
              <a:buFont typeface="Arial"/>
              <a:buChar char="●"/>
            </a:pPr>
            <a:r>
              <a:rPr lang="es-ES" sz="1600" b="0" i="0" u="none" strike="noStrike" cap="none" dirty="0" smtClean="0">
                <a:solidFill>
                  <a:schemeClr val="dk1"/>
                </a:solidFill>
                <a:sym typeface="Arial"/>
              </a:rPr>
              <a:t>Ayuda y </a:t>
            </a:r>
            <a:r>
              <a:rPr lang="es-ES" sz="1600" dirty="0" smtClean="0">
                <a:solidFill>
                  <a:schemeClr val="dk1"/>
                </a:solidFill>
              </a:rPr>
              <a:t>apoyo de </a:t>
            </a:r>
            <a:r>
              <a:rPr lang="es-ES" sz="1600" b="0" i="0" u="none" strike="noStrike" cap="none" dirty="0" err="1" smtClean="0">
                <a:solidFill>
                  <a:schemeClr val="dk1"/>
                </a:solidFill>
                <a:sym typeface="Arial"/>
              </a:rPr>
              <a:t>HMRC</a:t>
            </a:r>
            <a:r>
              <a:rPr lang="es-ES" sz="1600" b="0" i="0" u="none" strike="noStrike" cap="none" dirty="0" smtClean="0">
                <a:solidFill>
                  <a:schemeClr val="dk1"/>
                </a:solidFill>
                <a:sym typeface="Arial"/>
              </a:rPr>
              <a:t> </a:t>
            </a:r>
            <a:r>
              <a:rPr lang="es-ES" sz="1600" dirty="0" smtClean="0">
                <a:solidFill>
                  <a:schemeClr val="dk1"/>
                </a:solidFill>
              </a:rPr>
              <a:t>se encuentra disponible </a:t>
            </a:r>
            <a:r>
              <a:rPr lang="es-ES" sz="1600" u="sng" dirty="0" smtClean="0">
                <a:solidFill>
                  <a:schemeClr val="hlink"/>
                </a:solidFill>
                <a:hlinkClick r:id="rId8"/>
              </a:rPr>
              <a:t>aquí</a:t>
            </a:r>
            <a:endParaRPr lang="es-ES" sz="1600" dirty="0" smtClean="0">
              <a:solidFill>
                <a:schemeClr val="dk1"/>
              </a:solidFill>
            </a:endParaRPr>
          </a:p>
          <a:p>
            <a:pPr marL="457200" marR="0" lvl="0" indent="-330200" algn="l" rtl="0">
              <a:lnSpc>
                <a:spcPct val="115000"/>
              </a:lnSpc>
              <a:spcBef>
                <a:spcPts val="1000"/>
              </a:spcBef>
              <a:spcAft>
                <a:spcPts val="0"/>
              </a:spcAft>
              <a:buClr>
                <a:schemeClr val="dk1"/>
              </a:buClr>
              <a:buSzPts val="1600"/>
              <a:buChar char="●"/>
            </a:pPr>
            <a:r>
              <a:rPr lang="es-ES" sz="1600" dirty="0" smtClean="0">
                <a:solidFill>
                  <a:schemeClr val="dk1"/>
                </a:solidFill>
              </a:rPr>
              <a:t>Ayuda y apoyo de </a:t>
            </a:r>
            <a:r>
              <a:rPr lang="es-ES" sz="1600" dirty="0" err="1" smtClean="0">
                <a:solidFill>
                  <a:schemeClr val="dk1"/>
                </a:solidFill>
              </a:rPr>
              <a:t>DEFRA</a:t>
            </a:r>
            <a:r>
              <a:rPr lang="es-ES" sz="1600" dirty="0" smtClean="0">
                <a:solidFill>
                  <a:schemeClr val="dk1"/>
                </a:solidFill>
              </a:rPr>
              <a:t> se encuentra disponible </a:t>
            </a:r>
            <a:r>
              <a:rPr lang="es-ES" sz="1600" u="sng" dirty="0" smtClean="0">
                <a:solidFill>
                  <a:schemeClr val="hlink"/>
                </a:solidFill>
                <a:hlinkClick r:id="rId9"/>
              </a:rPr>
              <a:t>aquí</a:t>
            </a:r>
            <a:endParaRPr lang="es-ES" sz="1600" dirty="0" smtClean="0">
              <a:solidFill>
                <a:schemeClr val="dk1"/>
              </a:solidFill>
            </a:endParaRPr>
          </a:p>
          <a:p>
            <a:pPr marL="457200" marR="0" lvl="0" indent="-330200" algn="l" rtl="0">
              <a:lnSpc>
                <a:spcPct val="115000"/>
              </a:lnSpc>
              <a:spcBef>
                <a:spcPts val="1000"/>
              </a:spcBef>
              <a:spcAft>
                <a:spcPts val="0"/>
              </a:spcAft>
              <a:buClr>
                <a:schemeClr val="dk1"/>
              </a:buClr>
              <a:buSzPts val="1600"/>
              <a:buFont typeface="Arial"/>
              <a:buChar char="●"/>
            </a:pPr>
            <a:r>
              <a:rPr lang="es-ES" sz="1600" dirty="0" smtClean="0">
                <a:solidFill>
                  <a:schemeClr val="dk1"/>
                </a:solidFill>
              </a:rPr>
              <a:t>Puede remitir sus preguntas sobre los procedimientos del RU al </a:t>
            </a:r>
            <a:r>
              <a:rPr lang="es-ES" sz="1600" dirty="0" err="1" smtClean="0">
                <a:solidFill>
                  <a:schemeClr val="dk1"/>
                </a:solidFill>
              </a:rPr>
              <a:t>Border</a:t>
            </a:r>
            <a:r>
              <a:rPr lang="es-ES" sz="1600" dirty="0" smtClean="0">
                <a:solidFill>
                  <a:schemeClr val="dk1"/>
                </a:solidFill>
              </a:rPr>
              <a:t> and </a:t>
            </a:r>
            <a:r>
              <a:rPr lang="es-ES" sz="1600" dirty="0" err="1" smtClean="0">
                <a:solidFill>
                  <a:schemeClr val="dk1"/>
                </a:solidFill>
              </a:rPr>
              <a:t>Protocol</a:t>
            </a:r>
            <a:r>
              <a:rPr lang="es-ES" sz="1600" dirty="0" smtClean="0">
                <a:solidFill>
                  <a:schemeClr val="dk1"/>
                </a:solidFill>
              </a:rPr>
              <a:t> </a:t>
            </a:r>
            <a:r>
              <a:rPr lang="es-ES" sz="1600" dirty="0" err="1" smtClean="0">
                <a:solidFill>
                  <a:schemeClr val="dk1"/>
                </a:solidFill>
              </a:rPr>
              <a:t>Delivery</a:t>
            </a:r>
            <a:r>
              <a:rPr lang="es-ES" sz="1600" dirty="0" smtClean="0">
                <a:solidFill>
                  <a:schemeClr val="dk1"/>
                </a:solidFill>
              </a:rPr>
              <a:t> Group (</a:t>
            </a:r>
            <a:r>
              <a:rPr lang="es-ES" sz="1600" dirty="0" err="1" smtClean="0">
                <a:solidFill>
                  <a:schemeClr val="dk1"/>
                </a:solidFill>
              </a:rPr>
              <a:t>BPDG</a:t>
            </a:r>
            <a:r>
              <a:rPr lang="es-ES" sz="1600" dirty="0" smtClean="0">
                <a:solidFill>
                  <a:schemeClr val="dk1"/>
                </a:solidFill>
              </a:rPr>
              <a:t>) escribiendo a </a:t>
            </a:r>
            <a:r>
              <a:rPr lang="es-ES" sz="1600" u="sng" dirty="0" smtClean="0">
                <a:solidFill>
                  <a:schemeClr val="hlink"/>
                </a:solidFill>
                <a:hlinkClick r:id="rId10"/>
              </a:rPr>
              <a:t>bpdg.enquiries@cabinetoffice.gov.uk</a:t>
            </a:r>
            <a:r>
              <a:rPr lang="es-ES" sz="1600" dirty="0" smtClean="0">
                <a:solidFill>
                  <a:schemeClr val="dk1"/>
                </a:solidFill>
              </a:rPr>
              <a:t> </a:t>
            </a:r>
          </a:p>
          <a:p>
            <a:pPr marL="457200" marR="0" lvl="0" indent="-330200" algn="l" rtl="0">
              <a:lnSpc>
                <a:spcPct val="115000"/>
              </a:lnSpc>
              <a:spcBef>
                <a:spcPts val="1000"/>
              </a:spcBef>
              <a:spcAft>
                <a:spcPts val="0"/>
              </a:spcAft>
              <a:buClr>
                <a:schemeClr val="dk1"/>
              </a:buClr>
              <a:buSzPts val="1600"/>
              <a:buChar char="●"/>
            </a:pPr>
            <a:r>
              <a:rPr lang="es-ES" sz="1600" dirty="0" smtClean="0">
                <a:solidFill>
                  <a:schemeClr val="dk1"/>
                </a:solidFill>
              </a:rPr>
              <a:t>Se puede dirigir al equipo UE técnico y operativo de </a:t>
            </a:r>
            <a:r>
              <a:rPr lang="es-ES" sz="1600" dirty="0" err="1" smtClean="0">
                <a:solidFill>
                  <a:schemeClr val="dk1"/>
                </a:solidFill>
              </a:rPr>
              <a:t>BPDG</a:t>
            </a:r>
            <a:r>
              <a:rPr lang="es-ES" sz="1600" dirty="0" smtClean="0">
                <a:solidFill>
                  <a:schemeClr val="dk1"/>
                </a:solidFill>
              </a:rPr>
              <a:t> escribiendo</a:t>
            </a:r>
          </a:p>
          <a:p>
            <a:pPr marL="127000" marR="0" lvl="0" algn="l" rtl="0">
              <a:lnSpc>
                <a:spcPct val="115000"/>
              </a:lnSpc>
              <a:spcBef>
                <a:spcPts val="1000"/>
              </a:spcBef>
              <a:spcAft>
                <a:spcPts val="0"/>
              </a:spcAft>
              <a:buClr>
                <a:schemeClr val="dk1"/>
              </a:buClr>
              <a:buSzPts val="1600"/>
            </a:pPr>
            <a:r>
              <a:rPr lang="es-ES" sz="1600" dirty="0" smtClean="0">
                <a:solidFill>
                  <a:schemeClr val="dk1"/>
                </a:solidFill>
              </a:rPr>
              <a:t> a </a:t>
            </a:r>
            <a:r>
              <a:rPr lang="es-ES" sz="1600" u="sng" dirty="0" smtClean="0">
                <a:solidFill>
                  <a:schemeClr val="hlink"/>
                </a:solidFill>
                <a:hlinkClick r:id="rId11"/>
              </a:rPr>
              <a:t>eu-ms-engagement@cabinetoffice.gov.uk</a:t>
            </a:r>
            <a:endParaRPr lang="es-ES" sz="1600" dirty="0" smtClean="0">
              <a:solidFill>
                <a:schemeClr val="dk1"/>
              </a:solidFill>
            </a:endParaRPr>
          </a:p>
          <a:p>
            <a:pPr marL="457200" marR="0" lvl="0" indent="0" algn="l" rtl="0">
              <a:lnSpc>
                <a:spcPct val="115000"/>
              </a:lnSpc>
              <a:spcBef>
                <a:spcPts val="1000"/>
              </a:spcBef>
              <a:spcAft>
                <a:spcPts val="1000"/>
              </a:spcAft>
              <a:buNone/>
            </a:pPr>
            <a:endParaRPr lang="es-ES" sz="1600" dirty="0">
              <a:solidFill>
                <a:schemeClr val="dk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pic>
        <p:nvPicPr>
          <p:cNvPr id="768" name="Google Shape;768;p101" descr="A picture containing indoor, table, sitting, person&#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769" name="Google Shape;769;p101"/>
          <p:cNvSpPr txBox="1"/>
          <p:nvPr/>
        </p:nvSpPr>
        <p:spPr>
          <a:xfrm>
            <a:off x="395271" y="3610050"/>
            <a:ext cx="6873900" cy="75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000"/>
              <a:buFont typeface="Arial"/>
              <a:buNone/>
            </a:pPr>
            <a:endParaRPr sz="2300" b="1">
              <a:solidFill>
                <a:schemeClr val="lt1"/>
              </a:solidFill>
            </a:endParaRPr>
          </a:p>
        </p:txBody>
      </p:sp>
      <p:sp>
        <p:nvSpPr>
          <p:cNvPr id="770" name="Google Shape;770;p101"/>
          <p:cNvSpPr txBox="1"/>
          <p:nvPr/>
        </p:nvSpPr>
        <p:spPr>
          <a:xfrm>
            <a:off x="265844" y="1773725"/>
            <a:ext cx="8502472" cy="61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4000" b="1" dirty="0" smtClean="0">
                <a:solidFill>
                  <a:srgbClr val="FFFFFF"/>
                </a:solidFill>
              </a:rPr>
              <a:t>Sesión de preguntas y respuestas</a:t>
            </a:r>
            <a:endParaRPr sz="4000" b="1" dirty="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2800" dirty="0">
              <a:solidFill>
                <a:srgbClr val="FFFFFF"/>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45</a:t>
            </a:fld>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102"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777" name="Google Shape;777;p102"/>
          <p:cNvSpPr txBox="1"/>
          <p:nvPr/>
        </p:nvSpPr>
        <p:spPr>
          <a:xfrm>
            <a:off x="287350" y="812000"/>
            <a:ext cx="8526900" cy="611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s-ES" sz="3000" dirty="0">
                <a:solidFill>
                  <a:srgbClr val="434343"/>
                </a:solidFill>
              </a:rPr>
              <a:t>3</a:t>
            </a:r>
            <a:r>
              <a:rPr lang="es-ES" sz="3000" dirty="0" smtClean="0">
                <a:solidFill>
                  <a:srgbClr val="434343"/>
                </a:solidFill>
              </a:rPr>
              <a:t>ª pregunta</a:t>
            </a:r>
            <a:endParaRPr lang="es-ES" sz="3000" b="1" dirty="0">
              <a:solidFill>
                <a:srgbClr val="434343"/>
              </a:solidFill>
              <a:sym typeface="Arial"/>
            </a:endParaRPr>
          </a:p>
        </p:txBody>
      </p:sp>
      <p:sp>
        <p:nvSpPr>
          <p:cNvPr id="778" name="Google Shape;778;p102"/>
          <p:cNvSpPr txBox="1"/>
          <p:nvPr/>
        </p:nvSpPr>
        <p:spPr>
          <a:xfrm>
            <a:off x="416250" y="1529625"/>
            <a:ext cx="5578500" cy="231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600" b="1" dirty="0" smtClean="0">
                <a:solidFill>
                  <a:schemeClr val="dk1"/>
                </a:solidFill>
              </a:rPr>
              <a:t>Tras el </a:t>
            </a:r>
            <a:r>
              <a:rPr lang="es-ES" sz="1600" b="1" dirty="0" err="1" smtClean="0">
                <a:solidFill>
                  <a:schemeClr val="dk1"/>
                </a:solidFill>
              </a:rPr>
              <a:t>webinario</a:t>
            </a:r>
            <a:r>
              <a:rPr lang="es-ES" sz="1600" b="1" dirty="0" smtClean="0">
                <a:solidFill>
                  <a:schemeClr val="dk1"/>
                </a:solidFill>
              </a:rPr>
              <a:t>, ya sé lo que tengo que hacer para trasladar bienes entre GB y la UE</a:t>
            </a:r>
          </a:p>
          <a:p>
            <a:pPr marL="457200" lvl="0" indent="-330200" algn="l" rtl="0">
              <a:lnSpc>
                <a:spcPct val="115000"/>
              </a:lnSpc>
              <a:spcBef>
                <a:spcPts val="1000"/>
              </a:spcBef>
              <a:spcAft>
                <a:spcPts val="0"/>
              </a:spcAft>
              <a:buClr>
                <a:schemeClr val="dk1"/>
              </a:buClr>
              <a:buSzPts val="1600"/>
              <a:buAutoNum type="alphaLcPeriod"/>
            </a:pPr>
            <a:r>
              <a:rPr lang="es-ES" sz="1600" dirty="0" smtClean="0">
                <a:solidFill>
                  <a:schemeClr val="dk1"/>
                </a:solidFill>
              </a:rPr>
              <a:t>Sí</a:t>
            </a:r>
          </a:p>
          <a:p>
            <a:pPr marL="457200" lvl="0" indent="-330200" algn="l" rtl="0">
              <a:lnSpc>
                <a:spcPct val="115000"/>
              </a:lnSpc>
              <a:spcBef>
                <a:spcPts val="0"/>
              </a:spcBef>
              <a:spcAft>
                <a:spcPts val="0"/>
              </a:spcAft>
              <a:buClr>
                <a:schemeClr val="dk1"/>
              </a:buClr>
              <a:buSzPts val="1600"/>
              <a:buAutoNum type="alphaLcPeriod"/>
            </a:pPr>
            <a:r>
              <a:rPr lang="es-ES" sz="1600" dirty="0" smtClean="0">
                <a:solidFill>
                  <a:schemeClr val="dk1"/>
                </a:solidFill>
              </a:rPr>
              <a:t>No</a:t>
            </a:r>
            <a:endParaRPr lang="es-ES" sz="1600" b="1" dirty="0">
              <a:solidFill>
                <a:schemeClr val="dk1"/>
              </a:solidFill>
            </a:endParaRPr>
          </a:p>
        </p:txBody>
      </p:sp>
      <p:grpSp>
        <p:nvGrpSpPr>
          <p:cNvPr id="779" name="Google Shape;779;p102"/>
          <p:cNvGrpSpPr/>
          <p:nvPr/>
        </p:nvGrpSpPr>
        <p:grpSpPr>
          <a:xfrm>
            <a:off x="6200999" y="1204936"/>
            <a:ext cx="1689057" cy="2965684"/>
            <a:chOff x="4795950" y="1431350"/>
            <a:chExt cx="1820300" cy="3196125"/>
          </a:xfrm>
        </p:grpSpPr>
        <p:pic>
          <p:nvPicPr>
            <p:cNvPr id="780" name="Google Shape;780;p102"/>
            <p:cNvPicPr preferRelativeResize="0"/>
            <p:nvPr/>
          </p:nvPicPr>
          <p:blipFill>
            <a:blip r:embed="rId4">
              <a:alphaModFix/>
            </a:blip>
            <a:stretch>
              <a:fillRect/>
            </a:stretch>
          </p:blipFill>
          <p:spPr>
            <a:xfrm>
              <a:off x="4795950" y="1431350"/>
              <a:ext cx="1820300" cy="3196125"/>
            </a:xfrm>
            <a:prstGeom prst="rect">
              <a:avLst/>
            </a:prstGeom>
            <a:noFill/>
            <a:ln>
              <a:noFill/>
            </a:ln>
          </p:spPr>
        </p:pic>
        <p:pic>
          <p:nvPicPr>
            <p:cNvPr id="781" name="Google Shape;781;p102"/>
            <p:cNvPicPr preferRelativeResize="0"/>
            <p:nvPr/>
          </p:nvPicPr>
          <p:blipFill>
            <a:blip r:embed="rId5">
              <a:alphaModFix/>
            </a:blip>
            <a:stretch>
              <a:fillRect/>
            </a:stretch>
          </p:blipFill>
          <p:spPr>
            <a:xfrm>
              <a:off x="5074462" y="2666000"/>
              <a:ext cx="1263274" cy="421101"/>
            </a:xfrm>
            <a:prstGeom prst="rect">
              <a:avLst/>
            </a:prstGeom>
            <a:noFill/>
            <a:ln>
              <a:noFill/>
            </a:ln>
          </p:spPr>
        </p:pic>
        <p:sp>
          <p:nvSpPr>
            <p:cNvPr id="782" name="Google Shape;782;p102"/>
            <p:cNvSpPr txBox="1"/>
            <p:nvPr/>
          </p:nvSpPr>
          <p:spPr>
            <a:xfrm>
              <a:off x="5074438" y="3223813"/>
              <a:ext cx="1263300" cy="5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300" dirty="0" smtClean="0"/>
                <a:t>#</a:t>
              </a:r>
              <a:r>
                <a:rPr lang="es-ES" sz="2100" dirty="0" err="1" smtClean="0"/>
                <a:t>BPDG</a:t>
              </a:r>
              <a:endParaRPr lang="es-ES" sz="2100" dirty="0"/>
            </a:p>
          </p:txBody>
        </p:sp>
        <p:sp>
          <p:nvSpPr>
            <p:cNvPr id="783" name="Google Shape;783;p102"/>
            <p:cNvSpPr txBox="1"/>
            <p:nvPr/>
          </p:nvSpPr>
          <p:spPr>
            <a:xfrm>
              <a:off x="5074425" y="2110697"/>
              <a:ext cx="1263300" cy="42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smtClean="0"/>
                <a:t>www.sli.do</a:t>
              </a:r>
              <a:endParaRPr lang="es-ES" sz="1600" dirty="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p103" descr="A stop sign&#10;&#10;Description automatically generated"/>
          <p:cNvPicPr preferRelativeResize="0"/>
          <p:nvPr/>
        </p:nvPicPr>
        <p:blipFill rotWithShape="1">
          <a:blip r:embed="rId3">
            <a:alphaModFix/>
          </a:blip>
          <a:srcRect/>
          <a:stretch/>
        </p:blipFill>
        <p:spPr>
          <a:xfrm>
            <a:off x="1" y="-49"/>
            <a:ext cx="9143999" cy="51435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47</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60"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275" name="Google Shape;275;p60"/>
          <p:cNvSpPr txBox="1"/>
          <p:nvPr/>
        </p:nvSpPr>
        <p:spPr>
          <a:xfrm>
            <a:off x="2778900" y="701833"/>
            <a:ext cx="6365100" cy="65378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ES" sz="1800" b="1" dirty="0" smtClean="0">
                <a:solidFill>
                  <a:srgbClr val="434343"/>
                </a:solidFill>
              </a:rPr>
              <a:t>Fases de los controles a la importación </a:t>
            </a:r>
            <a:r>
              <a:rPr lang="es-ES" sz="1800" b="1" i="0" u="none" strike="noStrike" cap="none" dirty="0" smtClean="0">
                <a:solidFill>
                  <a:srgbClr val="434343"/>
                </a:solidFill>
              </a:rPr>
              <a:t>– Comunicado del RU del 11/03/21</a:t>
            </a:r>
            <a:endParaRPr lang="es-ES" sz="1800" b="1" i="0" u="none" strike="noStrike" cap="none" dirty="0">
              <a:solidFill>
                <a:srgbClr val="434343"/>
              </a:solidFill>
            </a:endParaRPr>
          </a:p>
        </p:txBody>
      </p:sp>
      <p:sp>
        <p:nvSpPr>
          <p:cNvPr id="276" name="Google Shape;276;p60"/>
          <p:cNvSpPr/>
          <p:nvPr/>
        </p:nvSpPr>
        <p:spPr>
          <a:xfrm>
            <a:off x="276226" y="3310832"/>
            <a:ext cx="8098500" cy="34200"/>
          </a:xfrm>
          <a:prstGeom prst="rect">
            <a:avLst/>
          </a:prstGeom>
          <a:solidFill>
            <a:srgbClr val="9292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000000"/>
              </a:solidFill>
              <a:latin typeface="Arial"/>
              <a:ea typeface="Arial"/>
              <a:cs typeface="Arial"/>
              <a:sym typeface="Arial"/>
            </a:endParaRPr>
          </a:p>
        </p:txBody>
      </p:sp>
      <p:grpSp>
        <p:nvGrpSpPr>
          <p:cNvPr id="277" name="Google Shape;277;p60"/>
          <p:cNvGrpSpPr/>
          <p:nvPr/>
        </p:nvGrpSpPr>
        <p:grpSpPr>
          <a:xfrm rot="10800000">
            <a:off x="1263875" y="1835875"/>
            <a:ext cx="1838700" cy="2201184"/>
            <a:chOff x="-1398356" y="2663383"/>
            <a:chExt cx="2451600" cy="2934912"/>
          </a:xfrm>
        </p:grpSpPr>
        <p:grpSp>
          <p:nvGrpSpPr>
            <p:cNvPr id="278" name="Google Shape;278;p60"/>
            <p:cNvGrpSpPr/>
            <p:nvPr/>
          </p:nvGrpSpPr>
          <p:grpSpPr>
            <a:xfrm>
              <a:off x="-836246" y="2663383"/>
              <a:ext cx="794400" cy="1289392"/>
              <a:chOff x="-836246" y="2663383"/>
              <a:chExt cx="794400" cy="1289392"/>
            </a:xfrm>
          </p:grpSpPr>
          <p:cxnSp>
            <p:nvCxnSpPr>
              <p:cNvPr id="279" name="Google Shape;279;p60"/>
              <p:cNvCxnSpPr/>
              <p:nvPr/>
            </p:nvCxnSpPr>
            <p:spPr>
              <a:xfrm>
                <a:off x="-439063" y="3393275"/>
                <a:ext cx="0" cy="559500"/>
              </a:xfrm>
              <a:prstGeom prst="straightConnector1">
                <a:avLst/>
              </a:prstGeom>
              <a:solidFill>
                <a:srgbClr val="929288"/>
              </a:solidFill>
              <a:ln w="57150" cap="flat" cmpd="sng">
                <a:solidFill>
                  <a:srgbClr val="929288"/>
                </a:solidFill>
                <a:prstDash val="solid"/>
                <a:miter lim="800000"/>
                <a:headEnd type="none" w="sm" len="sm"/>
                <a:tailEnd type="none" w="sm" len="sm"/>
              </a:ln>
            </p:spPr>
          </p:cxnSp>
          <p:sp>
            <p:nvSpPr>
              <p:cNvPr id="280" name="Google Shape;280;p60"/>
              <p:cNvSpPr/>
              <p:nvPr/>
            </p:nvSpPr>
            <p:spPr>
              <a:xfrm>
                <a:off x="-813534" y="2663383"/>
                <a:ext cx="745200" cy="745200"/>
              </a:xfrm>
              <a:prstGeom prst="ellipse">
                <a:avLst/>
              </a:prstGeom>
              <a:solidFill>
                <a:srgbClr val="003369"/>
              </a:solidFill>
              <a:ln w="3810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FFFFFF"/>
                  </a:solidFill>
                  <a:latin typeface="Arial"/>
                  <a:ea typeface="Arial"/>
                  <a:cs typeface="Arial"/>
                  <a:sym typeface="Arial"/>
                </a:endParaRPr>
              </a:p>
            </p:txBody>
          </p:sp>
          <p:sp>
            <p:nvSpPr>
              <p:cNvPr id="281" name="Google Shape;281;p60"/>
              <p:cNvSpPr/>
              <p:nvPr/>
            </p:nvSpPr>
            <p:spPr>
              <a:xfrm rot="10800000">
                <a:off x="-836246" y="2711000"/>
                <a:ext cx="7944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s-ES" sz="1200" b="0" i="0" u="none" strike="noStrike" cap="none" dirty="0" smtClean="0">
                    <a:solidFill>
                      <a:srgbClr val="FFFFFF"/>
                    </a:solidFill>
                    <a:latin typeface="Arial"/>
                    <a:ea typeface="Arial"/>
                    <a:cs typeface="Arial"/>
                    <a:sym typeface="Arial"/>
                  </a:rPr>
                  <a:t>1 Oct </a:t>
                </a:r>
                <a:endParaRPr lang="es-ES" sz="1400" b="0" i="0" u="none"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s-ES" sz="1200" b="0" i="0" u="none" strike="noStrike" cap="none" dirty="0" smtClean="0">
                    <a:solidFill>
                      <a:srgbClr val="FFFFFF"/>
                    </a:solidFill>
                    <a:latin typeface="Arial"/>
                    <a:ea typeface="Arial"/>
                    <a:cs typeface="Arial"/>
                    <a:sym typeface="Arial"/>
                  </a:rPr>
                  <a:t>2021</a:t>
                </a:r>
                <a:endParaRPr lang="es-ES" sz="1400" b="0" i="0" u="none" strike="noStrike" cap="none" dirty="0">
                  <a:solidFill>
                    <a:srgbClr val="000000"/>
                  </a:solidFill>
                  <a:latin typeface="Arial"/>
                  <a:ea typeface="Arial"/>
                  <a:cs typeface="Arial"/>
                  <a:sym typeface="Arial"/>
                </a:endParaRPr>
              </a:p>
            </p:txBody>
          </p:sp>
        </p:grpSp>
        <p:sp>
          <p:nvSpPr>
            <p:cNvPr id="282" name="Google Shape;282;p60"/>
            <p:cNvSpPr/>
            <p:nvPr/>
          </p:nvSpPr>
          <p:spPr>
            <a:xfrm rot="10800000">
              <a:off x="-1398356" y="4084195"/>
              <a:ext cx="2451600" cy="151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es-ES" sz="1100" b="1" dirty="0" smtClean="0">
                  <a:solidFill>
                    <a:srgbClr val="FF0000"/>
                  </a:solidFill>
                </a:rPr>
                <a:t>Fase</a:t>
              </a:r>
              <a:r>
                <a:rPr lang="es-ES" sz="1100" b="1" i="0" u="none" strike="noStrike" cap="none" dirty="0" smtClean="0">
                  <a:solidFill>
                    <a:srgbClr val="FF0000"/>
                  </a:solidFill>
                  <a:sym typeface="Arial"/>
                </a:rPr>
                <a:t> 2</a:t>
              </a:r>
              <a:endParaRPr lang="es-ES" sz="1100" b="0"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900"/>
                <a:buFont typeface="Arial"/>
                <a:buNone/>
              </a:pPr>
              <a:r>
                <a:rPr lang="es-ES" sz="1100" b="0" i="0" u="none" strike="noStrike" cap="none" dirty="0" smtClean="0">
                  <a:solidFill>
                    <a:srgbClr val="000000"/>
                  </a:solidFill>
                  <a:sym typeface="Arial"/>
                </a:rPr>
                <a:t>Productos de origen animal (POA) Ciertas categorías de productos estarán sujetas a  </a:t>
              </a:r>
              <a:r>
                <a:rPr lang="es-ES" sz="1100" b="1" i="0" u="none" strike="noStrike" cap="none" dirty="0" smtClean="0">
                  <a:solidFill>
                    <a:srgbClr val="000000"/>
                  </a:solidFill>
                  <a:sym typeface="Arial"/>
                </a:rPr>
                <a:t>Controles sanitarios y fitosanitarios</a:t>
              </a:r>
            </a:p>
            <a:p>
              <a:pPr marL="0" marR="0" lvl="0" indent="0" algn="l" rtl="0">
                <a:lnSpc>
                  <a:spcPct val="100000"/>
                </a:lnSpc>
                <a:spcBef>
                  <a:spcPts val="0"/>
                </a:spcBef>
                <a:spcAft>
                  <a:spcPts val="0"/>
                </a:spcAft>
                <a:buClr>
                  <a:srgbClr val="000000"/>
                </a:buClr>
                <a:buSzPts val="900"/>
                <a:buFont typeface="Arial"/>
                <a:buNone/>
              </a:pPr>
              <a:r>
                <a:rPr lang="es-ES" sz="1100" b="1" dirty="0" smtClean="0"/>
                <a:t>GB-EU termina exención </a:t>
              </a:r>
              <a:r>
                <a:rPr lang="es-ES" sz="1100" b="1" i="0" u="none" strike="noStrike" cap="none" dirty="0" err="1" smtClean="0">
                  <a:solidFill>
                    <a:srgbClr val="000000"/>
                  </a:solidFill>
                  <a:sym typeface="Arial"/>
                </a:rPr>
                <a:t>EXS</a:t>
              </a:r>
              <a:endParaRPr lang="es-ES" sz="1100" b="1"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900"/>
                <a:buFont typeface="Arial"/>
                <a:buNone/>
              </a:pPr>
              <a:endParaRPr lang="es-ES" sz="900" b="1" i="0" u="none" strike="noStrike" cap="none" dirty="0">
                <a:solidFill>
                  <a:srgbClr val="FF0000"/>
                </a:solidFill>
                <a:sym typeface="Arial"/>
              </a:endParaRPr>
            </a:p>
          </p:txBody>
        </p:sp>
      </p:grpSp>
      <p:grpSp>
        <p:nvGrpSpPr>
          <p:cNvPr id="283" name="Google Shape;283;p60"/>
          <p:cNvGrpSpPr/>
          <p:nvPr/>
        </p:nvGrpSpPr>
        <p:grpSpPr>
          <a:xfrm rot="10800000">
            <a:off x="3247648" y="1295419"/>
            <a:ext cx="2167903" cy="3395526"/>
            <a:chOff x="6158670" y="2744283"/>
            <a:chExt cx="2847000" cy="3705241"/>
          </a:xfrm>
        </p:grpSpPr>
        <p:grpSp>
          <p:nvGrpSpPr>
            <p:cNvPr id="284" name="Google Shape;284;p60"/>
            <p:cNvGrpSpPr/>
            <p:nvPr/>
          </p:nvGrpSpPr>
          <p:grpSpPr>
            <a:xfrm>
              <a:off x="7284154" y="2744283"/>
              <a:ext cx="773093" cy="1289392"/>
              <a:chOff x="7284154" y="2744283"/>
              <a:chExt cx="773093" cy="1289392"/>
            </a:xfrm>
          </p:grpSpPr>
          <p:cxnSp>
            <p:nvCxnSpPr>
              <p:cNvPr id="285" name="Google Shape;285;p60"/>
              <p:cNvCxnSpPr/>
              <p:nvPr/>
            </p:nvCxnSpPr>
            <p:spPr>
              <a:xfrm>
                <a:off x="7683522" y="3474175"/>
                <a:ext cx="0" cy="559500"/>
              </a:xfrm>
              <a:prstGeom prst="straightConnector1">
                <a:avLst/>
              </a:prstGeom>
              <a:solidFill>
                <a:srgbClr val="929288"/>
              </a:solidFill>
              <a:ln w="57150" cap="flat" cmpd="sng">
                <a:solidFill>
                  <a:srgbClr val="929288"/>
                </a:solidFill>
                <a:prstDash val="solid"/>
                <a:miter lim="800000"/>
                <a:headEnd type="none" w="sm" len="sm"/>
                <a:tailEnd type="none" w="sm" len="sm"/>
              </a:ln>
            </p:spPr>
          </p:cxnSp>
          <p:sp>
            <p:nvSpPr>
              <p:cNvPr id="286" name="Google Shape;286;p60"/>
              <p:cNvSpPr/>
              <p:nvPr/>
            </p:nvSpPr>
            <p:spPr>
              <a:xfrm>
                <a:off x="7312047" y="2744283"/>
                <a:ext cx="745200" cy="745200"/>
              </a:xfrm>
              <a:prstGeom prst="ellipse">
                <a:avLst/>
              </a:prstGeom>
              <a:solidFill>
                <a:schemeClr val="accent6"/>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FFFFFF"/>
                  </a:solidFill>
                  <a:latin typeface="Arial"/>
                  <a:ea typeface="Arial"/>
                  <a:cs typeface="Arial"/>
                  <a:sym typeface="Arial"/>
                </a:endParaRPr>
              </a:p>
            </p:txBody>
          </p:sp>
          <p:sp>
            <p:nvSpPr>
              <p:cNvPr id="287" name="Google Shape;287;p60"/>
              <p:cNvSpPr/>
              <p:nvPr/>
            </p:nvSpPr>
            <p:spPr>
              <a:xfrm rot="10800000">
                <a:off x="7284154" y="2826700"/>
                <a:ext cx="773081"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s-ES" sz="1200" b="0" i="0" u="none" strike="noStrike" cap="none" dirty="0" smtClean="0">
                    <a:solidFill>
                      <a:srgbClr val="FFFFFF"/>
                    </a:solidFill>
                    <a:sym typeface="Arial"/>
                  </a:rPr>
                  <a:t>1 E</a:t>
                </a:r>
                <a:r>
                  <a:rPr lang="es-ES" sz="1200" dirty="0" smtClean="0">
                    <a:solidFill>
                      <a:srgbClr val="FFFFFF"/>
                    </a:solidFill>
                  </a:rPr>
                  <a:t>ne</a:t>
                </a:r>
                <a:r>
                  <a:rPr lang="es-ES" sz="1200" b="0" i="0" u="none" strike="noStrike" cap="none" dirty="0" smtClean="0">
                    <a:solidFill>
                      <a:srgbClr val="FFFFFF"/>
                    </a:solidFill>
                    <a:sym typeface="Arial"/>
                  </a:rPr>
                  <a:t> 2022</a:t>
                </a:r>
                <a:endParaRPr lang="es-ES" sz="1400" b="0" i="0" u="none" strike="noStrike" cap="none" dirty="0">
                  <a:solidFill>
                    <a:srgbClr val="000000"/>
                  </a:solidFill>
                  <a:sym typeface="Arial"/>
                </a:endParaRPr>
              </a:p>
            </p:txBody>
          </p:sp>
        </p:grpSp>
        <p:sp>
          <p:nvSpPr>
            <p:cNvPr id="288" name="Google Shape;288;p60"/>
            <p:cNvSpPr txBox="1"/>
            <p:nvPr/>
          </p:nvSpPr>
          <p:spPr>
            <a:xfrm rot="10800000">
              <a:off x="6158670" y="4363924"/>
              <a:ext cx="2847000" cy="208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es-ES" sz="1100" b="1" dirty="0" smtClean="0">
                  <a:solidFill>
                    <a:srgbClr val="FF0000"/>
                  </a:solidFill>
                </a:rPr>
                <a:t>Fase</a:t>
              </a:r>
              <a:r>
                <a:rPr lang="es-ES" sz="1100" b="1" i="0" u="none" strike="noStrike" cap="none" dirty="0" smtClean="0">
                  <a:solidFill>
                    <a:srgbClr val="FF0000"/>
                  </a:solidFill>
                  <a:sym typeface="Arial"/>
                </a:rPr>
                <a:t> 3</a:t>
              </a:r>
              <a:endParaRPr lang="es-ES" sz="1100" b="1" i="0" u="none" strike="noStrike" cap="none" dirty="0" smtClean="0">
                <a:solidFill>
                  <a:schemeClr val="dk1"/>
                </a:solidFill>
                <a:sym typeface="Arial"/>
              </a:endParaRPr>
            </a:p>
            <a:p>
              <a:pPr marL="0" marR="0" lvl="0" indent="0" algn="l" rtl="0">
                <a:lnSpc>
                  <a:spcPct val="100000"/>
                </a:lnSpc>
                <a:spcBef>
                  <a:spcPts val="0"/>
                </a:spcBef>
                <a:spcAft>
                  <a:spcPts val="0"/>
                </a:spcAft>
                <a:buClr>
                  <a:srgbClr val="62635B"/>
                </a:buClr>
                <a:buSzPts val="900"/>
                <a:buFont typeface="Arial"/>
                <a:buNone/>
              </a:pPr>
              <a:r>
                <a:rPr lang="es-ES" sz="1100" b="1" dirty="0" smtClean="0">
                  <a:solidFill>
                    <a:schemeClr val="dk1"/>
                  </a:solidFill>
                </a:rPr>
                <a:t>Son necesarias las declaraciones completas </a:t>
              </a:r>
              <a:r>
                <a:rPr lang="es-ES" sz="1100" dirty="0" smtClean="0">
                  <a:solidFill>
                    <a:schemeClr val="dk1"/>
                  </a:solidFill>
                </a:rPr>
                <a:t>antes de llegar al puerto de salida de la UE</a:t>
              </a:r>
              <a:r>
                <a:rPr lang="es-ES" sz="1100" b="0" i="0" u="none" strike="noStrike" cap="none" dirty="0" smtClean="0">
                  <a:solidFill>
                    <a:schemeClr val="dk1"/>
                  </a:solidFill>
                  <a:sym typeface="Arial"/>
                </a:rPr>
                <a:t> sean bienes controlados o no controlados</a:t>
              </a:r>
            </a:p>
            <a:p>
              <a:pPr marL="0" marR="0" lvl="0" indent="0" algn="l" rtl="0">
                <a:lnSpc>
                  <a:spcPct val="100000"/>
                </a:lnSpc>
                <a:spcBef>
                  <a:spcPts val="0"/>
                </a:spcBef>
                <a:spcAft>
                  <a:spcPts val="0"/>
                </a:spcAft>
                <a:buClr>
                  <a:srgbClr val="62635B"/>
                </a:buClr>
                <a:buSzPts val="900"/>
                <a:buFont typeface="Arial"/>
                <a:buNone/>
              </a:pPr>
              <a:r>
                <a:rPr lang="es-ES" sz="1100" dirty="0" smtClean="0">
                  <a:solidFill>
                    <a:schemeClr val="dk1"/>
                  </a:solidFill>
                </a:rPr>
                <a:t>GB </a:t>
              </a:r>
              <a:r>
                <a:rPr lang="es-ES" sz="1100" dirty="0" err="1" smtClean="0">
                  <a:solidFill>
                    <a:schemeClr val="dk1"/>
                  </a:solidFill>
                </a:rPr>
                <a:t>ENS</a:t>
              </a:r>
              <a:r>
                <a:rPr lang="es-ES" sz="1100" dirty="0" smtClean="0">
                  <a:solidFill>
                    <a:schemeClr val="dk1"/>
                  </a:solidFill>
                </a:rPr>
                <a:t> declaraciones son necesarias</a:t>
              </a:r>
            </a:p>
            <a:p>
              <a:pPr marL="0" marR="0" lvl="0" indent="0" algn="l" rtl="0">
                <a:lnSpc>
                  <a:spcPct val="100000"/>
                </a:lnSpc>
                <a:spcBef>
                  <a:spcPts val="0"/>
                </a:spcBef>
                <a:spcAft>
                  <a:spcPts val="0"/>
                </a:spcAft>
                <a:buClr>
                  <a:srgbClr val="62635B"/>
                </a:buClr>
                <a:buSzPts val="900"/>
                <a:buFont typeface="Arial"/>
                <a:buNone/>
              </a:pPr>
              <a:r>
                <a:rPr lang="es-ES" sz="1100" dirty="0" err="1" smtClean="0">
                  <a:solidFill>
                    <a:schemeClr val="dk1"/>
                  </a:solidFill>
                </a:rPr>
                <a:t>PCFs</a:t>
              </a:r>
              <a:r>
                <a:rPr lang="es-ES" sz="1100" dirty="0" smtClean="0">
                  <a:solidFill>
                    <a:schemeClr val="dk1"/>
                  </a:solidFill>
                </a:rPr>
                <a:t> online para plantas y productos vegetales de alta prioridad, POA y ciertos subproductos de origen animal</a:t>
              </a:r>
            </a:p>
            <a:p>
              <a:pPr marL="0" marR="0" lvl="0" indent="0" algn="l" rtl="0">
                <a:lnSpc>
                  <a:spcPct val="100000"/>
                </a:lnSpc>
                <a:spcBef>
                  <a:spcPts val="0"/>
                </a:spcBef>
                <a:spcAft>
                  <a:spcPts val="0"/>
                </a:spcAft>
                <a:buClr>
                  <a:srgbClr val="000000"/>
                </a:buClr>
                <a:buSzPts val="900"/>
                <a:buFont typeface="Arial"/>
                <a:buNone/>
              </a:pPr>
              <a:endParaRPr lang="es-ES" sz="1100" b="1" i="0" u="none" strike="noStrike" cap="none" dirty="0">
                <a:solidFill>
                  <a:schemeClr val="dk1"/>
                </a:solidFill>
                <a:sym typeface="Arial"/>
              </a:endParaRPr>
            </a:p>
          </p:txBody>
        </p:sp>
      </p:grpSp>
      <p:grpSp>
        <p:nvGrpSpPr>
          <p:cNvPr id="289" name="Google Shape;289;p60"/>
          <p:cNvGrpSpPr/>
          <p:nvPr/>
        </p:nvGrpSpPr>
        <p:grpSpPr>
          <a:xfrm rot="10800000">
            <a:off x="7330975" y="2238325"/>
            <a:ext cx="1635300" cy="1937153"/>
            <a:chOff x="5129816" y="2642687"/>
            <a:chExt cx="2180400" cy="2582870"/>
          </a:xfrm>
        </p:grpSpPr>
        <p:grpSp>
          <p:nvGrpSpPr>
            <p:cNvPr id="290" name="Google Shape;290;p60"/>
            <p:cNvGrpSpPr/>
            <p:nvPr/>
          </p:nvGrpSpPr>
          <p:grpSpPr>
            <a:xfrm>
              <a:off x="5908696" y="2642687"/>
              <a:ext cx="1089900" cy="1310088"/>
              <a:chOff x="5908696" y="2642687"/>
              <a:chExt cx="1089900" cy="1310088"/>
            </a:xfrm>
          </p:grpSpPr>
          <p:cxnSp>
            <p:nvCxnSpPr>
              <p:cNvPr id="291" name="Google Shape;291;p60"/>
              <p:cNvCxnSpPr/>
              <p:nvPr/>
            </p:nvCxnSpPr>
            <p:spPr>
              <a:xfrm>
                <a:off x="6426739" y="3393275"/>
                <a:ext cx="0" cy="559500"/>
              </a:xfrm>
              <a:prstGeom prst="straightConnector1">
                <a:avLst/>
              </a:prstGeom>
              <a:solidFill>
                <a:srgbClr val="929288"/>
              </a:solidFill>
              <a:ln w="57150" cap="flat" cmpd="sng">
                <a:solidFill>
                  <a:srgbClr val="929288"/>
                </a:solidFill>
                <a:prstDash val="solid"/>
                <a:miter lim="800000"/>
                <a:headEnd type="none" w="sm" len="sm"/>
                <a:tailEnd type="none" w="sm" len="sm"/>
              </a:ln>
            </p:spPr>
          </p:cxnSp>
          <p:sp>
            <p:nvSpPr>
              <p:cNvPr id="292" name="Google Shape;292;p60"/>
              <p:cNvSpPr/>
              <p:nvPr/>
            </p:nvSpPr>
            <p:spPr>
              <a:xfrm rot="10601915">
                <a:off x="6054316" y="2663519"/>
                <a:ext cx="744936" cy="744936"/>
              </a:xfrm>
              <a:prstGeom prst="ellipse">
                <a:avLst/>
              </a:prstGeom>
              <a:solidFill>
                <a:schemeClr val="accent5"/>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FFFFFF"/>
                  </a:solidFill>
                  <a:latin typeface="Arial"/>
                  <a:ea typeface="Arial"/>
                  <a:cs typeface="Arial"/>
                  <a:sym typeface="Arial"/>
                </a:endParaRPr>
              </a:p>
            </p:txBody>
          </p:sp>
          <p:sp>
            <p:nvSpPr>
              <p:cNvPr id="293" name="Google Shape;293;p60"/>
              <p:cNvSpPr/>
              <p:nvPr/>
            </p:nvSpPr>
            <p:spPr>
              <a:xfrm rot="10800000">
                <a:off x="5908696" y="2707333"/>
                <a:ext cx="10899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s-ES" sz="1200" b="0" i="0" u="none" strike="noStrike" cap="none" dirty="0" smtClean="0">
                    <a:solidFill>
                      <a:srgbClr val="FFFFFF"/>
                    </a:solidFill>
                    <a:latin typeface="Arial"/>
                    <a:ea typeface="Arial"/>
                    <a:cs typeface="Arial"/>
                    <a:sym typeface="Arial"/>
                  </a:rPr>
                  <a:t>1 Julio 2022</a:t>
                </a:r>
                <a:endParaRPr lang="es-ES" sz="1400" b="0" i="0" u="none" strike="noStrike" cap="none" dirty="0">
                  <a:solidFill>
                    <a:srgbClr val="000000"/>
                  </a:solidFill>
                  <a:latin typeface="Arial"/>
                  <a:ea typeface="Arial"/>
                  <a:cs typeface="Arial"/>
                  <a:sym typeface="Arial"/>
                </a:endParaRPr>
              </a:p>
            </p:txBody>
          </p:sp>
        </p:grpSp>
        <p:sp>
          <p:nvSpPr>
            <p:cNvPr id="294" name="Google Shape;294;p60"/>
            <p:cNvSpPr txBox="1"/>
            <p:nvPr/>
          </p:nvSpPr>
          <p:spPr>
            <a:xfrm rot="10800000">
              <a:off x="5129816" y="4023157"/>
              <a:ext cx="2180400" cy="120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99DA"/>
                </a:buClr>
                <a:buSzPts val="900"/>
                <a:buFont typeface="Arial"/>
                <a:buNone/>
              </a:pPr>
              <a:r>
                <a:rPr lang="es-ES" sz="1100" b="1" dirty="0" smtClean="0">
                  <a:solidFill>
                    <a:schemeClr val="accent5"/>
                  </a:solidFill>
                </a:rPr>
                <a:t>Fecha límite </a:t>
              </a:r>
              <a:endParaRPr lang="es-ES" sz="1100" b="1" i="0" u="none" strike="noStrike" cap="none" dirty="0" smtClean="0">
                <a:solidFill>
                  <a:schemeClr val="accent5"/>
                </a:solidFill>
                <a:sym typeface="Arial"/>
              </a:endParaRPr>
            </a:p>
            <a:p>
              <a:pPr marL="0" marR="0" lvl="0" indent="0" algn="l" rtl="0">
                <a:lnSpc>
                  <a:spcPct val="100000"/>
                </a:lnSpc>
                <a:spcBef>
                  <a:spcPts val="0"/>
                </a:spcBef>
                <a:spcAft>
                  <a:spcPts val="0"/>
                </a:spcAft>
                <a:buClr>
                  <a:srgbClr val="000000"/>
                </a:buClr>
                <a:buSzPts val="900"/>
                <a:buFont typeface="Arial"/>
                <a:buNone/>
              </a:pPr>
              <a:r>
                <a:rPr lang="es-ES" sz="1100" dirty="0" smtClean="0">
                  <a:solidFill>
                    <a:schemeClr val="dk1"/>
                  </a:solidFill>
                </a:rPr>
                <a:t>para haber completado las últimas declaraciones aplazadas desde enero de</a:t>
              </a:r>
              <a:r>
                <a:rPr lang="es-ES" sz="1100" b="0" i="0" u="none" strike="noStrike" cap="none" dirty="0" smtClean="0">
                  <a:solidFill>
                    <a:schemeClr val="dk1"/>
                  </a:solidFill>
                  <a:sym typeface="Arial"/>
                </a:rPr>
                <a:t> 2022 mediante </a:t>
              </a:r>
              <a:r>
                <a:rPr lang="es-ES" sz="1100" b="0" i="0" u="none" strike="noStrike" cap="none" dirty="0" err="1" smtClean="0">
                  <a:solidFill>
                    <a:schemeClr val="dk1"/>
                  </a:solidFill>
                  <a:sym typeface="Arial"/>
                </a:rPr>
                <a:t>CFSP</a:t>
              </a:r>
              <a:endParaRPr lang="es-ES" sz="1100" b="0" i="0" u="none" strike="noStrike" cap="none" dirty="0">
                <a:solidFill>
                  <a:schemeClr val="dk1"/>
                </a:solidFill>
                <a:sym typeface="Arial"/>
              </a:endParaRPr>
            </a:p>
          </p:txBody>
        </p:sp>
      </p:grpSp>
      <p:sp>
        <p:nvSpPr>
          <p:cNvPr id="295" name="Google Shape;295;p60"/>
          <p:cNvSpPr/>
          <p:nvPr/>
        </p:nvSpPr>
        <p:spPr>
          <a:xfrm>
            <a:off x="167476" y="886975"/>
            <a:ext cx="2488500" cy="628500"/>
          </a:xfrm>
          <a:prstGeom prst="rect">
            <a:avLst/>
          </a:prstGeom>
          <a:solidFill>
            <a:schemeClr val="accent3"/>
          </a:solidFill>
          <a:ln>
            <a:noFill/>
          </a:ln>
        </p:spPr>
        <p:txBody>
          <a:bodyPr spcFirstLastPara="1" wrap="square" lIns="189000" tIns="45700" rIns="91425" bIns="45700" anchor="ctr" anchorCtr="0">
            <a:noAutofit/>
          </a:bodyPr>
          <a:lstStyle/>
          <a:p>
            <a:pPr marL="0" marR="0" lvl="0" indent="0" algn="l" rtl="0">
              <a:lnSpc>
                <a:spcPct val="100000"/>
              </a:lnSpc>
              <a:spcBef>
                <a:spcPts val="0"/>
              </a:spcBef>
              <a:spcAft>
                <a:spcPts val="0"/>
              </a:spcAft>
              <a:buClr>
                <a:srgbClr val="FFFFFF"/>
              </a:buClr>
              <a:buSzPts val="1050"/>
              <a:buFont typeface="Arial"/>
              <a:buNone/>
            </a:pPr>
            <a:r>
              <a:rPr lang="es-ES" sz="1050" b="0" i="0" u="none" strike="noStrike" cap="none" dirty="0" smtClean="0">
                <a:solidFill>
                  <a:srgbClr val="FFFFFF"/>
                </a:solidFill>
                <a:sym typeface="Arial"/>
              </a:rPr>
              <a:t>El Acuerdo de Comercio y Cooperación no </a:t>
            </a:r>
            <a:r>
              <a:rPr lang="es-ES" sz="1050" dirty="0" smtClean="0">
                <a:solidFill>
                  <a:srgbClr val="FFFFFF"/>
                </a:solidFill>
              </a:rPr>
              <a:t>significa que dejen de ser necesarios los controles</a:t>
            </a:r>
            <a:r>
              <a:rPr lang="es-ES" sz="1050" b="0" i="0" u="none" strike="noStrike" cap="none" dirty="0" smtClean="0">
                <a:solidFill>
                  <a:srgbClr val="FFFFFF"/>
                </a:solidFill>
                <a:sym typeface="Arial"/>
              </a:rPr>
              <a:t> aduaneros.</a:t>
            </a:r>
            <a:endParaRPr lang="es-ES" sz="1400" b="0" i="0" u="none" strike="noStrike" cap="none" dirty="0">
              <a:solidFill>
                <a:srgbClr val="000000"/>
              </a:solidFill>
              <a:sym typeface="Arial"/>
            </a:endParaRPr>
          </a:p>
        </p:txBody>
      </p:sp>
      <p:grpSp>
        <p:nvGrpSpPr>
          <p:cNvPr id="296" name="Google Shape;296;p60"/>
          <p:cNvGrpSpPr/>
          <p:nvPr/>
        </p:nvGrpSpPr>
        <p:grpSpPr>
          <a:xfrm rot="10800000">
            <a:off x="5606013" y="2302600"/>
            <a:ext cx="1534500" cy="1857354"/>
            <a:chOff x="5292758" y="2663383"/>
            <a:chExt cx="2046000" cy="2476472"/>
          </a:xfrm>
        </p:grpSpPr>
        <p:grpSp>
          <p:nvGrpSpPr>
            <p:cNvPr id="297" name="Google Shape;297;p60"/>
            <p:cNvGrpSpPr/>
            <p:nvPr/>
          </p:nvGrpSpPr>
          <p:grpSpPr>
            <a:xfrm>
              <a:off x="6117576" y="2663383"/>
              <a:ext cx="801000" cy="1289392"/>
              <a:chOff x="6117576" y="2663383"/>
              <a:chExt cx="801000" cy="1289392"/>
            </a:xfrm>
          </p:grpSpPr>
          <p:cxnSp>
            <p:nvCxnSpPr>
              <p:cNvPr id="298" name="Google Shape;298;p60"/>
              <p:cNvCxnSpPr/>
              <p:nvPr/>
            </p:nvCxnSpPr>
            <p:spPr>
              <a:xfrm>
                <a:off x="6516955" y="3393275"/>
                <a:ext cx="0" cy="559500"/>
              </a:xfrm>
              <a:prstGeom prst="straightConnector1">
                <a:avLst/>
              </a:prstGeom>
              <a:solidFill>
                <a:srgbClr val="929288"/>
              </a:solidFill>
              <a:ln w="57150" cap="flat" cmpd="sng">
                <a:solidFill>
                  <a:srgbClr val="929288"/>
                </a:solidFill>
                <a:prstDash val="solid"/>
                <a:miter lim="800000"/>
                <a:headEnd type="none" w="sm" len="sm"/>
                <a:tailEnd type="none" w="sm" len="sm"/>
              </a:ln>
            </p:spPr>
          </p:cxnSp>
          <p:sp>
            <p:nvSpPr>
              <p:cNvPr id="299" name="Google Shape;299;p60"/>
              <p:cNvSpPr/>
              <p:nvPr/>
            </p:nvSpPr>
            <p:spPr>
              <a:xfrm>
                <a:off x="6145480" y="2663383"/>
                <a:ext cx="745200" cy="7452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FFFFFF"/>
                  </a:solidFill>
                  <a:latin typeface="Arial"/>
                  <a:ea typeface="Arial"/>
                  <a:cs typeface="Arial"/>
                  <a:sym typeface="Arial"/>
                </a:endParaRPr>
              </a:p>
            </p:txBody>
          </p:sp>
          <p:sp>
            <p:nvSpPr>
              <p:cNvPr id="300" name="Google Shape;300;p60"/>
              <p:cNvSpPr/>
              <p:nvPr/>
            </p:nvSpPr>
            <p:spPr>
              <a:xfrm rot="10800000">
                <a:off x="6117576" y="2728189"/>
                <a:ext cx="8010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s-ES" sz="1200" b="0" i="0" u="none" strike="noStrike" cap="none" dirty="0" smtClean="0">
                    <a:solidFill>
                      <a:srgbClr val="FFFFFF"/>
                    </a:solidFill>
                    <a:latin typeface="Arial"/>
                    <a:ea typeface="Arial"/>
                    <a:cs typeface="Arial"/>
                    <a:sym typeface="Arial"/>
                  </a:rPr>
                  <a:t>1 Mar 2022</a:t>
                </a:r>
                <a:endParaRPr lang="es-ES" sz="1400" b="0" i="0" u="none" strike="noStrike" cap="none" dirty="0">
                  <a:solidFill>
                    <a:srgbClr val="000000"/>
                  </a:solidFill>
                  <a:latin typeface="Arial"/>
                  <a:ea typeface="Arial"/>
                  <a:cs typeface="Arial"/>
                  <a:sym typeface="Arial"/>
                </a:endParaRPr>
              </a:p>
            </p:txBody>
          </p:sp>
        </p:grpSp>
        <p:sp>
          <p:nvSpPr>
            <p:cNvPr id="301" name="Google Shape;301;p60"/>
            <p:cNvSpPr txBox="1"/>
            <p:nvPr/>
          </p:nvSpPr>
          <p:spPr>
            <a:xfrm rot="10800000">
              <a:off x="5292758" y="4062555"/>
              <a:ext cx="2046000" cy="107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es-ES" sz="1100" b="1" dirty="0" err="1" smtClean="0">
                  <a:solidFill>
                    <a:srgbClr val="FF0000"/>
                  </a:solidFill>
                </a:rPr>
                <a:t>PCF</a:t>
              </a:r>
              <a:r>
                <a:rPr lang="es-ES" sz="1100" b="1" i="0" u="none" strike="noStrike" cap="none" dirty="0" err="1" smtClean="0">
                  <a:solidFill>
                    <a:srgbClr val="FF0000"/>
                  </a:solidFill>
                  <a:sym typeface="Arial"/>
                </a:rPr>
                <a:t>s</a:t>
              </a:r>
              <a:r>
                <a:rPr lang="es-ES" sz="1100" b="1" i="0" u="none" strike="noStrike" cap="none" dirty="0" smtClean="0">
                  <a:solidFill>
                    <a:srgbClr val="FF0000"/>
                  </a:solidFill>
                  <a:sym typeface="Arial"/>
                </a:rPr>
                <a:t> online</a:t>
              </a:r>
            </a:p>
            <a:p>
              <a:pPr marL="0" marR="0" lvl="0" indent="0" algn="l" rtl="0">
                <a:lnSpc>
                  <a:spcPct val="100000"/>
                </a:lnSpc>
                <a:spcBef>
                  <a:spcPts val="0"/>
                </a:spcBef>
                <a:spcAft>
                  <a:spcPts val="0"/>
                </a:spcAft>
                <a:buClr>
                  <a:srgbClr val="62635B"/>
                </a:buClr>
                <a:buSzPts val="900"/>
                <a:buFont typeface="Arial"/>
                <a:buNone/>
              </a:pPr>
              <a:r>
                <a:rPr lang="es-ES" sz="1100" dirty="0" smtClean="0">
                  <a:solidFill>
                    <a:schemeClr val="dk1"/>
                  </a:solidFill>
                </a:rPr>
                <a:t>Para </a:t>
              </a:r>
              <a:r>
                <a:rPr lang="es-ES" sz="1100" b="1" dirty="0" smtClean="0">
                  <a:solidFill>
                    <a:schemeClr val="dk1"/>
                  </a:solidFill>
                </a:rPr>
                <a:t>animales vivos </a:t>
              </a:r>
              <a:r>
                <a:rPr lang="es-ES" sz="1100" dirty="0" smtClean="0">
                  <a:solidFill>
                    <a:schemeClr val="dk1"/>
                  </a:solidFill>
                </a:rPr>
                <a:t>y </a:t>
              </a:r>
              <a:r>
                <a:rPr lang="es-ES" sz="1100" b="1" dirty="0" smtClean="0">
                  <a:solidFill>
                    <a:schemeClr val="dk1"/>
                  </a:solidFill>
                </a:rPr>
                <a:t>todos los productos vegetales regulados</a:t>
              </a:r>
              <a:endParaRPr lang="es-ES" sz="1100" b="1" i="0" u="none" strike="noStrike" cap="none" dirty="0" smtClean="0">
                <a:solidFill>
                  <a:schemeClr val="dk1"/>
                </a:solidFill>
                <a:sym typeface="Arial"/>
              </a:endParaRPr>
            </a:p>
            <a:p>
              <a:pPr marL="0" marR="0" lvl="0" indent="0" algn="l" rtl="0">
                <a:lnSpc>
                  <a:spcPct val="100000"/>
                </a:lnSpc>
                <a:spcBef>
                  <a:spcPts val="0"/>
                </a:spcBef>
                <a:spcAft>
                  <a:spcPts val="0"/>
                </a:spcAft>
                <a:buClr>
                  <a:srgbClr val="000000"/>
                </a:buClr>
                <a:buSzPts val="900"/>
                <a:buFont typeface="Arial"/>
                <a:buNone/>
              </a:pPr>
              <a:endParaRPr lang="es-ES" sz="900" b="1" i="0" u="none" strike="noStrike" cap="none" dirty="0">
                <a:solidFill>
                  <a:srgbClr val="FF0000"/>
                </a:solidFill>
                <a:sym typeface="Arial"/>
              </a:endParaRPr>
            </a:p>
          </p:txBody>
        </p:sp>
      </p:grpSp>
      <p:grpSp>
        <p:nvGrpSpPr>
          <p:cNvPr id="302" name="Google Shape;302;p60"/>
          <p:cNvGrpSpPr/>
          <p:nvPr/>
        </p:nvGrpSpPr>
        <p:grpSpPr>
          <a:xfrm>
            <a:off x="213130" y="2356408"/>
            <a:ext cx="1112400" cy="2487609"/>
            <a:chOff x="8557955" y="2663383"/>
            <a:chExt cx="1483200" cy="3316812"/>
          </a:xfrm>
        </p:grpSpPr>
        <p:sp>
          <p:nvSpPr>
            <p:cNvPr id="303" name="Google Shape;303;p60"/>
            <p:cNvSpPr txBox="1"/>
            <p:nvPr/>
          </p:nvSpPr>
          <p:spPr>
            <a:xfrm>
              <a:off x="8557955" y="4308595"/>
              <a:ext cx="1483200" cy="1671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s-ES" sz="1100" b="1" i="0" u="none" strike="noStrike" cap="none" dirty="0" smtClean="0">
                  <a:solidFill>
                    <a:schemeClr val="dk1"/>
                  </a:solidFill>
                </a:rPr>
                <a:t>Comienzo de los tramites </a:t>
              </a:r>
              <a:r>
                <a:rPr lang="es-ES" sz="1100" b="1" dirty="0" smtClean="0">
                  <a:solidFill>
                    <a:schemeClr val="dk1"/>
                  </a:solidFill>
                </a:rPr>
                <a:t>aduaneros tanto por parte del RU como de la UE</a:t>
              </a:r>
              <a:endParaRPr lang="es-ES" sz="1100" b="1" i="0" u="none" strike="noStrike" cap="none" dirty="0">
                <a:solidFill>
                  <a:schemeClr val="dk1"/>
                </a:solidFill>
              </a:endParaRPr>
            </a:p>
          </p:txBody>
        </p:sp>
        <p:grpSp>
          <p:nvGrpSpPr>
            <p:cNvPr id="304" name="Google Shape;304;p60"/>
            <p:cNvGrpSpPr/>
            <p:nvPr/>
          </p:nvGrpSpPr>
          <p:grpSpPr>
            <a:xfrm>
              <a:off x="8800861" y="2663383"/>
              <a:ext cx="837000" cy="1492500"/>
              <a:chOff x="8800861" y="2663383"/>
              <a:chExt cx="837000" cy="1492500"/>
            </a:xfrm>
          </p:grpSpPr>
          <p:cxnSp>
            <p:nvCxnSpPr>
              <p:cNvPr id="305" name="Google Shape;305;p60"/>
              <p:cNvCxnSpPr>
                <a:stCxn id="306" idx="4"/>
              </p:cNvCxnSpPr>
              <p:nvPr/>
            </p:nvCxnSpPr>
            <p:spPr>
              <a:xfrm>
                <a:off x="9215351" y="3408583"/>
                <a:ext cx="3900" cy="747300"/>
              </a:xfrm>
              <a:prstGeom prst="straightConnector1">
                <a:avLst/>
              </a:prstGeom>
              <a:solidFill>
                <a:srgbClr val="929288"/>
              </a:solidFill>
              <a:ln w="57150" cap="flat" cmpd="sng">
                <a:solidFill>
                  <a:srgbClr val="929288"/>
                </a:solidFill>
                <a:prstDash val="solid"/>
                <a:miter lim="800000"/>
                <a:headEnd type="none" w="sm" len="sm"/>
                <a:tailEnd type="none" w="sm" len="sm"/>
              </a:ln>
            </p:spPr>
          </p:cxnSp>
          <p:sp>
            <p:nvSpPr>
              <p:cNvPr id="307" name="Google Shape;307;p60"/>
              <p:cNvSpPr/>
              <p:nvPr/>
            </p:nvSpPr>
            <p:spPr>
              <a:xfrm>
                <a:off x="8800861" y="2741826"/>
                <a:ext cx="8370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2635B"/>
                  </a:buClr>
                  <a:buSzPts val="1200"/>
                  <a:buFont typeface="Arial"/>
                  <a:buNone/>
                </a:pPr>
                <a:r>
                  <a:rPr lang="es-ES" sz="1200" b="0" i="0" u="none" strike="noStrike" cap="none" dirty="0" smtClean="0">
                    <a:solidFill>
                      <a:srgbClr val="62635B"/>
                    </a:solidFill>
                    <a:latin typeface="Arial"/>
                    <a:ea typeface="Arial"/>
                    <a:cs typeface="Arial"/>
                    <a:sym typeface="Arial"/>
                  </a:rPr>
                  <a:t>1 Ene</a:t>
                </a:r>
                <a:endParaRPr lang="es-ES" sz="1400" b="0" i="0" u="none"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62635B"/>
                  </a:buClr>
                  <a:buSzPts val="1200"/>
                  <a:buFont typeface="Arial"/>
                  <a:buNone/>
                </a:pPr>
                <a:r>
                  <a:rPr lang="es-ES" sz="1200" b="0" i="0" u="none" strike="noStrike" cap="none" dirty="0" smtClean="0">
                    <a:solidFill>
                      <a:srgbClr val="62635B"/>
                    </a:solidFill>
                    <a:latin typeface="Arial"/>
                    <a:ea typeface="Arial"/>
                    <a:cs typeface="Arial"/>
                    <a:sym typeface="Arial"/>
                  </a:rPr>
                  <a:t>2021</a:t>
                </a:r>
                <a:endParaRPr lang="es-ES" sz="1400" b="0" i="0" u="none" strike="noStrike" cap="none" dirty="0">
                  <a:solidFill>
                    <a:srgbClr val="000000"/>
                  </a:solidFill>
                  <a:latin typeface="Arial"/>
                  <a:ea typeface="Arial"/>
                  <a:cs typeface="Arial"/>
                  <a:sym typeface="Arial"/>
                </a:endParaRPr>
              </a:p>
            </p:txBody>
          </p:sp>
          <p:sp>
            <p:nvSpPr>
              <p:cNvPr id="306" name="Google Shape;306;p60"/>
              <p:cNvSpPr/>
              <p:nvPr/>
            </p:nvSpPr>
            <p:spPr>
              <a:xfrm>
                <a:off x="8842751" y="2663383"/>
                <a:ext cx="745200" cy="745200"/>
              </a:xfrm>
              <a:prstGeom prst="ellipse">
                <a:avLst/>
              </a:prstGeom>
              <a:noFill/>
              <a:ln w="38100" cap="flat" cmpd="sng">
                <a:solidFill>
                  <a:srgbClr val="62635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lang="es-ES" sz="1350" b="0" i="0" u="none" strike="noStrike" cap="none" dirty="0">
                  <a:solidFill>
                    <a:srgbClr val="FFFFFF"/>
                  </a:solidFill>
                  <a:latin typeface="Arial"/>
                  <a:ea typeface="Arial"/>
                  <a:cs typeface="Arial"/>
                  <a:sym typeface="Arial"/>
                </a:endParaRPr>
              </a:p>
            </p:txBody>
          </p:sp>
        </p:grpSp>
      </p:grpSp>
      <p:sp>
        <p:nvSpPr>
          <p:cNvPr id="308" name="Google Shape;308;p60"/>
          <p:cNvSpPr txBox="1"/>
          <p:nvPr/>
        </p:nvSpPr>
        <p:spPr>
          <a:xfrm>
            <a:off x="2183225" y="-102873"/>
            <a:ext cx="736571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b="1" dirty="0" smtClean="0">
                <a:solidFill>
                  <a:schemeClr val="lt1"/>
                </a:solidFill>
              </a:rPr>
              <a:t>Importaciones desde la UE a GB </a:t>
            </a:r>
            <a:r>
              <a:rPr lang="es-ES" sz="2800" b="1" dirty="0" smtClean="0">
                <a:solidFill>
                  <a:schemeClr val="lt1"/>
                </a:solidFill>
              </a:rPr>
              <a:t>– </a:t>
            </a:r>
            <a:r>
              <a:rPr lang="es-ES" sz="2000" b="1" dirty="0" smtClean="0">
                <a:solidFill>
                  <a:schemeClr val="lt1"/>
                </a:solidFill>
              </a:rPr>
              <a:t>nuevas fechas clave</a:t>
            </a:r>
            <a:endParaRPr lang="es-ES" b="1"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61"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315" name="Google Shape;315;p61"/>
          <p:cNvSpPr txBox="1"/>
          <p:nvPr/>
        </p:nvSpPr>
        <p:spPr>
          <a:xfrm>
            <a:off x="287350" y="812000"/>
            <a:ext cx="8526900" cy="611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s-ES" sz="3000" dirty="0" smtClean="0">
                <a:solidFill>
                  <a:srgbClr val="434343"/>
                </a:solidFill>
              </a:rPr>
              <a:t>2ª pregunta</a:t>
            </a:r>
            <a:endParaRPr lang="es-ES" sz="3000" b="1" dirty="0">
              <a:solidFill>
                <a:srgbClr val="434343"/>
              </a:solidFill>
              <a:sym typeface="Arial"/>
            </a:endParaRPr>
          </a:p>
        </p:txBody>
      </p:sp>
      <p:sp>
        <p:nvSpPr>
          <p:cNvPr id="316" name="Google Shape;316;p61"/>
          <p:cNvSpPr txBox="1"/>
          <p:nvPr/>
        </p:nvSpPr>
        <p:spPr>
          <a:xfrm>
            <a:off x="287350" y="1387788"/>
            <a:ext cx="5655206" cy="278283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600" b="1" dirty="0" smtClean="0">
                <a:solidFill>
                  <a:schemeClr val="dk1"/>
                </a:solidFill>
              </a:rPr>
              <a:t>¿Cuál de las siguientes afirmaciones se ajusta más a usted o su empresa?</a:t>
            </a:r>
          </a:p>
          <a:p>
            <a:pPr marL="0" lvl="0" indent="0" algn="l" rtl="0">
              <a:lnSpc>
                <a:spcPct val="115000"/>
              </a:lnSpc>
              <a:spcBef>
                <a:spcPts val="0"/>
              </a:spcBef>
              <a:spcAft>
                <a:spcPts val="0"/>
              </a:spcAft>
              <a:buNone/>
            </a:pPr>
            <a:r>
              <a:rPr lang="es-ES" sz="1600" b="1" dirty="0" smtClean="0">
                <a:solidFill>
                  <a:schemeClr val="dk1"/>
                </a:solidFill>
              </a:rPr>
              <a:t>	</a:t>
            </a:r>
          </a:p>
          <a:p>
            <a:pPr algn="just">
              <a:lnSpc>
                <a:spcPct val="107000"/>
              </a:lnSpc>
              <a:spcAft>
                <a:spcPts val="800"/>
              </a:spcAft>
            </a:pPr>
            <a:r>
              <a:rPr lang="es-ES" sz="1600" dirty="0" smtClean="0">
                <a:latin typeface="Arial" panose="020B0604020202020204" pitchFamily="34" charset="0"/>
                <a:ea typeface="Calibri" panose="020F0502020204030204" pitchFamily="34" charset="0"/>
                <a:cs typeface="Times New Roman" panose="02020603050405020304" pitchFamily="18" charset="0"/>
              </a:rPr>
              <a:t>a) Sé cuáles son los procedimientos necesarios para trasladar mercancías entre GB y la UE.</a:t>
            </a:r>
          </a:p>
          <a:p>
            <a:pPr algn="just">
              <a:lnSpc>
                <a:spcPct val="107000"/>
              </a:lnSpc>
              <a:spcAft>
                <a:spcPts val="800"/>
              </a:spcAft>
            </a:pPr>
            <a:r>
              <a:rPr lang="es-ES" sz="1600" dirty="0" smtClean="0">
                <a:latin typeface="Arial" panose="020B0604020202020204" pitchFamily="34" charset="0"/>
                <a:ea typeface="Calibri" panose="020F0502020204030204" pitchFamily="34" charset="0"/>
                <a:cs typeface="Times New Roman" panose="02020603050405020304" pitchFamily="18" charset="0"/>
              </a:rPr>
              <a:t>b) Conozco algunos, pero no todos, los procedimientos necesarios para mover mercancías entre GB y la UE.</a:t>
            </a:r>
          </a:p>
          <a:p>
            <a:pPr algn="just">
              <a:lnSpc>
                <a:spcPct val="107000"/>
              </a:lnSpc>
              <a:spcAft>
                <a:spcPts val="800"/>
              </a:spcAft>
            </a:pPr>
            <a:r>
              <a:rPr lang="es-ES" sz="1600" dirty="0" smtClean="0">
                <a:latin typeface="Arial" panose="020B0604020202020204" pitchFamily="34" charset="0"/>
                <a:ea typeface="Calibri" panose="020F0502020204030204" pitchFamily="34" charset="0"/>
                <a:cs typeface="Times New Roman" panose="02020603050405020304" pitchFamily="18" charset="0"/>
              </a:rPr>
              <a:t>c) No sé cuáles son los procedimientos necesarios para trasladar mercancías entre GB y la UE.</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17" name="Google Shape;317;p61"/>
          <p:cNvGrpSpPr/>
          <p:nvPr/>
        </p:nvGrpSpPr>
        <p:grpSpPr>
          <a:xfrm>
            <a:off x="6200999" y="1204936"/>
            <a:ext cx="1689057" cy="2965684"/>
            <a:chOff x="4795950" y="1431350"/>
            <a:chExt cx="1820300" cy="3196125"/>
          </a:xfrm>
        </p:grpSpPr>
        <p:pic>
          <p:nvPicPr>
            <p:cNvPr id="318" name="Google Shape;318;p61"/>
            <p:cNvPicPr preferRelativeResize="0"/>
            <p:nvPr/>
          </p:nvPicPr>
          <p:blipFill>
            <a:blip r:embed="rId4">
              <a:alphaModFix/>
            </a:blip>
            <a:stretch>
              <a:fillRect/>
            </a:stretch>
          </p:blipFill>
          <p:spPr>
            <a:xfrm>
              <a:off x="4795950" y="1431350"/>
              <a:ext cx="1820300" cy="3196125"/>
            </a:xfrm>
            <a:prstGeom prst="rect">
              <a:avLst/>
            </a:prstGeom>
            <a:noFill/>
            <a:ln>
              <a:noFill/>
            </a:ln>
          </p:spPr>
        </p:pic>
        <p:pic>
          <p:nvPicPr>
            <p:cNvPr id="319" name="Google Shape;319;p61"/>
            <p:cNvPicPr preferRelativeResize="0"/>
            <p:nvPr/>
          </p:nvPicPr>
          <p:blipFill>
            <a:blip r:embed="rId5">
              <a:alphaModFix/>
            </a:blip>
            <a:stretch>
              <a:fillRect/>
            </a:stretch>
          </p:blipFill>
          <p:spPr>
            <a:xfrm>
              <a:off x="5074462" y="2666000"/>
              <a:ext cx="1263274" cy="421101"/>
            </a:xfrm>
            <a:prstGeom prst="rect">
              <a:avLst/>
            </a:prstGeom>
            <a:noFill/>
            <a:ln>
              <a:noFill/>
            </a:ln>
          </p:spPr>
        </p:pic>
        <p:sp>
          <p:nvSpPr>
            <p:cNvPr id="320" name="Google Shape;320;p61"/>
            <p:cNvSpPr txBox="1"/>
            <p:nvPr/>
          </p:nvSpPr>
          <p:spPr>
            <a:xfrm>
              <a:off x="5074438" y="3223813"/>
              <a:ext cx="1263300" cy="5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t>#</a:t>
              </a:r>
              <a:r>
                <a:rPr lang="en-GB" sz="2100"/>
                <a:t>BPDG</a:t>
              </a:r>
              <a:endParaRPr sz="2100"/>
            </a:p>
          </p:txBody>
        </p:sp>
        <p:sp>
          <p:nvSpPr>
            <p:cNvPr id="321" name="Google Shape;321;p61"/>
            <p:cNvSpPr txBox="1"/>
            <p:nvPr/>
          </p:nvSpPr>
          <p:spPr>
            <a:xfrm>
              <a:off x="5074425" y="2110697"/>
              <a:ext cx="1263300" cy="42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t>www.sli.do</a:t>
              </a:r>
              <a:endParaRPr sz="16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62" descr="A person wearing a hat&#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328" name="Google Shape;328;p62"/>
          <p:cNvSpPr txBox="1"/>
          <p:nvPr/>
        </p:nvSpPr>
        <p:spPr>
          <a:xfrm>
            <a:off x="252900" y="1566475"/>
            <a:ext cx="4319100" cy="543300"/>
          </a:xfrm>
          <a:prstGeom prst="rect">
            <a:avLst/>
          </a:prstGeom>
          <a:noFill/>
          <a:ln>
            <a:noFill/>
          </a:ln>
        </p:spPr>
        <p:txBody>
          <a:bodyPr spcFirstLastPara="1" wrap="square" lIns="68575" tIns="34275" rIns="68575" bIns="34275" anchor="t" anchorCtr="0">
            <a:normAutofit fontScale="92500"/>
          </a:bodyPr>
          <a:lstStyle/>
          <a:p>
            <a:pPr marL="0" marR="0" lvl="0" indent="0" algn="l" rtl="0">
              <a:lnSpc>
                <a:spcPct val="90000"/>
              </a:lnSpc>
              <a:spcBef>
                <a:spcPts val="0"/>
              </a:spcBef>
              <a:spcAft>
                <a:spcPts val="0"/>
              </a:spcAft>
              <a:buClr>
                <a:srgbClr val="FFFFFF"/>
              </a:buClr>
              <a:buSzPts val="3300"/>
              <a:buFont typeface="Arial"/>
              <a:buNone/>
            </a:pPr>
            <a:r>
              <a:rPr lang="es-ES" sz="3300" b="1" dirty="0" smtClean="0">
                <a:solidFill>
                  <a:srgbClr val="FFFFFF"/>
                </a:solidFill>
                <a:latin typeface="Arial "/>
                <a:ea typeface="Arial "/>
                <a:cs typeface="Arial "/>
                <a:sym typeface="Arial "/>
              </a:rPr>
              <a:t>Controles aduaneros</a:t>
            </a:r>
            <a:endParaRPr lang="es-ES" sz="1100" dirty="0"/>
          </a:p>
        </p:txBody>
      </p:sp>
      <p:sp>
        <p:nvSpPr>
          <p:cNvPr id="329" name="Google Shape;329;p62"/>
          <p:cNvSpPr txBox="1"/>
          <p:nvPr/>
        </p:nvSpPr>
        <p:spPr>
          <a:xfrm>
            <a:off x="289331" y="2109775"/>
            <a:ext cx="4191900" cy="75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SzPts val="2700"/>
              <a:buFont typeface="Arial"/>
              <a:buNone/>
            </a:pPr>
            <a:r>
              <a:rPr lang="en-GB" sz="2700">
                <a:solidFill>
                  <a:schemeClr val="lt1"/>
                </a:solidFill>
              </a:rPr>
              <a:t>Flavia Munteanu</a:t>
            </a:r>
            <a:endParaRPr sz="2700">
              <a:solidFill>
                <a:schemeClr val="lt1"/>
              </a:solidFill>
            </a:endParaRPr>
          </a:p>
          <a:p>
            <a:pPr marL="0" marR="0" lvl="0" indent="0" algn="l" rtl="0">
              <a:lnSpc>
                <a:spcPct val="100000"/>
              </a:lnSpc>
              <a:spcBef>
                <a:spcPts val="0"/>
              </a:spcBef>
              <a:spcAft>
                <a:spcPts val="0"/>
              </a:spcAft>
              <a:buClr>
                <a:schemeClr val="accent1"/>
              </a:buClr>
              <a:buSzPts val="2700"/>
              <a:buFont typeface="Arial"/>
              <a:buNone/>
            </a:pPr>
            <a:r>
              <a:rPr lang="en-GB" sz="2700">
                <a:solidFill>
                  <a:schemeClr val="lt1"/>
                </a:solidFill>
              </a:rPr>
              <a:t>HMRC </a:t>
            </a:r>
            <a:endParaRPr sz="2700">
              <a:solidFill>
                <a:schemeClr val="lt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63" descr="A picture containing bird&#10;&#10;Description automatically generated"/>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336" name="Google Shape;336;p63"/>
          <p:cNvSpPr txBox="1"/>
          <p:nvPr/>
        </p:nvSpPr>
        <p:spPr>
          <a:xfrm>
            <a:off x="291749" y="670056"/>
            <a:ext cx="8560500" cy="4295100"/>
          </a:xfrm>
          <a:prstGeom prst="rect">
            <a:avLst/>
          </a:prstGeom>
          <a:noFill/>
          <a:ln>
            <a:noFill/>
          </a:ln>
        </p:spPr>
        <p:txBody>
          <a:bodyPr spcFirstLastPara="1" wrap="square" lIns="91425" tIns="91425" rIns="91425" bIns="91425" anchor="t" anchorCtr="0">
            <a:noAutofit/>
          </a:bodyPr>
          <a:lstStyle/>
          <a:p>
            <a:pPr marL="230399" marR="0" lvl="0" indent="-216799" algn="just" rtl="0">
              <a:lnSpc>
                <a:spcPct val="115000"/>
              </a:lnSpc>
              <a:spcBef>
                <a:spcPts val="0"/>
              </a:spcBef>
              <a:spcAft>
                <a:spcPts val="0"/>
              </a:spcAft>
              <a:buClr>
                <a:srgbClr val="000000"/>
              </a:buClr>
              <a:buSzPts val="1600"/>
              <a:buFont typeface="Arial"/>
              <a:buChar char="•"/>
            </a:pPr>
            <a:r>
              <a:rPr lang="es-ES" b="0" i="0" u="none" strike="noStrike" cap="none" dirty="0" smtClean="0">
                <a:solidFill>
                  <a:srgbClr val="000000"/>
                </a:solidFill>
                <a:sym typeface="Arial"/>
              </a:rPr>
              <a:t>El Reino Unido ha introducido los </a:t>
            </a:r>
            <a:r>
              <a:rPr lang="es-ES" dirty="0" smtClean="0"/>
              <a:t>controles aduaneros en distintas fases</a:t>
            </a:r>
            <a:r>
              <a:rPr lang="es-ES" b="0" i="0" u="none" strike="noStrike" cap="none" dirty="0" smtClean="0">
                <a:solidFill>
                  <a:srgbClr val="000000"/>
                </a:solidFill>
                <a:sym typeface="Arial"/>
              </a:rPr>
              <a:t> – algunos controles</a:t>
            </a:r>
            <a:r>
              <a:rPr lang="es-ES" dirty="0" smtClean="0"/>
              <a:t> comenzaron el </a:t>
            </a:r>
            <a:r>
              <a:rPr lang="es-ES" b="1" i="0" u="none" strike="noStrike" cap="none" dirty="0" smtClean="0">
                <a:solidFill>
                  <a:schemeClr val="accent2"/>
                </a:solidFill>
                <a:sym typeface="Arial"/>
              </a:rPr>
              <a:t>1 de enero de 2021,</a:t>
            </a:r>
            <a:r>
              <a:rPr lang="es-ES" b="0" i="0" u="none" strike="noStrike" cap="none" dirty="0" smtClean="0">
                <a:solidFill>
                  <a:schemeClr val="accent2"/>
                </a:solidFill>
                <a:sym typeface="Arial"/>
              </a:rPr>
              <a:t> </a:t>
            </a:r>
            <a:r>
              <a:rPr lang="es-ES" b="0" i="0" u="none" strike="noStrike" cap="none" dirty="0" smtClean="0">
                <a:solidFill>
                  <a:srgbClr val="000000"/>
                </a:solidFill>
                <a:sym typeface="Arial"/>
              </a:rPr>
              <a:t>teniendo previsto que estén plenamente introducidos a partir del </a:t>
            </a:r>
            <a:r>
              <a:rPr lang="es-ES" b="1" i="0" u="none" strike="noStrike" cap="none" dirty="0" smtClean="0">
                <a:solidFill>
                  <a:schemeClr val="accent6"/>
                </a:solidFill>
                <a:sym typeface="Arial"/>
              </a:rPr>
              <a:t>1 de enero de 2022.</a:t>
            </a:r>
          </a:p>
          <a:p>
            <a:pPr marL="230399" marR="0" lvl="0" indent="-216799" algn="just" rtl="0">
              <a:lnSpc>
                <a:spcPct val="115000"/>
              </a:lnSpc>
              <a:spcBef>
                <a:spcPts val="1000"/>
              </a:spcBef>
              <a:spcAft>
                <a:spcPts val="0"/>
              </a:spcAft>
              <a:buClr>
                <a:srgbClr val="000000"/>
              </a:buClr>
              <a:buSzPts val="1600"/>
              <a:buFont typeface="Arial"/>
              <a:buChar char="•"/>
            </a:pPr>
            <a:r>
              <a:rPr lang="es-ES" b="0" i="0" u="none" strike="noStrike" cap="none" dirty="0" smtClean="0">
                <a:solidFill>
                  <a:schemeClr val="dk1"/>
                </a:solidFill>
                <a:sym typeface="Arial"/>
              </a:rPr>
              <a:t>Los comerciantes que importen bienes sujeto</a:t>
            </a:r>
            <a:r>
              <a:rPr lang="es-ES" dirty="0" smtClean="0">
                <a:solidFill>
                  <a:schemeClr val="dk1"/>
                </a:solidFill>
              </a:rPr>
              <a:t>s a controles</a:t>
            </a:r>
            <a:r>
              <a:rPr lang="es-ES" b="0" i="0" u="none" strike="noStrike" cap="none" dirty="0" smtClean="0">
                <a:solidFill>
                  <a:schemeClr val="dk1"/>
                </a:solidFill>
                <a:sym typeface="Arial"/>
              </a:rPr>
              <a:t> (como los que están sujetos a impuestos especiales) han cumplido </a:t>
            </a:r>
            <a:r>
              <a:rPr lang="es-ES" dirty="0" smtClean="0">
                <a:solidFill>
                  <a:schemeClr val="dk1"/>
                </a:solidFill>
              </a:rPr>
              <a:t>todos los requisitos aduaneros </a:t>
            </a:r>
            <a:r>
              <a:rPr lang="es-ES" b="0" i="0" u="none" strike="noStrike" cap="none" dirty="0" smtClean="0">
                <a:solidFill>
                  <a:schemeClr val="dk1"/>
                </a:solidFill>
                <a:sym typeface="Arial"/>
              </a:rPr>
              <a:t>desde </a:t>
            </a:r>
            <a:r>
              <a:rPr lang="es-ES" b="1" i="0" u="none" strike="noStrike" cap="none" dirty="0" smtClean="0">
                <a:solidFill>
                  <a:schemeClr val="dk1"/>
                </a:solidFill>
                <a:sym typeface="Arial"/>
              </a:rPr>
              <a:t>enero</a:t>
            </a:r>
            <a:r>
              <a:rPr lang="es-ES" b="0" i="0" u="none" strike="noStrike" cap="none" dirty="0" smtClean="0">
                <a:solidFill>
                  <a:schemeClr val="dk1"/>
                </a:solidFill>
                <a:sym typeface="Arial"/>
              </a:rPr>
              <a:t> </a:t>
            </a:r>
            <a:r>
              <a:rPr lang="es-ES" b="1" i="0" u="none" strike="noStrike" cap="none" dirty="0" smtClean="0">
                <a:solidFill>
                  <a:schemeClr val="dk1"/>
                </a:solidFill>
                <a:sym typeface="Arial"/>
              </a:rPr>
              <a:t>de</a:t>
            </a:r>
            <a:r>
              <a:rPr lang="es-ES" b="0" i="0" u="none" strike="noStrike" cap="none" dirty="0" smtClean="0">
                <a:solidFill>
                  <a:schemeClr val="dk1"/>
                </a:solidFill>
                <a:sym typeface="Arial"/>
              </a:rPr>
              <a:t> </a:t>
            </a:r>
            <a:r>
              <a:rPr lang="es-ES" b="1" i="0" u="none" strike="noStrike" cap="none" dirty="0" smtClean="0">
                <a:solidFill>
                  <a:schemeClr val="dk2"/>
                </a:solidFill>
                <a:sym typeface="Arial"/>
              </a:rPr>
              <a:t>2021.</a:t>
            </a:r>
          </a:p>
          <a:p>
            <a:pPr marL="230399" marR="0" lvl="0" indent="-216799" algn="just" rtl="0">
              <a:lnSpc>
                <a:spcPct val="115000"/>
              </a:lnSpc>
              <a:spcBef>
                <a:spcPts val="1000"/>
              </a:spcBef>
              <a:spcAft>
                <a:spcPts val="0"/>
              </a:spcAft>
              <a:buClr>
                <a:schemeClr val="dk2"/>
              </a:buClr>
              <a:buSzPts val="1600"/>
              <a:buFont typeface="Arial"/>
              <a:buChar char="•"/>
            </a:pPr>
            <a:r>
              <a:rPr lang="es-ES" b="0" i="0" u="none" strike="noStrike" cap="none" dirty="0" smtClean="0">
                <a:solidFill>
                  <a:schemeClr val="dk1"/>
                </a:solidFill>
                <a:sym typeface="Arial"/>
              </a:rPr>
              <a:t>Los comerciantes que importen bienes no sujetos a controles pueden aplazar sus declaraciones hasta </a:t>
            </a:r>
            <a:r>
              <a:rPr lang="es-ES" b="1" i="0" u="none" strike="noStrike" cap="none" dirty="0" smtClean="0">
                <a:solidFill>
                  <a:schemeClr val="accent6"/>
                </a:solidFill>
                <a:sym typeface="Arial"/>
              </a:rPr>
              <a:t>enero de 2022.</a:t>
            </a:r>
            <a:r>
              <a:rPr lang="es-ES" b="0" i="0" u="none" strike="noStrike" cap="none" dirty="0" smtClean="0">
                <a:solidFill>
                  <a:schemeClr val="accent6"/>
                </a:solidFill>
                <a:sym typeface="Arial"/>
              </a:rPr>
              <a:t> </a:t>
            </a:r>
            <a:r>
              <a:rPr lang="es-ES" dirty="0" smtClean="0">
                <a:solidFill>
                  <a:schemeClr val="dk1"/>
                </a:solidFill>
              </a:rPr>
              <a:t>Es necesario presentar una declaración complementaria en el plazo de </a:t>
            </a:r>
            <a:r>
              <a:rPr lang="es-ES" b="0" i="0" u="none" strike="noStrike" cap="none" dirty="0" smtClean="0">
                <a:solidFill>
                  <a:schemeClr val="dk1"/>
                </a:solidFill>
                <a:sym typeface="Arial"/>
              </a:rPr>
              <a:t>175 días desde la fecha de importación.</a:t>
            </a:r>
            <a:endParaRPr lang="es-ES" b="0" i="0" u="none" strike="noStrike" cap="none" dirty="0" smtClean="0">
              <a:solidFill>
                <a:schemeClr val="accent6"/>
              </a:solidFill>
              <a:sym typeface="Arial"/>
            </a:endParaRPr>
          </a:p>
          <a:p>
            <a:pPr marL="230399" marR="0" lvl="0" indent="-216799" algn="just" rtl="0">
              <a:lnSpc>
                <a:spcPct val="115000"/>
              </a:lnSpc>
              <a:spcBef>
                <a:spcPts val="1000"/>
              </a:spcBef>
              <a:spcAft>
                <a:spcPts val="0"/>
              </a:spcAft>
              <a:buClr>
                <a:srgbClr val="000000"/>
              </a:buClr>
              <a:buSzPts val="1600"/>
              <a:buFont typeface="Arial"/>
              <a:buChar char="•"/>
            </a:pPr>
            <a:r>
              <a:rPr lang="es-ES" b="0" i="0" u="none" strike="noStrike" cap="none" dirty="0" smtClean="0">
                <a:solidFill>
                  <a:srgbClr val="000000"/>
                </a:solidFill>
                <a:sym typeface="Arial"/>
              </a:rPr>
              <a:t>No se exigirá a los transportistas que presenten declaraciones sumarias de entrada (</a:t>
            </a:r>
            <a:r>
              <a:rPr lang="es-ES" b="0" i="0" u="none" strike="noStrike" cap="none" dirty="0" err="1" smtClean="0">
                <a:solidFill>
                  <a:srgbClr val="000000"/>
                </a:solidFill>
                <a:sym typeface="Arial"/>
              </a:rPr>
              <a:t>ENS</a:t>
            </a:r>
            <a:r>
              <a:rPr lang="es-ES" b="0" i="0" u="none" strike="noStrike" cap="none" dirty="0" smtClean="0">
                <a:solidFill>
                  <a:srgbClr val="000000"/>
                </a:solidFill>
                <a:sym typeface="Arial"/>
              </a:rPr>
              <a:t>) de protección y seguridad hasta </a:t>
            </a:r>
            <a:r>
              <a:rPr lang="es-ES" b="1" i="0" u="none" strike="noStrike" cap="none" dirty="0" smtClean="0">
                <a:solidFill>
                  <a:schemeClr val="accent6"/>
                </a:solidFill>
                <a:sym typeface="Arial"/>
              </a:rPr>
              <a:t>enero de 2022.</a:t>
            </a:r>
            <a:endParaRPr lang="es-ES" b="1" i="0" u="none" strike="noStrike" cap="none" dirty="0" smtClean="0">
              <a:solidFill>
                <a:schemeClr val="dk2"/>
              </a:solidFill>
              <a:sym typeface="Arial"/>
            </a:endParaRPr>
          </a:p>
          <a:p>
            <a:pPr marL="230399" marR="0" lvl="0" indent="-216799" algn="just" rtl="0">
              <a:lnSpc>
                <a:spcPct val="115000"/>
              </a:lnSpc>
              <a:spcBef>
                <a:spcPts val="1000"/>
              </a:spcBef>
              <a:spcAft>
                <a:spcPts val="1000"/>
              </a:spcAft>
              <a:buClr>
                <a:srgbClr val="000000"/>
              </a:buClr>
              <a:buSzPts val="1600"/>
              <a:buFont typeface="Arial"/>
              <a:buChar char="•"/>
            </a:pPr>
            <a:r>
              <a:rPr lang="es-ES" b="0" i="0" u="none" strike="noStrike" cap="none" dirty="0" smtClean="0">
                <a:solidFill>
                  <a:srgbClr val="000000"/>
                </a:solidFill>
                <a:sym typeface="Arial"/>
              </a:rPr>
              <a:t>El RU tiene acceso al Convenio de tránsito común (CTC) por derecho propio desde el </a:t>
            </a:r>
            <a:r>
              <a:rPr lang="es-ES" b="1" i="0" u="none" strike="noStrike" cap="none" dirty="0" smtClean="0">
                <a:solidFill>
                  <a:schemeClr val="dk2"/>
                </a:solidFill>
                <a:sym typeface="Arial"/>
              </a:rPr>
              <a:t>1 de enero de 2021. </a:t>
            </a:r>
            <a:r>
              <a:rPr lang="es-ES" b="0" i="0" u="none" strike="noStrike" cap="none" dirty="0" smtClean="0">
                <a:solidFill>
                  <a:schemeClr val="dk1"/>
                </a:solidFill>
                <a:sym typeface="Arial"/>
              </a:rPr>
              <a:t>El RU ahora es un territorio aduanero aparte y son de aplicación los requisitos del CTC.</a:t>
            </a:r>
            <a:endParaRPr lang="es-ES" b="0" i="0" u="none" strike="noStrike" cap="none" dirty="0">
              <a:solidFill>
                <a:srgbClr val="000000"/>
              </a:solidFill>
              <a:sym typeface="Arial"/>
            </a:endParaRPr>
          </a:p>
        </p:txBody>
      </p:sp>
      <p:sp>
        <p:nvSpPr>
          <p:cNvPr id="337" name="Google Shape;337;p63"/>
          <p:cNvSpPr txBox="1"/>
          <p:nvPr/>
        </p:nvSpPr>
        <p:spPr>
          <a:xfrm>
            <a:off x="2276375" y="77150"/>
            <a:ext cx="681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1" i="0" u="none" strike="noStrike" cap="none" dirty="0" smtClean="0">
                <a:solidFill>
                  <a:schemeClr val="lt1"/>
                </a:solidFill>
                <a:latin typeface="Arial"/>
                <a:ea typeface="Arial"/>
                <a:cs typeface="Arial"/>
                <a:sym typeface="Arial"/>
              </a:rPr>
              <a:t>Panorama general sobre aduanas</a:t>
            </a:r>
            <a:endParaRPr lang="es-ES" sz="14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64" descr="A picture containing bird&#10;&#10;Description automatically generated"/>
          <p:cNvPicPr preferRelativeResize="0"/>
          <p:nvPr/>
        </p:nvPicPr>
        <p:blipFill rotWithShape="1">
          <a:blip r:embed="rId3">
            <a:alphaModFix/>
          </a:blip>
          <a:srcRect/>
          <a:stretch/>
        </p:blipFill>
        <p:spPr>
          <a:xfrm>
            <a:off x="0" y="0"/>
            <a:ext cx="9143999" cy="5207801"/>
          </a:xfrm>
          <a:prstGeom prst="rect">
            <a:avLst/>
          </a:prstGeom>
          <a:noFill/>
          <a:ln>
            <a:noFill/>
          </a:ln>
        </p:spPr>
      </p:pic>
      <p:sp>
        <p:nvSpPr>
          <p:cNvPr id="344" name="Google Shape;344;p64"/>
          <p:cNvSpPr txBox="1"/>
          <p:nvPr/>
        </p:nvSpPr>
        <p:spPr>
          <a:xfrm>
            <a:off x="181284" y="697850"/>
            <a:ext cx="8563800" cy="38121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Los bienes tienen que estar presentados</a:t>
            </a:r>
            <a:r>
              <a:rPr lang="es-ES" sz="1500" dirty="0" smtClean="0">
                <a:solidFill>
                  <a:schemeClr val="dk1"/>
                </a:solidFill>
              </a:rPr>
              <a:t> antes del trayecto si van a través de un puerto o lugar listado </a:t>
            </a:r>
            <a:r>
              <a:rPr lang="es-ES" sz="1500" dirty="0" err="1" smtClean="0">
                <a:solidFill>
                  <a:schemeClr val="dk1"/>
                </a:solidFill>
              </a:rPr>
              <a:t>RoRo</a:t>
            </a:r>
            <a:r>
              <a:rPr lang="es-ES" sz="1500" dirty="0" smtClean="0">
                <a:solidFill>
                  <a:schemeClr val="dk1"/>
                </a:solidFill>
              </a:rPr>
              <a:t> (sin sistemas pre-existentes, o utilizando el CTC, volveremos a esto más adelante).</a:t>
            </a:r>
            <a:endParaRPr lang="es-ES" sz="1500" b="0" i="0" u="none" strike="noStrike" cap="none" dirty="0" smtClean="0">
              <a:solidFill>
                <a:schemeClr val="dk1"/>
              </a:solidFill>
              <a:sym typeface="Arial"/>
            </a:endParaRPr>
          </a:p>
          <a:p>
            <a:pPr marL="457200" marR="0" lvl="0" indent="-330200" algn="just" rtl="0">
              <a:lnSpc>
                <a:spcPct val="115000"/>
              </a:lnSpc>
              <a:spcBef>
                <a:spcPts val="0"/>
              </a:spcBef>
              <a:spcAft>
                <a:spcPts val="0"/>
              </a:spcAft>
              <a:buClr>
                <a:schemeClr val="dk1"/>
              </a:buClr>
              <a:buSzPts val="1600"/>
              <a:buFont typeface="Arial"/>
              <a:buChar char="●"/>
            </a:pPr>
            <a:r>
              <a:rPr lang="es-ES" sz="1500" dirty="0" smtClean="0">
                <a:solidFill>
                  <a:schemeClr val="dk1"/>
                </a:solidFill>
              </a:rPr>
              <a:t>Para facilitar la preparación, los comerciantes que trasladen bienes</a:t>
            </a:r>
            <a:r>
              <a:rPr lang="es-ES" sz="1500" b="0" i="0" u="none" strike="noStrike" cap="none" dirty="0" smtClean="0">
                <a:solidFill>
                  <a:schemeClr val="dk1"/>
                </a:solidFill>
                <a:sym typeface="Arial"/>
              </a:rPr>
              <a:t> </a:t>
            </a:r>
            <a:r>
              <a:rPr lang="es-ES" sz="1500" b="1" i="0" u="none" strike="noStrike" cap="none" dirty="0" smtClean="0">
                <a:solidFill>
                  <a:schemeClr val="dk1"/>
                </a:solidFill>
                <a:sym typeface="Arial"/>
              </a:rPr>
              <a:t>no sujetos a  controles a</a:t>
            </a:r>
            <a:r>
              <a:rPr lang="es-ES" sz="1500" b="0" i="0" u="none" strike="noStrike" cap="none" dirty="0" smtClean="0">
                <a:solidFill>
                  <a:schemeClr val="dk1"/>
                </a:solidFill>
                <a:sym typeface="Arial"/>
              </a:rPr>
              <a:t> GB podrán declararlos hacienda una entrada en sus propios registros. La información sobre lo qu</a:t>
            </a:r>
            <a:r>
              <a:rPr lang="es-ES" sz="1500" dirty="0" smtClean="0">
                <a:solidFill>
                  <a:schemeClr val="dk1"/>
                </a:solidFill>
              </a:rPr>
              <a:t>e se ha de incluir en esos registros está disponible en </a:t>
            </a:r>
            <a:r>
              <a:rPr lang="es-ES" sz="1500" b="0" i="0" u="none" strike="noStrike" cap="none" dirty="0" err="1" smtClean="0">
                <a:solidFill>
                  <a:schemeClr val="dk1"/>
                </a:solidFill>
                <a:sym typeface="Arial"/>
              </a:rPr>
              <a:t>Border</a:t>
            </a:r>
            <a:r>
              <a:rPr lang="es-ES" sz="1500" b="0" i="0" u="none" strike="noStrike" cap="none" dirty="0" smtClean="0">
                <a:solidFill>
                  <a:schemeClr val="dk1"/>
                </a:solidFill>
                <a:sym typeface="Arial"/>
              </a:rPr>
              <a:t> </a:t>
            </a:r>
            <a:r>
              <a:rPr lang="es-ES" sz="1500" b="0" i="0" u="none" strike="noStrike" cap="none" dirty="0" err="1" smtClean="0">
                <a:solidFill>
                  <a:schemeClr val="dk1"/>
                </a:solidFill>
                <a:sym typeface="Arial"/>
              </a:rPr>
              <a:t>Operating</a:t>
            </a:r>
            <a:r>
              <a:rPr lang="es-ES" sz="1500" b="0" i="0" u="none" strike="noStrike" cap="none" dirty="0" smtClean="0">
                <a:solidFill>
                  <a:schemeClr val="dk1"/>
                </a:solidFill>
                <a:sym typeface="Arial"/>
              </a:rPr>
              <a:t> </a:t>
            </a:r>
            <a:r>
              <a:rPr lang="es-ES" sz="1500" b="0" i="0" u="none" strike="noStrike" cap="none" dirty="0" err="1" smtClean="0">
                <a:solidFill>
                  <a:schemeClr val="dk1"/>
                </a:solidFill>
                <a:sym typeface="Arial"/>
              </a:rPr>
              <a:t>Model</a:t>
            </a:r>
            <a:r>
              <a:rPr lang="es-ES" sz="1500" b="0" i="0" u="none" strike="noStrike" cap="none" dirty="0" smtClean="0">
                <a:solidFill>
                  <a:schemeClr val="dk1"/>
                </a:solidFill>
                <a:sym typeface="Arial"/>
              </a:rPr>
              <a:t> - 1.1.3</a:t>
            </a:r>
          </a:p>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Las empresas pueden elegir hacer la declaración en sus registros en el caso de bienes no controlados y remitir la información a </a:t>
            </a:r>
            <a:r>
              <a:rPr lang="es-ES" sz="1500" b="0" i="0" u="none" strike="noStrike" cap="none" dirty="0" err="1" smtClean="0">
                <a:solidFill>
                  <a:schemeClr val="dk1"/>
                </a:solidFill>
                <a:sym typeface="Arial"/>
              </a:rPr>
              <a:t>HMRC</a:t>
            </a:r>
            <a:r>
              <a:rPr lang="es-ES" sz="1500" dirty="0" smtClean="0">
                <a:solidFill>
                  <a:schemeClr val="dk1"/>
                </a:solidFill>
              </a:rPr>
              <a:t> por medio de una declaración complementaria en el plazo de 175 días de la fecha de importación y pagar los impuestos exigibles a través de una cuenta de pago diferido aprobada.</a:t>
            </a:r>
            <a:endParaRPr lang="es-ES" sz="1500" b="0" i="0" u="none" strike="noStrike" cap="none" dirty="0" smtClean="0">
              <a:solidFill>
                <a:schemeClr val="dk1"/>
              </a:solidFill>
              <a:sym typeface="Arial"/>
            </a:endParaRPr>
          </a:p>
          <a:p>
            <a:pPr marL="457200" marR="0" lvl="0" indent="-330200" algn="just" rtl="0">
              <a:lnSpc>
                <a:spcPct val="115000"/>
              </a:lnSpc>
              <a:spcBef>
                <a:spcPts val="0"/>
              </a:spcBef>
              <a:spcAft>
                <a:spcPts val="0"/>
              </a:spcAft>
              <a:buClr>
                <a:schemeClr val="dk1"/>
              </a:buClr>
              <a:buSzPts val="1600"/>
              <a:buFont typeface="Arial"/>
              <a:buChar char="●"/>
            </a:pPr>
            <a:r>
              <a:rPr lang="es-ES" sz="1500" b="0" i="0" u="none" strike="noStrike" cap="none" dirty="0" smtClean="0">
                <a:solidFill>
                  <a:schemeClr val="dk1"/>
                </a:solidFill>
                <a:sym typeface="Arial"/>
              </a:rPr>
              <a:t>Los comerciantes que trasladen </a:t>
            </a:r>
            <a:r>
              <a:rPr lang="es-ES" sz="1500" b="1" i="0" u="none" strike="noStrike" cap="none" dirty="0" smtClean="0">
                <a:solidFill>
                  <a:schemeClr val="dk1"/>
                </a:solidFill>
                <a:sym typeface="Arial"/>
              </a:rPr>
              <a:t>bienes</a:t>
            </a:r>
            <a:r>
              <a:rPr lang="es-ES" sz="1500" b="1" dirty="0" smtClean="0">
                <a:solidFill>
                  <a:schemeClr val="dk1"/>
                </a:solidFill>
              </a:rPr>
              <a:t> sujetos a controles </a:t>
            </a:r>
            <a:r>
              <a:rPr lang="es-ES" sz="1500" dirty="0" smtClean="0">
                <a:solidFill>
                  <a:schemeClr val="dk1"/>
                </a:solidFill>
              </a:rPr>
              <a:t>(como los sujetos a impuestos especiales) tendrán que hacer una declaración en frontera. Puede ser completa o simplificada, dependiendo de la autorización del comerciante.</a:t>
            </a:r>
            <a:endParaRPr lang="es-ES" sz="1500" b="0" i="0" u="none" strike="noStrike" cap="none" dirty="0" smtClean="0">
              <a:solidFill>
                <a:schemeClr val="dk1"/>
              </a:solidFill>
              <a:sym typeface="Arial"/>
            </a:endParaRPr>
          </a:p>
          <a:p>
            <a:pPr marL="127000" marR="0" lvl="0" algn="just" rtl="0">
              <a:lnSpc>
                <a:spcPct val="115000"/>
              </a:lnSpc>
              <a:spcBef>
                <a:spcPts val="0"/>
              </a:spcBef>
              <a:spcAft>
                <a:spcPts val="0"/>
              </a:spcAft>
              <a:buClr>
                <a:schemeClr val="dk1"/>
              </a:buClr>
              <a:buSzPts val="1600"/>
            </a:pPr>
            <a:endParaRPr lang="es-ES" sz="1600" b="0" i="0" u="none" strike="noStrike" cap="none" dirty="0">
              <a:solidFill>
                <a:schemeClr val="dk1"/>
              </a:solidFill>
              <a:sym typeface="Arial"/>
            </a:endParaRPr>
          </a:p>
        </p:txBody>
      </p:sp>
      <p:sp>
        <p:nvSpPr>
          <p:cNvPr id="345" name="Google Shape;345;p64"/>
          <p:cNvSpPr txBox="1"/>
          <p:nvPr/>
        </p:nvSpPr>
        <p:spPr>
          <a:xfrm>
            <a:off x="2200175" y="77150"/>
            <a:ext cx="71367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2000" b="1" i="0" u="none" strike="noStrike" cap="none" dirty="0" smtClean="0">
                <a:solidFill>
                  <a:schemeClr val="lt1"/>
                </a:solidFill>
                <a:latin typeface="Arial"/>
                <a:ea typeface="Arial"/>
                <a:cs typeface="Arial"/>
                <a:sym typeface="Arial"/>
              </a:rPr>
              <a:t>Declaraciones de importación – hasta el 1 enero 2022</a:t>
            </a:r>
            <a:endParaRPr lang="es-ES" sz="105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T Design">
  <a:themeElements>
    <a:clrScheme name="DIT">
      <a:dk1>
        <a:srgbClr val="000000"/>
      </a:dk1>
      <a:lt1>
        <a:srgbClr val="FFFFFF"/>
      </a:lt1>
      <a:dk2>
        <a:srgbClr val="00285F"/>
      </a:dk2>
      <a:lt2>
        <a:srgbClr val="E7E7E7"/>
      </a:lt2>
      <a:accent1>
        <a:srgbClr val="CF102D"/>
      </a:accent1>
      <a:accent2>
        <a:srgbClr val="00285F"/>
      </a:accent2>
      <a:accent3>
        <a:srgbClr val="004D44"/>
      </a:accent3>
      <a:accent4>
        <a:srgbClr val="4814A0"/>
      </a:accent4>
      <a:accent5>
        <a:srgbClr val="0063BE"/>
      </a:accent5>
      <a:accent6>
        <a:srgbClr val="E2491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M Gov_4.3">
  <a:themeElements>
    <a:clrScheme name="HM Gov_4.3">
      <a:dk1>
        <a:srgbClr val="000000"/>
      </a:dk1>
      <a:lt1>
        <a:srgbClr val="DDDDDD"/>
      </a:lt1>
      <a:dk2>
        <a:srgbClr val="FFFFFF"/>
      </a:dk2>
      <a:lt2>
        <a:srgbClr val="FFFFFF"/>
      </a:lt2>
      <a:accent1>
        <a:srgbClr val="DDDDDD"/>
      </a:accent1>
      <a:accent2>
        <a:srgbClr val="FFFFFF"/>
      </a:accent2>
      <a:accent3>
        <a:srgbClr val="166BB8"/>
      </a:accent3>
      <a:accent4>
        <a:srgbClr val="B2B2B2"/>
      </a:accent4>
      <a:accent5>
        <a:srgbClr val="777777"/>
      </a:accent5>
      <a:accent6>
        <a:srgbClr val="333333"/>
      </a:accent6>
      <a:hlink>
        <a:srgbClr val="00000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F5F9D69E3EB42A99E60777C9AFCA7" ma:contentTypeVersion="12" ma:contentTypeDescription="Create a new document." ma:contentTypeScope="" ma:versionID="38a486f627d4895a19338af0bd0fde67">
  <xsd:schema xmlns:xsd="http://www.w3.org/2001/XMLSchema" xmlns:xs="http://www.w3.org/2001/XMLSchema" xmlns:p="http://schemas.microsoft.com/office/2006/metadata/properties" xmlns:ns3="23e97536-2476-4afa-96d7-14576f8cfed3" xmlns:ns4="e0de7985-25e6-45a6-9b44-a2a4a74aa2a9" targetNamespace="http://schemas.microsoft.com/office/2006/metadata/properties" ma:root="true" ma:fieldsID="8f48666cafba6634cc38e26a93c61945" ns3:_="" ns4:_="">
    <xsd:import namespace="23e97536-2476-4afa-96d7-14576f8cfed3"/>
    <xsd:import namespace="e0de7985-25e6-45a6-9b44-a2a4a74aa2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97536-2476-4afa-96d7-14576f8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e7985-25e6-45a6-9b44-a2a4a74aa2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A1BF4-5A94-4D28-BFD4-45F62EC5A924}">
  <ds:schemaRefs>
    <ds:schemaRef ds:uri="http://schemas.microsoft.com/sharepoint/v3/contenttype/forms"/>
  </ds:schemaRefs>
</ds:datastoreItem>
</file>

<file path=customXml/itemProps2.xml><?xml version="1.0" encoding="utf-8"?>
<ds:datastoreItem xmlns:ds="http://schemas.openxmlformats.org/officeDocument/2006/customXml" ds:itemID="{23FE7330-B309-4AE6-8AE5-3F6EB5A83F73}">
  <ds:schemaRefs>
    <ds:schemaRef ds:uri="23e97536-2476-4afa-96d7-14576f8cfed3"/>
    <ds:schemaRef ds:uri="http://purl.org/dc/terms/"/>
    <ds:schemaRef ds:uri="http://schemas.openxmlformats.org/package/2006/metadata/core-properties"/>
    <ds:schemaRef ds:uri="e0de7985-25e6-45a6-9b44-a2a4a74aa2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DF97707-6BBE-4E3B-9628-802C9B7162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97536-2476-4afa-96d7-14576f8cfed3"/>
    <ds:schemaRef ds:uri="e0de7985-25e6-45a6-9b44-a2a4a74aa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1616</TotalTime>
  <Words>6545</Words>
  <Application>Microsoft Office PowerPoint</Application>
  <PresentationFormat>On-screen Show (16:9)</PresentationFormat>
  <Paragraphs>494</Paragraphs>
  <Slides>47</Slides>
  <Notes>47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Arimo</vt:lpstr>
      <vt:lpstr>Times New Roman</vt:lpstr>
      <vt:lpstr>Helvetica Neue</vt:lpstr>
      <vt:lpstr>Arial </vt:lpstr>
      <vt:lpstr>Arial</vt:lpstr>
      <vt:lpstr>Calibri</vt:lpstr>
      <vt:lpstr>Simple Light</vt:lpstr>
      <vt:lpstr>DIT Design</vt:lpstr>
      <vt:lpstr>HM Gov_4.3</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Esté preparado...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Pascual (Sensitive)</dc:creator>
  <cp:lastModifiedBy>Nick White (Madrid) (Sensitive)</cp:lastModifiedBy>
  <cp:revision>81</cp:revision>
  <dcterms:modified xsi:type="dcterms:W3CDTF">2021-07-28T16:35:25Z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0x010100E42F5F9D69E3EB42A99E60777C9AFCA7</vt:lpwstr>
  </property>
</Properties>
</file>