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89" r:id="rId3"/>
    <p:sldId id="300" r:id="rId4"/>
    <p:sldId id="314" r:id="rId5"/>
    <p:sldId id="318" r:id="rId6"/>
    <p:sldId id="275" r:id="rId7"/>
    <p:sldId id="313" r:id="rId8"/>
    <p:sldId id="305" r:id="rId9"/>
    <p:sldId id="320" r:id="rId10"/>
    <p:sldId id="325" r:id="rId11"/>
    <p:sldId id="323" r:id="rId12"/>
    <p:sldId id="324" r:id="rId13"/>
    <p:sldId id="321" r:id="rId14"/>
    <p:sldId id="322" r:id="rId15"/>
    <p:sldId id="332" r:id="rId16"/>
    <p:sldId id="338" r:id="rId17"/>
    <p:sldId id="333" r:id="rId18"/>
    <p:sldId id="335" r:id="rId19"/>
    <p:sldId id="339" r:id="rId20"/>
    <p:sldId id="337" r:id="rId21"/>
    <p:sldId id="259" r:id="rId22"/>
    <p:sldId id="285"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66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2" autoAdjust="0"/>
    <p:restoredTop sz="94660"/>
  </p:normalViewPr>
  <p:slideViewPr>
    <p:cSldViewPr snapToGrid="0">
      <p:cViewPr varScale="1">
        <p:scale>
          <a:sx n="87" d="100"/>
          <a:sy n="87" d="100"/>
        </p:scale>
        <p:origin x="66" y="1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Categorías </a:t>
            </a:r>
            <a:r>
              <a:rPr lang="en-US" sz="2400" baseline="0"/>
              <a:t>Certificación Veterinaria</a:t>
            </a:r>
            <a:endParaRPr lang="en-US" sz="240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30"/>
      <c:rotY val="13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351851851851853E-2"/>
          <c:y val="0.16585218448826328"/>
          <c:w val="0.74300488128498654"/>
          <c:h val="0.63129295846512423"/>
        </c:manualLayout>
      </c:layout>
      <c:pie3DChart>
        <c:varyColors val="1"/>
        <c:ser>
          <c:idx val="0"/>
          <c:order val="0"/>
          <c:tx>
            <c:strRef>
              <c:f>Hoja1!$B$1</c:f>
              <c:strCache>
                <c:ptCount val="1"/>
                <c:pt idx="0">
                  <c:v>Categorías Sanidad Animal</c:v>
                </c:pt>
              </c:strCache>
            </c:strRef>
          </c:tx>
          <c:dPt>
            <c:idx val="0"/>
            <c:bubble3D val="0"/>
            <c:spPr>
              <a:solidFill>
                <a:srgbClr val="C00000"/>
              </a:solidFill>
              <a:ln w="25400">
                <a:solidFill>
                  <a:schemeClr val="lt1"/>
                </a:solidFill>
              </a:ln>
              <a:effectLst/>
              <a:scene3d>
                <a:camera prst="orthographicFront"/>
                <a:lightRig rig="threePt" dir="t"/>
              </a:scene3d>
              <a:sp3d contourW="25400">
                <a:bevelT/>
                <a:contourClr>
                  <a:schemeClr val="lt1"/>
                </a:contourClr>
              </a:sp3d>
            </c:spPr>
          </c:dPt>
          <c:dPt>
            <c:idx val="1"/>
            <c:bubble3D val="0"/>
            <c:spPr>
              <a:solidFill>
                <a:schemeClr val="accent2"/>
              </a:solidFill>
              <a:ln w="25400">
                <a:solidFill>
                  <a:schemeClr val="lt1"/>
                </a:solidFill>
              </a:ln>
              <a:effectLst/>
              <a:scene3d>
                <a:camera prst="orthographicFront"/>
                <a:lightRig rig="threePt" dir="t"/>
              </a:scene3d>
              <a:sp3d contourW="25400">
                <a:bevelT/>
                <a:contourClr>
                  <a:schemeClr val="lt1"/>
                </a:contourClr>
              </a:sp3d>
            </c:spPr>
          </c:dPt>
          <c:dPt>
            <c:idx val="2"/>
            <c:bubble3D val="0"/>
            <c:spPr>
              <a:solidFill>
                <a:schemeClr val="accent3"/>
              </a:solidFill>
              <a:ln w="25400">
                <a:solidFill>
                  <a:schemeClr val="lt1"/>
                </a:solidFill>
              </a:ln>
              <a:effectLst/>
              <a:scene3d>
                <a:camera prst="orthographicFront"/>
                <a:lightRig rig="threePt" dir="t"/>
              </a:scene3d>
              <a:sp3d contourW="25400">
                <a:bevelT/>
                <a:contourClr>
                  <a:schemeClr val="lt1"/>
                </a:contourClr>
              </a:sp3d>
            </c:spPr>
          </c:dPt>
          <c:dPt>
            <c:idx val="3"/>
            <c:bubble3D val="0"/>
            <c:spPr>
              <a:solidFill>
                <a:schemeClr val="accent4"/>
              </a:solidFill>
              <a:ln w="25400">
                <a:solidFill>
                  <a:schemeClr val="lt1"/>
                </a:solidFill>
              </a:ln>
              <a:effectLst/>
              <a:scene3d>
                <a:camera prst="orthographicFront"/>
                <a:lightRig rig="threePt" dir="t"/>
              </a:scene3d>
              <a:sp3d contourW="25400">
                <a:bevelT/>
                <a:contourClr>
                  <a:schemeClr val="lt1"/>
                </a:contourClr>
              </a:sp3d>
            </c:spPr>
          </c:dPt>
          <c:dPt>
            <c:idx val="4"/>
            <c:bubble3D val="0"/>
            <c:spPr>
              <a:solidFill>
                <a:schemeClr val="accent5"/>
              </a:solidFill>
              <a:ln w="25400">
                <a:solidFill>
                  <a:schemeClr val="lt1"/>
                </a:solidFill>
              </a:ln>
              <a:effectLst/>
              <a:scene3d>
                <a:camera prst="orthographicFront"/>
                <a:lightRig rig="threePt" dir="t"/>
              </a:scene3d>
              <a:sp3d contourW="25400">
                <a:bevelT/>
                <a:contourClr>
                  <a:schemeClr val="lt1"/>
                </a:contourClr>
              </a:sp3d>
            </c:spPr>
          </c:dPt>
          <c:dPt>
            <c:idx val="5"/>
            <c:bubble3D val="0"/>
            <c:spPr>
              <a:solidFill>
                <a:schemeClr val="accent6"/>
              </a:solidFill>
              <a:ln w="25400">
                <a:solidFill>
                  <a:schemeClr val="lt1"/>
                </a:solidFill>
              </a:ln>
              <a:effectLst/>
              <a:scene3d>
                <a:camera prst="orthographicFront"/>
                <a:lightRig rig="threePt" dir="t"/>
              </a:scene3d>
              <a:sp3d contourW="25400">
                <a:bevelT/>
                <a:contourClr>
                  <a:schemeClr val="lt1"/>
                </a:contourClr>
              </a:sp3d>
            </c:spPr>
          </c:dPt>
          <c:dLbls>
            <c:dLbl>
              <c:idx val="1"/>
              <c:layout>
                <c:manualLayout>
                  <c:x val="5.7870461504811725E-2"/>
                  <c:y val="-0.15079365079365087"/>
                </c:manualLayout>
              </c:layout>
              <c:tx>
                <c:rich>
                  <a:bodyPr/>
                  <a:lstStyle/>
                  <a:p>
                    <a:fld id="{5186B9B3-0F38-4256-B521-CCA3A82767F0}" type="CATEGORYNAME">
                      <a:rPr lang="en-US"/>
                      <a:pPr/>
                      <a:t>[NOMBRE DE CATEGORÍA]</a:t>
                    </a:fld>
                    <a:r>
                      <a:rPr lang="en-US"/>
                      <a:t>; </a:t>
                    </a:r>
                    <a:fld id="{50BC3EA4-BC4B-40CF-9FC9-49CA963C0A43}" type="PERCENTAGE">
                      <a:rPr lang="en-US" baseline="0"/>
                      <a:pPr/>
                      <a:t>[PORCENTAJE]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5258110965296005"/>
                      <c:h val="9.9087301587301585E-2"/>
                    </c:manualLayout>
                  </c15:layout>
                  <c15:dlblFieldTable/>
                  <c15:showDataLabelsRange val="0"/>
                </c:ext>
              </c:extLst>
            </c:dLbl>
            <c:dLbl>
              <c:idx val="2"/>
              <c:layout>
                <c:manualLayout>
                  <c:x val="4.3510043015456315E-2"/>
                  <c:y val="-0.1031741344831896"/>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fld id="{AC9A3320-BC46-452F-9FD7-AB8A65584A39}" type="CATEGORYNAME">
                      <a:rPr lang="en-US" sz="1400"/>
                      <a:pPr algn="l">
                        <a:defRPr sz="1400"/>
                      </a:pPr>
                      <a:t>[NOMBRE DE CATEGORÍA]</a:t>
                    </a:fld>
                    <a:r>
                      <a:rPr lang="en-US" sz="1400"/>
                      <a:t>; </a:t>
                    </a:r>
                    <a:fld id="{D65FCBFD-530B-47B4-B447-B4A18DB67CAA}" type="PERCENTAGE">
                      <a:rPr lang="en-US" sz="1400" baseline="0"/>
                      <a:pPr algn="l">
                        <a:defRPr sz="1400"/>
                      </a:pPr>
                      <a:t>[PORCENTAJE]</a:t>
                    </a:fld>
                    <a:endParaRPr lang="en-US" sz="1400"/>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918336249635462"/>
                      <c:h val="0.10299618797650292"/>
                    </c:manualLayout>
                  </c15:layout>
                  <c15:dlblFieldTable/>
                  <c15:showDataLabelsRange val="0"/>
                </c:ext>
              </c:extLst>
            </c:dLbl>
            <c:dLbl>
              <c:idx val="3"/>
              <c:layout>
                <c:manualLayout>
                  <c:x val="4.3981481481481399E-2"/>
                  <c:y val="-2.9762060992375952E-2"/>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fld id="{0A98F3D6-C1B7-4E2A-A25E-491EA7868978}" type="CATEGORYNAME">
                      <a:rPr lang="es-ES" sz="1400"/>
                      <a:pPr algn="l">
                        <a:defRPr sz="1400"/>
                      </a:pPr>
                      <a:t>[NOMBRE DE CATEGORÍA]</a:t>
                    </a:fld>
                    <a:r>
                      <a:rPr lang="es-ES" sz="1400"/>
                      <a:t>; </a:t>
                    </a:r>
                    <a:fld id="{F00B607A-26A8-439D-91DA-CBC7746A7864}" type="PERCENTAGE">
                      <a:rPr lang="es-ES" sz="1400" baseline="0"/>
                      <a:pPr algn="l">
                        <a:defRPr sz="1400"/>
                      </a:pPr>
                      <a:t>[PORCENTAJE]</a:t>
                    </a:fld>
                    <a:endParaRPr lang="es-ES" sz="1400"/>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5900462962962961"/>
                      <c:h val="6.7281902262217211E-2"/>
                    </c:manualLayout>
                  </c15:layout>
                  <c15:dlblFieldTable/>
                  <c15:showDataLabelsRange val="0"/>
                </c:ext>
              </c:extLst>
            </c:dLbl>
            <c:dLbl>
              <c:idx val="4"/>
              <c:layout>
                <c:manualLayout>
                  <c:x val="5.7777297214084708E-3"/>
                  <c:y val="0.13598690223489288"/>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fld id="{BEFBA3A8-C677-4D2D-A932-42228911F2FF}" type="CATEGORYNAME">
                      <a:rPr lang="en-US" sz="1400"/>
                      <a:pPr algn="l">
                        <a:defRPr sz="1400"/>
                      </a:pPr>
                      <a:t>[NOMBRE DE CATEGORÍA]</a:t>
                    </a:fld>
                    <a:r>
                      <a:rPr lang="en-US" sz="1400"/>
                      <a:t>; </a:t>
                    </a:r>
                    <a:fld id="{B0987AA5-987E-4E4E-84E9-FE2C143422E5}" type="PERCENTAGE">
                      <a:rPr lang="en-US" sz="1400" baseline="0"/>
                      <a:pPr algn="l">
                        <a:defRPr sz="1400"/>
                      </a:pPr>
                      <a:t>[PORCENTAJE]</a:t>
                    </a:fld>
                    <a:endParaRPr lang="en-US" sz="1400"/>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3236111111111105"/>
                      <c:h val="5.9404761904761898E-2"/>
                    </c:manualLayout>
                  </c15:layout>
                  <c15:dlblFieldTable/>
                  <c15:showDataLabelsRange val="0"/>
                </c:ext>
              </c:extLst>
            </c:dLbl>
            <c:dLbl>
              <c:idx val="5"/>
              <c:layout>
                <c:manualLayout>
                  <c:x val="1.620370370370362E-2"/>
                  <c:y val="1.785745531808524E-2"/>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fld id="{EEECCD55-9EF8-4C77-87EE-24D31627147E}" type="CATEGORYNAME">
                      <a:rPr lang="en-US" sz="1400"/>
                      <a:pPr algn="l">
                        <a:defRPr sz="1400"/>
                      </a:pPr>
                      <a:t>[NOMBRE DE CATEGORÍA]</a:t>
                    </a:fld>
                    <a:r>
                      <a:rPr lang="en-US" sz="1400"/>
                      <a:t>; </a:t>
                    </a:r>
                    <a:fld id="{8FD11AE9-965C-4546-9E2F-A8766697D2A0}" type="PERCENTAGE">
                      <a:rPr lang="en-US" sz="1400" baseline="0"/>
                      <a:pPr algn="l">
                        <a:defRPr sz="1400"/>
                      </a:pPr>
                      <a:t>[PORCENTAJE]</a:t>
                    </a:fld>
                    <a:endParaRPr lang="en-US" sz="1400"/>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0239592446777486"/>
                      <c:h val="5.9345394325709289E-2"/>
                    </c:manualLayout>
                  </c15:layout>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Hoja1!$A$2:$A$7</c:f>
              <c:strCache>
                <c:ptCount val="6"/>
                <c:pt idx="0">
                  <c:v>Alimentos </c:v>
                </c:pt>
                <c:pt idx="1">
                  <c:v>Alimentación animal</c:v>
                </c:pt>
                <c:pt idx="2">
                  <c:v>Medicamentos veterinarios</c:v>
                </c:pt>
                <c:pt idx="3">
                  <c:v>Perros, gatos y hurones</c:v>
                </c:pt>
                <c:pt idx="4">
                  <c:v>Otros animales vivos</c:v>
                </c:pt>
                <c:pt idx="5">
                  <c:v>Productos para uso técnico</c:v>
                </c:pt>
              </c:strCache>
            </c:strRef>
          </c:cat>
          <c:val>
            <c:numRef>
              <c:f>Hoja1!$B$2:$B$7</c:f>
              <c:numCache>
                <c:formatCode>General</c:formatCode>
                <c:ptCount val="6"/>
                <c:pt idx="0">
                  <c:v>1117</c:v>
                </c:pt>
                <c:pt idx="1">
                  <c:v>141</c:v>
                </c:pt>
                <c:pt idx="2">
                  <c:v>16</c:v>
                </c:pt>
                <c:pt idx="3">
                  <c:v>15</c:v>
                </c:pt>
                <c:pt idx="4">
                  <c:v>4</c:v>
                </c:pt>
                <c:pt idx="5">
                  <c:v>5</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lumMod val="95000"/>
      </a:schemeClr>
    </a:solidFill>
    <a:ln w="9525" cap="flat" cmpd="sng" algn="ctr">
      <a:solidFill>
        <a:schemeClr val="bg1"/>
      </a:solidFill>
      <a:round/>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smtClean="0">
                <a:effectLst/>
              </a:rPr>
              <a:t>PUNTOS DE CERTIFICACIÓN VETERINARIA</a:t>
            </a:r>
            <a:endParaRPr lang="es-ES" sz="2400" dirty="0">
              <a:effectLst/>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30"/>
      <c:rotY val="13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351851851851853E-2"/>
          <c:y val="0.16585218448826328"/>
          <c:w val="0.74300488128498654"/>
          <c:h val="0.63129295846512423"/>
        </c:manualLayout>
      </c:layout>
      <c:pie3DChart>
        <c:varyColors val="1"/>
        <c:ser>
          <c:idx val="0"/>
          <c:order val="0"/>
          <c:tx>
            <c:strRef>
              <c:f>Hoja1!$B$1</c:f>
              <c:strCache>
                <c:ptCount val="1"/>
                <c:pt idx="0">
                  <c:v>Puntos de Salida</c:v>
                </c:pt>
              </c:strCache>
            </c:strRef>
          </c:tx>
          <c:dPt>
            <c:idx val="0"/>
            <c:bubble3D val="0"/>
            <c:spPr>
              <a:solidFill>
                <a:srgbClr val="C00000"/>
              </a:solidFill>
              <a:ln w="25400">
                <a:solidFill>
                  <a:schemeClr val="lt1"/>
                </a:solidFill>
              </a:ln>
              <a:effectLst/>
              <a:scene3d>
                <a:camera prst="orthographicFront"/>
                <a:lightRig rig="threePt" dir="t"/>
              </a:scene3d>
              <a:sp3d contourW="25400">
                <a:bevelT/>
                <a:contourClr>
                  <a:schemeClr val="lt1"/>
                </a:contourClr>
              </a:sp3d>
            </c:spPr>
          </c:dPt>
          <c:dPt>
            <c:idx val="1"/>
            <c:bubble3D val="0"/>
            <c:spPr>
              <a:solidFill>
                <a:schemeClr val="accent2"/>
              </a:solidFill>
              <a:ln w="25400">
                <a:solidFill>
                  <a:schemeClr val="lt1"/>
                </a:solidFill>
              </a:ln>
              <a:effectLst/>
              <a:scene3d>
                <a:camera prst="orthographicFront"/>
                <a:lightRig rig="threePt" dir="t"/>
              </a:scene3d>
              <a:sp3d contourW="25400">
                <a:bevelT/>
                <a:contourClr>
                  <a:schemeClr val="lt1"/>
                </a:contourClr>
              </a:sp3d>
            </c:spPr>
          </c:dPt>
          <c:dPt>
            <c:idx val="2"/>
            <c:bubble3D val="0"/>
            <c:spPr>
              <a:solidFill>
                <a:schemeClr val="accent3"/>
              </a:solidFill>
              <a:ln w="25400">
                <a:solidFill>
                  <a:schemeClr val="lt1"/>
                </a:solidFill>
              </a:ln>
              <a:effectLst/>
              <a:scene3d>
                <a:camera prst="orthographicFront"/>
                <a:lightRig rig="threePt" dir="t"/>
              </a:scene3d>
              <a:sp3d contourW="25400">
                <a:bevelT/>
                <a:contourClr>
                  <a:schemeClr val="lt1"/>
                </a:contourClr>
              </a:sp3d>
            </c:spPr>
          </c:dPt>
          <c:dPt>
            <c:idx val="3"/>
            <c:bubble3D val="0"/>
            <c:spPr>
              <a:solidFill>
                <a:schemeClr val="accent4"/>
              </a:solidFill>
              <a:ln w="25400">
                <a:solidFill>
                  <a:schemeClr val="lt1"/>
                </a:solidFill>
              </a:ln>
              <a:effectLst/>
              <a:scene3d>
                <a:camera prst="orthographicFront"/>
                <a:lightRig rig="threePt" dir="t"/>
              </a:scene3d>
              <a:sp3d contourW="25400">
                <a:bevelT/>
                <a:contourClr>
                  <a:schemeClr val="lt1"/>
                </a:contourClr>
              </a:sp3d>
            </c:spPr>
          </c:dPt>
          <c:dPt>
            <c:idx val="4"/>
            <c:bubble3D val="0"/>
            <c:spPr>
              <a:solidFill>
                <a:schemeClr val="accent5"/>
              </a:solidFill>
              <a:ln w="25400">
                <a:solidFill>
                  <a:schemeClr val="lt1"/>
                </a:solidFill>
              </a:ln>
              <a:effectLst/>
              <a:scene3d>
                <a:camera prst="orthographicFront"/>
                <a:lightRig rig="threePt" dir="t"/>
              </a:scene3d>
              <a:sp3d contourW="25400">
                <a:bevelT/>
                <a:contourClr>
                  <a:schemeClr val="lt1"/>
                </a:contourClr>
              </a:sp3d>
            </c:spPr>
          </c:dPt>
          <c:dPt>
            <c:idx val="5"/>
            <c:bubble3D val="0"/>
            <c:spPr>
              <a:solidFill>
                <a:schemeClr val="accent6"/>
              </a:solidFill>
              <a:ln w="25400">
                <a:solidFill>
                  <a:schemeClr val="lt1"/>
                </a:solidFill>
              </a:ln>
              <a:effectLst/>
              <a:scene3d>
                <a:camera prst="orthographicFront"/>
                <a:lightRig rig="threePt" dir="t"/>
              </a:scene3d>
              <a:sp3d contourW="25400">
                <a:bevelT/>
                <a:contourClr>
                  <a:schemeClr val="lt1"/>
                </a:contourClr>
              </a:sp3d>
            </c:spPr>
          </c:dPt>
          <c:dLbls>
            <c:dLbl>
              <c:idx val="1"/>
              <c:layout>
                <c:manualLayout>
                  <c:x val="7.1680493130836936E-3"/>
                  <c:y val="0.11657411470795444"/>
                </c:manualLayout>
              </c:layout>
              <c:tx>
                <c:rich>
                  <a:bodyPr/>
                  <a:lstStyle/>
                  <a:p>
                    <a:fld id="{5186B9B3-0F38-4256-B521-CCA3A82767F0}" type="CATEGORYNAME">
                      <a:rPr lang="en-US"/>
                      <a:pPr/>
                      <a:t>[NOMBRE DE CATEGORÍA]</a:t>
                    </a:fld>
                    <a:r>
                      <a:rPr lang="en-US"/>
                      <a:t>; </a:t>
                    </a:r>
                    <a:fld id="{50BC3EA4-BC4B-40CF-9FC9-49CA963C0A43}" type="PERCENTAGE">
                      <a:rPr lang="en-US" baseline="0"/>
                      <a:pPr/>
                      <a:t>[PORCENTAJE]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5258110965296005"/>
                      <c:h val="9.9087301587301585E-2"/>
                    </c:manualLayout>
                  </c15:layout>
                  <c15:dlblFieldTable/>
                  <c15:showDataLabelsRange val="0"/>
                </c:ext>
              </c:extLst>
            </c:dLbl>
            <c:dLbl>
              <c:idx val="2"/>
              <c:layout>
                <c:manualLayout>
                  <c:x val="2.8451519691336691E-2"/>
                  <c:y val="1.1412123926475361E-2"/>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fld id="{AC9A3320-BC46-452F-9FD7-AB8A65584A39}" type="CATEGORYNAME">
                      <a:rPr lang="en-US" sz="1400"/>
                      <a:pPr algn="l">
                        <a:defRPr sz="1400"/>
                      </a:pPr>
                      <a:t>[NOMBRE DE CATEGORÍA]</a:t>
                    </a:fld>
                    <a:r>
                      <a:rPr lang="en-US" sz="1400"/>
                      <a:t>; </a:t>
                    </a:r>
                    <a:fld id="{D65FCBFD-530B-47B4-B447-B4A18DB67CAA}" type="PERCENTAGE">
                      <a:rPr lang="en-US" sz="1400" baseline="0"/>
                      <a:pPr algn="l">
                        <a:defRPr sz="1400"/>
                      </a:pPr>
                      <a:t>[PORCENTAJE]</a:t>
                    </a:fld>
                    <a:endParaRPr lang="en-US" sz="1400"/>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918336249635462"/>
                      <c:h val="0.10299618797650292"/>
                    </c:manualLayout>
                  </c15:layout>
                  <c15:dlblFieldTable/>
                  <c15:showDataLabelsRange val="0"/>
                </c:ext>
              </c:extLst>
            </c:dLbl>
            <c:dLbl>
              <c:idx val="3"/>
              <c:layout>
                <c:manualLayout>
                  <c:x val="4.926661042461955E-2"/>
                  <c:y val="-4.2983590772055517E-3"/>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fld id="{0A98F3D6-C1B7-4E2A-A25E-491EA7868978}" type="CATEGORYNAME">
                      <a:rPr lang="en-US" sz="1400"/>
                      <a:pPr algn="l">
                        <a:defRPr sz="1400"/>
                      </a:pPr>
                      <a:t>[NOMBRE DE CATEGORÍA]</a:t>
                    </a:fld>
                    <a:r>
                      <a:rPr lang="en-US" sz="1400"/>
                      <a:t>; </a:t>
                    </a:r>
                    <a:fld id="{F00B607A-26A8-439D-91DA-CBC7746A7864}" type="PERCENTAGE">
                      <a:rPr lang="en-US" sz="1400" baseline="0"/>
                      <a:pPr algn="l">
                        <a:defRPr sz="1400"/>
                      </a:pPr>
                      <a:t>[PORCENTAJE]</a:t>
                    </a:fld>
                    <a:endParaRPr lang="en-US" sz="1400"/>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5900462962962961"/>
                      <c:h val="6.7281902262217211E-2"/>
                    </c:manualLayout>
                  </c15:layout>
                  <c15:dlblFieldTable/>
                  <c15:showDataLabelsRange val="0"/>
                </c:ext>
              </c:extLst>
            </c:dLbl>
            <c:dLbl>
              <c:idx val="4"/>
              <c:layout>
                <c:manualLayout>
                  <c:x val="0.28074086938202486"/>
                  <c:y val="5.4860751010460725E-3"/>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fld id="{BEFBA3A8-C677-4D2D-A932-42228911F2FF}" type="CATEGORYNAME">
                      <a:rPr lang="en-US" sz="1400"/>
                      <a:pPr algn="l">
                        <a:defRPr sz="1400"/>
                      </a:pPr>
                      <a:t>[NOMBRE DE CATEGORÍA]</a:t>
                    </a:fld>
                    <a:r>
                      <a:rPr lang="en-US" sz="1400"/>
                      <a:t>; </a:t>
                    </a:r>
                    <a:fld id="{B0987AA5-987E-4E4E-84E9-FE2C143422E5}" type="PERCENTAGE">
                      <a:rPr lang="en-US" sz="1400" baseline="0"/>
                      <a:pPr algn="l">
                        <a:defRPr sz="1400"/>
                      </a:pPr>
                      <a:t>[PORCENTAJE]</a:t>
                    </a:fld>
                    <a:endParaRPr lang="en-US" sz="1400"/>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3236111111111105"/>
                      <c:h val="5.9404761904761898E-2"/>
                    </c:manualLayout>
                  </c15:layout>
                  <c15:dlblFieldTable/>
                  <c15:showDataLabelsRange val="0"/>
                </c:ext>
              </c:extLst>
            </c:dLbl>
            <c:dLbl>
              <c:idx val="5"/>
              <c:layout>
                <c:manualLayout>
                  <c:x val="1.620370370370362E-2"/>
                  <c:y val="1.785745531808524E-2"/>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fld id="{EEECCD55-9EF8-4C77-87EE-24D31627147E}" type="CATEGORYNAME">
                      <a:rPr lang="en-US" sz="1400"/>
                      <a:pPr algn="l">
                        <a:defRPr sz="1400"/>
                      </a:pPr>
                      <a:t>[NOMBRE DE CATEGORÍA]</a:t>
                    </a:fld>
                    <a:r>
                      <a:rPr lang="en-US" sz="1400"/>
                      <a:t>; </a:t>
                    </a:r>
                    <a:fld id="{8FD11AE9-965C-4546-9E2F-A8766697D2A0}" type="PERCENTAGE">
                      <a:rPr lang="en-US" sz="1400" baseline="0"/>
                      <a:pPr algn="l">
                        <a:defRPr sz="1400"/>
                      </a:pPr>
                      <a:t>[PORCENTAJE]</a:t>
                    </a:fld>
                    <a:endParaRPr lang="en-US" sz="1400"/>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0239592446777486"/>
                      <c:h val="5.9345394325709289E-2"/>
                    </c:manualLayout>
                  </c15:layout>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Hoja1!$A$2:$A$7</c:f>
              <c:strCache>
                <c:ptCount val="6"/>
                <c:pt idx="0">
                  <c:v>Barcelona</c:v>
                </c:pt>
                <c:pt idx="1">
                  <c:v>Girona</c:v>
                </c:pt>
                <c:pt idx="2">
                  <c:v>Bizkaia </c:v>
                </c:pt>
                <c:pt idx="3">
                  <c:v>Gipuzcoa</c:v>
                </c:pt>
                <c:pt idx="4">
                  <c:v>Algeciras</c:v>
                </c:pt>
                <c:pt idx="5">
                  <c:v>Resto</c:v>
                </c:pt>
              </c:strCache>
            </c:strRef>
          </c:cat>
          <c:val>
            <c:numRef>
              <c:f>Hoja1!$B$2:$B$7</c:f>
              <c:numCache>
                <c:formatCode>General</c:formatCode>
                <c:ptCount val="6"/>
                <c:pt idx="0">
                  <c:v>15</c:v>
                </c:pt>
                <c:pt idx="1">
                  <c:v>23</c:v>
                </c:pt>
                <c:pt idx="2">
                  <c:v>10</c:v>
                </c:pt>
                <c:pt idx="3">
                  <c:v>10</c:v>
                </c:pt>
                <c:pt idx="4">
                  <c:v>6</c:v>
                </c:pt>
                <c:pt idx="5">
                  <c:v>36</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lumMod val="95000"/>
      </a:schemeClr>
    </a:solidFill>
    <a:ln w="9525" cap="flat" cmpd="sng" algn="ctr">
      <a:solidFill>
        <a:schemeClr val="bg1"/>
      </a:solidFill>
      <a:round/>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s-ES"/>
        </a:p>
      </c:txPr>
    </c:title>
    <c:autoTitleDeleted val="0"/>
    <c:view3D>
      <c:rotX val="30"/>
      <c:rotY val="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Productos Exportados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2">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lt"/>
                      <a:ea typeface="+mn-ea"/>
                      <a:cs typeface="+mn-cs"/>
                    </a:defRPr>
                  </a:pPr>
                  <a:endParaRPr lang="es-ES"/>
                </a:p>
              </c:txPr>
              <c:dLblPos val="outEnd"/>
              <c:showLegendKey val="0"/>
              <c:showVal val="0"/>
              <c:showCatName val="1"/>
              <c:showSerName val="0"/>
              <c:showPercent val="1"/>
              <c:showBubbleSize val="0"/>
            </c:dLbl>
            <c:dLbl>
              <c:idx val="1"/>
              <c:layout>
                <c:manualLayout>
                  <c:x val="-2.2436616558223019E-2"/>
                  <c:y val="9.3147039254823566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3461969934933812E-2"/>
                  <c:y val="-4.6573519627411845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6914965223244336"/>
                      <c:h val="0.34477711244178311"/>
                    </c:manualLayout>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Alta Prioridad (1/1/21)</c:v>
                </c:pt>
                <c:pt idx="1">
                  <c:v>Exentos</c:v>
                </c:pt>
                <c:pt idx="2">
                  <c:v>Regulados (1/1/22)</c:v>
                </c:pt>
              </c:strCache>
            </c:strRef>
          </c:cat>
          <c:val>
            <c:numRef>
              <c:f>Hoja1!$B$2:$B$4</c:f>
              <c:numCache>
                <c:formatCode>_-* #,##0\ _€_-;\-* #,##0\ _€_-;_-* "-"??\ _€_-;_-@_-</c:formatCode>
                <c:ptCount val="3"/>
                <c:pt idx="0">
                  <c:v>3624</c:v>
                </c:pt>
                <c:pt idx="1">
                  <c:v>15227</c:v>
                </c:pt>
                <c:pt idx="2">
                  <c:v>105080</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sz="1400" b="0"/>
              <a:t>PUNTOS SALIDA</a:t>
            </a:r>
          </a:p>
        </c:rich>
      </c:tx>
      <c:layout/>
      <c:overlay val="0"/>
      <c:spPr>
        <a:noFill/>
        <a:ln>
          <a:noFill/>
        </a:ln>
        <a:effectLst/>
      </c:spPr>
      <c:txPr>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5.0822846079380549E-2"/>
                  <c:y val="-8.7833441769681192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spc="0" baseline="0">
                      <a:solidFill>
                        <a:sysClr val="windowText" lastClr="000000"/>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5472136045917781"/>
                      <c:h val="0.3032858774891265"/>
                    </c:manualLayout>
                  </c15:layout>
                </c:ext>
              </c:extLst>
            </c:dLbl>
            <c:dLbl>
              <c:idx val="1"/>
              <c:layout>
                <c:manualLayout>
                  <c:x val="0.1308576870523579"/>
                  <c:y val="-1.8750530639702727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4047611226510793"/>
                      <c:h val="0.33424803935436215"/>
                    </c:manualLayout>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lt"/>
                      <a:ea typeface="+mn-ea"/>
                      <a:cs typeface="+mn-cs"/>
                    </a:defRPr>
                  </a:pPr>
                  <a:endParaRPr lang="es-E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lt"/>
                      <a:ea typeface="+mn-ea"/>
                      <a:cs typeface="+mn-cs"/>
                    </a:defRPr>
                  </a:pPr>
                  <a:endParaRPr lang="es-E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Barcelona</c:v>
                </c:pt>
                <c:pt idx="1">
                  <c:v>Guipúzcoa (Irún)</c:v>
                </c:pt>
                <c:pt idx="2">
                  <c:v>Almería</c:v>
                </c:pt>
                <c:pt idx="3">
                  <c:v>Murcia</c:v>
                </c:pt>
                <c:pt idx="4">
                  <c:v>Resto</c:v>
                </c:pt>
              </c:strCache>
            </c:strRef>
          </c:cat>
          <c:val>
            <c:numRef>
              <c:f>Hoja1!$B$2:$B$6</c:f>
              <c:numCache>
                <c:formatCode>General</c:formatCode>
                <c:ptCount val="5"/>
                <c:pt idx="0">
                  <c:v>45927</c:v>
                </c:pt>
                <c:pt idx="1">
                  <c:v>19960</c:v>
                </c:pt>
                <c:pt idx="2">
                  <c:v>15336</c:v>
                </c:pt>
                <c:pt idx="3">
                  <c:v>12478</c:v>
                </c:pt>
                <c:pt idx="4">
                  <c:v>30230</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hyperlink" Target="https://www.legislation.gov.uk/uksi/2020/1527/schedule/7/made" TargetMode="External"/><Relationship Id="rId2" Type="http://schemas.openxmlformats.org/officeDocument/2006/relationships/hyperlink" Target="https://www.legislation.gov.uk/uksi/2020/1527/schedule/10/made" TargetMode="External"/><Relationship Id="rId1" Type="http://schemas.openxmlformats.org/officeDocument/2006/relationships/hyperlink" Target="https://www.legislation.gov.uk/uksi/2020/1527/schedule/6/made"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egislation.gov.uk/uksi/2020/1527/schedule/7/made" TargetMode="External"/><Relationship Id="rId2" Type="http://schemas.openxmlformats.org/officeDocument/2006/relationships/hyperlink" Target="https://www.legislation.gov.uk/uksi/2020/1527/schedule/10/made" TargetMode="External"/><Relationship Id="rId1" Type="http://schemas.openxmlformats.org/officeDocument/2006/relationships/hyperlink" Target="https://www.legislation.gov.uk/uksi/2020/1527/schedule/6/mad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21674-408D-417D-B903-5E8529BB1A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99DBC67C-A7F5-40C8-BEB4-10BE77D02C5C}">
      <dgm:prSet phldrT="[Texto]" custT="1"/>
      <dgm:spPr>
        <a:solidFill>
          <a:srgbClr val="C00000"/>
        </a:solidFill>
      </dgm:spPr>
      <dgm:t>
        <a:bodyPr/>
        <a:lstStyle/>
        <a:p>
          <a:r>
            <a:rPr lang="es-ES" sz="3200" dirty="0" smtClean="0"/>
            <a:t>1. PROHIBICIÓN</a:t>
          </a:r>
          <a:endParaRPr lang="es-ES" sz="3200" dirty="0"/>
        </a:p>
      </dgm:t>
    </dgm:pt>
    <dgm:pt modelId="{0C0C500B-4CF9-4E3F-8AF9-F57129FE17F5}" type="parTrans" cxnId="{25408B67-A8A1-4AFA-A666-6853DC946CEC}">
      <dgm:prSet/>
      <dgm:spPr/>
      <dgm:t>
        <a:bodyPr/>
        <a:lstStyle/>
        <a:p>
          <a:endParaRPr lang="es-ES"/>
        </a:p>
      </dgm:t>
    </dgm:pt>
    <dgm:pt modelId="{F3199929-81F0-4C5B-8FCF-B43D6E34A189}" type="sibTrans" cxnId="{25408B67-A8A1-4AFA-A666-6853DC946CEC}">
      <dgm:prSet/>
      <dgm:spPr/>
      <dgm:t>
        <a:bodyPr/>
        <a:lstStyle/>
        <a:p>
          <a:endParaRPr lang="es-ES"/>
        </a:p>
      </dgm:t>
    </dgm:pt>
    <dgm:pt modelId="{1A513800-D9D8-4502-87DF-B3A6230F952D}">
      <dgm:prSet phldrT="[Texto]" custT="1"/>
      <dgm:spPr/>
      <dgm:t>
        <a:bodyPr/>
        <a:lstStyle/>
        <a:p>
          <a:r>
            <a:rPr lang="es-ES" sz="2000" dirty="0" smtClean="0">
              <a:solidFill>
                <a:srgbClr val="FF0000"/>
              </a:solidFill>
              <a:hlinkClick xmlns:r="http://schemas.openxmlformats.org/officeDocument/2006/relationships" r:id="rId1"/>
            </a:rPr>
            <a:t>Schedule 6</a:t>
          </a:r>
          <a:endParaRPr lang="es-ES" sz="2000" dirty="0"/>
        </a:p>
      </dgm:t>
    </dgm:pt>
    <dgm:pt modelId="{BA321B28-3B01-4019-AF05-CAFD97828203}" type="parTrans" cxnId="{91113F73-289E-406E-862B-1A977EE68A7D}">
      <dgm:prSet/>
      <dgm:spPr/>
      <dgm:t>
        <a:bodyPr/>
        <a:lstStyle/>
        <a:p>
          <a:endParaRPr lang="es-ES"/>
        </a:p>
      </dgm:t>
    </dgm:pt>
    <dgm:pt modelId="{537D9778-08F9-416C-B1B9-B1701FAB0202}" type="sibTrans" cxnId="{91113F73-289E-406E-862B-1A977EE68A7D}">
      <dgm:prSet/>
      <dgm:spPr/>
      <dgm:t>
        <a:bodyPr/>
        <a:lstStyle/>
        <a:p>
          <a:endParaRPr lang="es-ES"/>
        </a:p>
      </dgm:t>
    </dgm:pt>
    <dgm:pt modelId="{17D15E13-BECF-4820-9908-1DB4CB789922}">
      <dgm:prSet phldrT="[Texto]" custT="1"/>
      <dgm:spPr>
        <a:solidFill>
          <a:srgbClr val="FFC000"/>
        </a:solidFill>
      </dgm:spPr>
      <dgm:t>
        <a:bodyPr/>
        <a:lstStyle/>
        <a:p>
          <a:r>
            <a:rPr lang="es-ES" sz="3200" dirty="0" smtClean="0"/>
            <a:t>2. REGULADOS</a:t>
          </a:r>
          <a:endParaRPr lang="es-ES" sz="3200" dirty="0"/>
        </a:p>
      </dgm:t>
    </dgm:pt>
    <dgm:pt modelId="{2010D7C9-E63B-43D5-8704-017681272C84}" type="parTrans" cxnId="{E160857F-74F2-42CD-88F7-08E8A0FEFB1D}">
      <dgm:prSet/>
      <dgm:spPr/>
      <dgm:t>
        <a:bodyPr/>
        <a:lstStyle/>
        <a:p>
          <a:endParaRPr lang="es-ES"/>
        </a:p>
      </dgm:t>
    </dgm:pt>
    <dgm:pt modelId="{9700E01F-B97C-43D2-A532-51E09102A88B}" type="sibTrans" cxnId="{E160857F-74F2-42CD-88F7-08E8A0FEFB1D}">
      <dgm:prSet/>
      <dgm:spPr/>
      <dgm:t>
        <a:bodyPr/>
        <a:lstStyle/>
        <a:p>
          <a:endParaRPr lang="es-ES"/>
        </a:p>
      </dgm:t>
    </dgm:pt>
    <dgm:pt modelId="{E6D2F131-62A6-443F-A6D6-23FAE2AACBD8}">
      <dgm:prSet phldrT="[Texto]" custT="1"/>
      <dgm:spPr/>
      <dgm:t>
        <a:bodyPr/>
        <a:lstStyle/>
        <a:p>
          <a:r>
            <a:rPr lang="es-ES" sz="1800" dirty="0" smtClean="0"/>
            <a:t>Resto de vegetales y productos vegetales regulados.</a:t>
          </a:r>
          <a:endParaRPr lang="es-ES" sz="1800" dirty="0"/>
        </a:p>
      </dgm:t>
    </dgm:pt>
    <dgm:pt modelId="{B86F20A0-0DC3-4118-A5A8-FC4DC5EAB4B0}" type="parTrans" cxnId="{99AED07E-5136-412F-934C-4CC4A2F081D8}">
      <dgm:prSet/>
      <dgm:spPr/>
      <dgm:t>
        <a:bodyPr/>
        <a:lstStyle/>
        <a:p>
          <a:endParaRPr lang="es-ES"/>
        </a:p>
      </dgm:t>
    </dgm:pt>
    <dgm:pt modelId="{969B3914-FC8B-4B9B-B1D2-8F84E6717DC9}" type="sibTrans" cxnId="{99AED07E-5136-412F-934C-4CC4A2F081D8}">
      <dgm:prSet/>
      <dgm:spPr/>
      <dgm:t>
        <a:bodyPr/>
        <a:lstStyle/>
        <a:p>
          <a:endParaRPr lang="es-ES"/>
        </a:p>
      </dgm:t>
    </dgm:pt>
    <dgm:pt modelId="{D2D16F02-46BA-489A-BDB3-676A89C01BED}">
      <dgm:prSet phldrT="[Texto]" custT="1"/>
      <dgm:spPr>
        <a:solidFill>
          <a:srgbClr val="00B050"/>
        </a:solidFill>
      </dgm:spPr>
      <dgm:t>
        <a:bodyPr/>
        <a:lstStyle/>
        <a:p>
          <a:r>
            <a:rPr lang="es-ES" sz="3200" dirty="0" smtClean="0"/>
            <a:t>3. EXENTOS</a:t>
          </a:r>
          <a:endParaRPr lang="es-ES" sz="3200" dirty="0"/>
        </a:p>
      </dgm:t>
    </dgm:pt>
    <dgm:pt modelId="{FAA15DFD-8B6B-46A7-BDA4-A9A40997FDD2}" type="parTrans" cxnId="{8E8B2E00-EA30-4E70-85E5-EDA20172E8DF}">
      <dgm:prSet/>
      <dgm:spPr/>
      <dgm:t>
        <a:bodyPr/>
        <a:lstStyle/>
        <a:p>
          <a:endParaRPr lang="es-ES"/>
        </a:p>
      </dgm:t>
    </dgm:pt>
    <dgm:pt modelId="{2B2F1246-FE02-4EC9-9B1D-1094BC238186}" type="sibTrans" cxnId="{8E8B2E00-EA30-4E70-85E5-EDA20172E8DF}">
      <dgm:prSet/>
      <dgm:spPr/>
      <dgm:t>
        <a:bodyPr/>
        <a:lstStyle/>
        <a:p>
          <a:endParaRPr lang="es-ES"/>
        </a:p>
      </dgm:t>
    </dgm:pt>
    <dgm:pt modelId="{650783D3-D517-487B-8D41-B87C07F5D08F}">
      <dgm:prSet phldrT="[Texto]" custT="1"/>
      <dgm:spPr/>
      <dgm:t>
        <a:bodyPr/>
        <a:lstStyle/>
        <a:p>
          <a:r>
            <a:rPr lang="es-ES" sz="2000" dirty="0" smtClean="0"/>
            <a:t>Importación libre sin CF ni Inspección.</a:t>
          </a:r>
          <a:endParaRPr lang="es-ES" sz="2000" dirty="0"/>
        </a:p>
      </dgm:t>
    </dgm:pt>
    <dgm:pt modelId="{10FCF1BF-184D-4E4F-942F-83DE0C4ED194}" type="parTrans" cxnId="{488C564C-9F82-4EFF-9428-038CC046DD4D}">
      <dgm:prSet/>
      <dgm:spPr/>
      <dgm:t>
        <a:bodyPr/>
        <a:lstStyle/>
        <a:p>
          <a:endParaRPr lang="es-ES"/>
        </a:p>
      </dgm:t>
    </dgm:pt>
    <dgm:pt modelId="{45DBB635-DD91-4451-815C-1EBB980D0F0D}" type="sibTrans" cxnId="{488C564C-9F82-4EFF-9428-038CC046DD4D}">
      <dgm:prSet/>
      <dgm:spPr/>
      <dgm:t>
        <a:bodyPr/>
        <a:lstStyle/>
        <a:p>
          <a:endParaRPr lang="es-ES"/>
        </a:p>
      </dgm:t>
    </dgm:pt>
    <dgm:pt modelId="{FB372BBF-91D7-4955-B62C-590958701509}">
      <dgm:prSet phldrT="[Texto]" custT="1"/>
      <dgm:spPr/>
      <dgm:t>
        <a:bodyPr/>
        <a:lstStyle/>
        <a:p>
          <a:r>
            <a:rPr lang="es-ES" sz="1800" dirty="0" smtClean="0"/>
            <a:t>Alta Prioridad.</a:t>
          </a:r>
          <a:endParaRPr lang="es-ES" sz="1800" dirty="0"/>
        </a:p>
      </dgm:t>
    </dgm:pt>
    <dgm:pt modelId="{08726275-C719-48EF-BE09-196D063AA6B0}" type="parTrans" cxnId="{6D69388B-D4EF-4142-8F93-47DF76837CE9}">
      <dgm:prSet/>
      <dgm:spPr/>
      <dgm:t>
        <a:bodyPr/>
        <a:lstStyle/>
        <a:p>
          <a:endParaRPr lang="es-ES"/>
        </a:p>
      </dgm:t>
    </dgm:pt>
    <dgm:pt modelId="{07A69558-0485-449A-A122-B9D4ABF52177}" type="sibTrans" cxnId="{6D69388B-D4EF-4142-8F93-47DF76837CE9}">
      <dgm:prSet/>
      <dgm:spPr/>
      <dgm:t>
        <a:bodyPr/>
        <a:lstStyle/>
        <a:p>
          <a:endParaRPr lang="es-ES"/>
        </a:p>
      </dgm:t>
    </dgm:pt>
    <dgm:pt modelId="{E5F1E2A7-DAE9-4580-A5CD-4D6F48EF7058}">
      <dgm:prSet phldrT="[Texto]" custT="1"/>
      <dgm:spPr/>
      <dgm:t>
        <a:bodyPr/>
        <a:lstStyle/>
        <a:p>
          <a:r>
            <a:rPr lang="es-ES" sz="1800" dirty="0" smtClean="0">
              <a:hlinkClick xmlns:r="http://schemas.openxmlformats.org/officeDocument/2006/relationships" r:id="rId2"/>
            </a:rPr>
            <a:t>Schedule 10</a:t>
          </a:r>
          <a:r>
            <a:rPr lang="es-ES" sz="1800" dirty="0" smtClean="0"/>
            <a:t>. </a:t>
          </a:r>
          <a:r>
            <a:rPr lang="es-ES" sz="1800" dirty="0" err="1" smtClean="0"/>
            <a:t>Parts</a:t>
          </a:r>
          <a:r>
            <a:rPr lang="es-ES" sz="1800" dirty="0" smtClean="0"/>
            <a:t> A &amp; B.</a:t>
          </a:r>
          <a:endParaRPr lang="es-ES" sz="1800" dirty="0"/>
        </a:p>
      </dgm:t>
    </dgm:pt>
    <dgm:pt modelId="{307E3D80-5FDE-484D-A350-5506EF043906}" type="parTrans" cxnId="{BF9926AD-BC66-42C1-81C1-ED3AC1A6413B}">
      <dgm:prSet/>
      <dgm:spPr/>
      <dgm:t>
        <a:bodyPr/>
        <a:lstStyle/>
        <a:p>
          <a:endParaRPr lang="es-ES"/>
        </a:p>
      </dgm:t>
    </dgm:pt>
    <dgm:pt modelId="{7A83C586-AF66-44DD-8749-2E09225F0232}" type="sibTrans" cxnId="{BF9926AD-BC66-42C1-81C1-ED3AC1A6413B}">
      <dgm:prSet/>
      <dgm:spPr/>
      <dgm:t>
        <a:bodyPr/>
        <a:lstStyle/>
        <a:p>
          <a:endParaRPr lang="es-ES"/>
        </a:p>
      </dgm:t>
    </dgm:pt>
    <dgm:pt modelId="{17EF2753-5476-4320-8961-DA01F694797D}">
      <dgm:prSet phldrT="[Texto]" custT="1"/>
      <dgm:spPr/>
      <dgm:t>
        <a:bodyPr/>
        <a:lstStyle/>
        <a:p>
          <a:r>
            <a:rPr lang="es-ES" sz="2000" dirty="0" smtClean="0">
              <a:hlinkClick xmlns:r="http://schemas.openxmlformats.org/officeDocument/2006/relationships" r:id="rId2"/>
            </a:rPr>
            <a:t>Schedule 10</a:t>
          </a:r>
          <a:r>
            <a:rPr lang="es-ES" sz="2000" dirty="0" smtClean="0"/>
            <a:t>. </a:t>
          </a:r>
          <a:r>
            <a:rPr lang="es-ES" sz="2000" dirty="0" err="1" smtClean="0"/>
            <a:t>Part</a:t>
          </a:r>
          <a:r>
            <a:rPr lang="es-ES" sz="2000" dirty="0" smtClean="0"/>
            <a:t> C.</a:t>
          </a:r>
          <a:endParaRPr lang="es-ES" sz="2000" dirty="0"/>
        </a:p>
      </dgm:t>
    </dgm:pt>
    <dgm:pt modelId="{9B0D8A1E-30C8-47D3-9630-981D6456301A}" type="parTrans" cxnId="{A96C4306-FB1D-4D25-9C45-8DD556DBC8C0}">
      <dgm:prSet/>
      <dgm:spPr/>
      <dgm:t>
        <a:bodyPr/>
        <a:lstStyle/>
        <a:p>
          <a:endParaRPr lang="es-ES"/>
        </a:p>
      </dgm:t>
    </dgm:pt>
    <dgm:pt modelId="{F8AC6D1C-4531-4540-BC33-FA18ACFEDCB1}" type="sibTrans" cxnId="{A96C4306-FB1D-4D25-9C45-8DD556DBC8C0}">
      <dgm:prSet/>
      <dgm:spPr/>
      <dgm:t>
        <a:bodyPr/>
        <a:lstStyle/>
        <a:p>
          <a:endParaRPr lang="es-ES"/>
        </a:p>
      </dgm:t>
    </dgm:pt>
    <dgm:pt modelId="{80F879A5-4740-42F7-A680-F9159BCB72D7}">
      <dgm:prSet phldrT="[Texto]" custT="1"/>
      <dgm:spPr/>
      <dgm:t>
        <a:bodyPr/>
        <a:lstStyle/>
        <a:p>
          <a:r>
            <a:rPr lang="es-ES" sz="1800" dirty="0" smtClean="0"/>
            <a:t>Requisitos específicos: </a:t>
          </a:r>
          <a:r>
            <a:rPr lang="es-ES" sz="1800" dirty="0" smtClean="0">
              <a:hlinkClick xmlns:r="http://schemas.openxmlformats.org/officeDocument/2006/relationships" r:id="rId3"/>
            </a:rPr>
            <a:t>Schedule 7.</a:t>
          </a:r>
          <a:endParaRPr lang="es-ES" sz="1800" dirty="0"/>
        </a:p>
      </dgm:t>
    </dgm:pt>
    <dgm:pt modelId="{FAE3811F-703D-4E29-BD41-6DB7B21094B8}" type="parTrans" cxnId="{7513388B-855E-482F-A07C-123169D76C9F}">
      <dgm:prSet/>
      <dgm:spPr/>
      <dgm:t>
        <a:bodyPr/>
        <a:lstStyle/>
        <a:p>
          <a:endParaRPr lang="es-ES"/>
        </a:p>
      </dgm:t>
    </dgm:pt>
    <dgm:pt modelId="{20F4D1EE-E097-47DD-86E0-174177E2DA5E}" type="sibTrans" cxnId="{7513388B-855E-482F-A07C-123169D76C9F}">
      <dgm:prSet/>
      <dgm:spPr/>
      <dgm:t>
        <a:bodyPr/>
        <a:lstStyle/>
        <a:p>
          <a:endParaRPr lang="es-ES"/>
        </a:p>
      </dgm:t>
    </dgm:pt>
    <dgm:pt modelId="{573B8081-AF83-41A5-BE09-5883D4BEAAF9}" type="pres">
      <dgm:prSet presAssocID="{69A21674-408D-417D-B903-5E8529BB1A5E}" presName="Name0" presStyleCnt="0">
        <dgm:presLayoutVars>
          <dgm:dir/>
          <dgm:animLvl val="lvl"/>
          <dgm:resizeHandles val="exact"/>
        </dgm:presLayoutVars>
      </dgm:prSet>
      <dgm:spPr/>
      <dgm:t>
        <a:bodyPr/>
        <a:lstStyle/>
        <a:p>
          <a:endParaRPr lang="es-ES"/>
        </a:p>
      </dgm:t>
    </dgm:pt>
    <dgm:pt modelId="{3CF50805-33C2-4F1A-B4E9-F095FB483084}" type="pres">
      <dgm:prSet presAssocID="{99DBC67C-A7F5-40C8-BEB4-10BE77D02C5C}" presName="linNode" presStyleCnt="0"/>
      <dgm:spPr/>
    </dgm:pt>
    <dgm:pt modelId="{B69A8060-1C57-4EFD-A44F-6C737D1BF60B}" type="pres">
      <dgm:prSet presAssocID="{99DBC67C-A7F5-40C8-BEB4-10BE77D02C5C}" presName="parentText" presStyleLbl="node1" presStyleIdx="0" presStyleCnt="3">
        <dgm:presLayoutVars>
          <dgm:chMax val="1"/>
          <dgm:bulletEnabled val="1"/>
        </dgm:presLayoutVars>
      </dgm:prSet>
      <dgm:spPr/>
      <dgm:t>
        <a:bodyPr/>
        <a:lstStyle/>
        <a:p>
          <a:endParaRPr lang="es-ES"/>
        </a:p>
      </dgm:t>
    </dgm:pt>
    <dgm:pt modelId="{49B57AF7-48DD-4FFE-9368-B8A50FF7F0BF}" type="pres">
      <dgm:prSet presAssocID="{99DBC67C-A7F5-40C8-BEB4-10BE77D02C5C}" presName="descendantText" presStyleLbl="alignAccFollowNode1" presStyleIdx="0" presStyleCnt="3">
        <dgm:presLayoutVars>
          <dgm:bulletEnabled val="1"/>
        </dgm:presLayoutVars>
      </dgm:prSet>
      <dgm:spPr/>
      <dgm:t>
        <a:bodyPr/>
        <a:lstStyle/>
        <a:p>
          <a:endParaRPr lang="es-ES"/>
        </a:p>
      </dgm:t>
    </dgm:pt>
    <dgm:pt modelId="{ED50592F-2F5E-44E3-A26F-485ACF61D5B5}" type="pres">
      <dgm:prSet presAssocID="{F3199929-81F0-4C5B-8FCF-B43D6E34A189}" presName="sp" presStyleCnt="0"/>
      <dgm:spPr/>
    </dgm:pt>
    <dgm:pt modelId="{C4ABED0B-99D2-46DA-848E-2112101994DA}" type="pres">
      <dgm:prSet presAssocID="{17D15E13-BECF-4820-9908-1DB4CB789922}" presName="linNode" presStyleCnt="0"/>
      <dgm:spPr/>
    </dgm:pt>
    <dgm:pt modelId="{A6FAE28F-BEC6-46AA-AFF0-3AD8BE25E481}" type="pres">
      <dgm:prSet presAssocID="{17D15E13-BECF-4820-9908-1DB4CB789922}" presName="parentText" presStyleLbl="node1" presStyleIdx="1" presStyleCnt="3" custScaleY="112060">
        <dgm:presLayoutVars>
          <dgm:chMax val="1"/>
          <dgm:bulletEnabled val="1"/>
        </dgm:presLayoutVars>
      </dgm:prSet>
      <dgm:spPr/>
      <dgm:t>
        <a:bodyPr/>
        <a:lstStyle/>
        <a:p>
          <a:endParaRPr lang="es-ES"/>
        </a:p>
      </dgm:t>
    </dgm:pt>
    <dgm:pt modelId="{82E899DC-6B53-498C-9C40-EDEC2C9F8BA4}" type="pres">
      <dgm:prSet presAssocID="{17D15E13-BECF-4820-9908-1DB4CB789922}" presName="descendantText" presStyleLbl="alignAccFollowNode1" presStyleIdx="1" presStyleCnt="3" custScaleY="149324">
        <dgm:presLayoutVars>
          <dgm:bulletEnabled val="1"/>
        </dgm:presLayoutVars>
      </dgm:prSet>
      <dgm:spPr/>
      <dgm:t>
        <a:bodyPr/>
        <a:lstStyle/>
        <a:p>
          <a:endParaRPr lang="es-ES"/>
        </a:p>
      </dgm:t>
    </dgm:pt>
    <dgm:pt modelId="{7C3444B1-0382-488D-8688-8D46B8A42CE1}" type="pres">
      <dgm:prSet presAssocID="{9700E01F-B97C-43D2-A532-51E09102A88B}" presName="sp" presStyleCnt="0"/>
      <dgm:spPr/>
    </dgm:pt>
    <dgm:pt modelId="{DE56AE96-E045-403C-AEBE-DD8EB5F04336}" type="pres">
      <dgm:prSet presAssocID="{D2D16F02-46BA-489A-BDB3-676A89C01BED}" presName="linNode" presStyleCnt="0"/>
      <dgm:spPr/>
    </dgm:pt>
    <dgm:pt modelId="{EB3FC60D-A018-405F-B437-42C0DD56CF36}" type="pres">
      <dgm:prSet presAssocID="{D2D16F02-46BA-489A-BDB3-676A89C01BED}" presName="parentText" presStyleLbl="node1" presStyleIdx="2" presStyleCnt="3">
        <dgm:presLayoutVars>
          <dgm:chMax val="1"/>
          <dgm:bulletEnabled val="1"/>
        </dgm:presLayoutVars>
      </dgm:prSet>
      <dgm:spPr/>
      <dgm:t>
        <a:bodyPr/>
        <a:lstStyle/>
        <a:p>
          <a:endParaRPr lang="es-ES"/>
        </a:p>
      </dgm:t>
    </dgm:pt>
    <dgm:pt modelId="{95C5487D-630D-4F3D-9CDA-4EE428121A75}" type="pres">
      <dgm:prSet presAssocID="{D2D16F02-46BA-489A-BDB3-676A89C01BED}" presName="descendantText" presStyleLbl="alignAccFollowNode1" presStyleIdx="2" presStyleCnt="3">
        <dgm:presLayoutVars>
          <dgm:bulletEnabled val="1"/>
        </dgm:presLayoutVars>
      </dgm:prSet>
      <dgm:spPr/>
      <dgm:t>
        <a:bodyPr/>
        <a:lstStyle/>
        <a:p>
          <a:endParaRPr lang="es-ES"/>
        </a:p>
      </dgm:t>
    </dgm:pt>
  </dgm:ptLst>
  <dgm:cxnLst>
    <dgm:cxn modelId="{CB4057DD-854E-498D-9274-1D44B8148140}" type="presOf" srcId="{650783D3-D517-487B-8D41-B87C07F5D08F}" destId="{95C5487D-630D-4F3D-9CDA-4EE428121A75}" srcOrd="0" destOrd="0" presId="urn:microsoft.com/office/officeart/2005/8/layout/vList5"/>
    <dgm:cxn modelId="{91113F73-289E-406E-862B-1A977EE68A7D}" srcId="{99DBC67C-A7F5-40C8-BEB4-10BE77D02C5C}" destId="{1A513800-D9D8-4502-87DF-B3A6230F952D}" srcOrd="0" destOrd="0" parTransId="{BA321B28-3B01-4019-AF05-CAFD97828203}" sibTransId="{537D9778-08F9-416C-B1B9-B1701FAB0202}"/>
    <dgm:cxn modelId="{2F9227A2-5A0F-419D-B11C-87F95C2EF786}" type="presOf" srcId="{1A513800-D9D8-4502-87DF-B3A6230F952D}" destId="{49B57AF7-48DD-4FFE-9368-B8A50FF7F0BF}" srcOrd="0" destOrd="0" presId="urn:microsoft.com/office/officeart/2005/8/layout/vList5"/>
    <dgm:cxn modelId="{E212C80C-976E-442D-9927-1B14B6511BF9}" type="presOf" srcId="{69A21674-408D-417D-B903-5E8529BB1A5E}" destId="{573B8081-AF83-41A5-BE09-5883D4BEAAF9}" srcOrd="0" destOrd="0" presId="urn:microsoft.com/office/officeart/2005/8/layout/vList5"/>
    <dgm:cxn modelId="{25408B67-A8A1-4AFA-A666-6853DC946CEC}" srcId="{69A21674-408D-417D-B903-5E8529BB1A5E}" destId="{99DBC67C-A7F5-40C8-BEB4-10BE77D02C5C}" srcOrd="0" destOrd="0" parTransId="{0C0C500B-4CF9-4E3F-8AF9-F57129FE17F5}" sibTransId="{F3199929-81F0-4C5B-8FCF-B43D6E34A189}"/>
    <dgm:cxn modelId="{A96C4306-FB1D-4D25-9C45-8DD556DBC8C0}" srcId="{D2D16F02-46BA-489A-BDB3-676A89C01BED}" destId="{17EF2753-5476-4320-8961-DA01F694797D}" srcOrd="1" destOrd="0" parTransId="{9B0D8A1E-30C8-47D3-9630-981D6456301A}" sibTransId="{F8AC6D1C-4531-4540-BC33-FA18ACFEDCB1}"/>
    <dgm:cxn modelId="{15854A81-F6ED-403E-BC2D-957371E82592}" type="presOf" srcId="{D2D16F02-46BA-489A-BDB3-676A89C01BED}" destId="{EB3FC60D-A018-405F-B437-42C0DD56CF36}" srcOrd="0" destOrd="0" presId="urn:microsoft.com/office/officeart/2005/8/layout/vList5"/>
    <dgm:cxn modelId="{5D2851DB-FA80-4049-995C-46F513370168}" type="presOf" srcId="{17D15E13-BECF-4820-9908-1DB4CB789922}" destId="{A6FAE28F-BEC6-46AA-AFF0-3AD8BE25E481}" srcOrd="0" destOrd="0" presId="urn:microsoft.com/office/officeart/2005/8/layout/vList5"/>
    <dgm:cxn modelId="{6D69388B-D4EF-4142-8F93-47DF76837CE9}" srcId="{17D15E13-BECF-4820-9908-1DB4CB789922}" destId="{FB372BBF-91D7-4955-B62C-590958701509}" srcOrd="0" destOrd="0" parTransId="{08726275-C719-48EF-BE09-196D063AA6B0}" sibTransId="{07A69558-0485-449A-A122-B9D4ABF52177}"/>
    <dgm:cxn modelId="{B9D8DB6E-2BE9-44A8-9EF0-57F069C0E8E6}" type="presOf" srcId="{E6D2F131-62A6-443F-A6D6-23FAE2AACBD8}" destId="{82E899DC-6B53-498C-9C40-EDEC2C9F8BA4}" srcOrd="0" destOrd="1" presId="urn:microsoft.com/office/officeart/2005/8/layout/vList5"/>
    <dgm:cxn modelId="{488C564C-9F82-4EFF-9428-038CC046DD4D}" srcId="{D2D16F02-46BA-489A-BDB3-676A89C01BED}" destId="{650783D3-D517-487B-8D41-B87C07F5D08F}" srcOrd="0" destOrd="0" parTransId="{10FCF1BF-184D-4E4F-942F-83DE0C4ED194}" sibTransId="{45DBB635-DD91-4451-815C-1EBB980D0F0D}"/>
    <dgm:cxn modelId="{8E8B2E00-EA30-4E70-85E5-EDA20172E8DF}" srcId="{69A21674-408D-417D-B903-5E8529BB1A5E}" destId="{D2D16F02-46BA-489A-BDB3-676A89C01BED}" srcOrd="2" destOrd="0" parTransId="{FAA15DFD-8B6B-46A7-BDA4-A9A40997FDD2}" sibTransId="{2B2F1246-FE02-4EC9-9B1D-1094BC238186}"/>
    <dgm:cxn modelId="{BF9926AD-BC66-42C1-81C1-ED3AC1A6413B}" srcId="{17D15E13-BECF-4820-9908-1DB4CB789922}" destId="{E5F1E2A7-DAE9-4580-A5CD-4D6F48EF7058}" srcOrd="2" destOrd="0" parTransId="{307E3D80-5FDE-484D-A350-5506EF043906}" sibTransId="{7A83C586-AF66-44DD-8749-2E09225F0232}"/>
    <dgm:cxn modelId="{99AED07E-5136-412F-934C-4CC4A2F081D8}" srcId="{17D15E13-BECF-4820-9908-1DB4CB789922}" destId="{E6D2F131-62A6-443F-A6D6-23FAE2AACBD8}" srcOrd="1" destOrd="0" parTransId="{B86F20A0-0DC3-4118-A5A8-FC4DC5EAB4B0}" sibTransId="{969B3914-FC8B-4B9B-B1D2-8F84E6717DC9}"/>
    <dgm:cxn modelId="{7A72BC80-E181-40E0-9443-5063EDCD1F3B}" type="presOf" srcId="{17EF2753-5476-4320-8961-DA01F694797D}" destId="{95C5487D-630D-4F3D-9CDA-4EE428121A75}" srcOrd="0" destOrd="1" presId="urn:microsoft.com/office/officeart/2005/8/layout/vList5"/>
    <dgm:cxn modelId="{17C83085-E79A-4009-A8D1-FAC0ED5FCC72}" type="presOf" srcId="{FB372BBF-91D7-4955-B62C-590958701509}" destId="{82E899DC-6B53-498C-9C40-EDEC2C9F8BA4}" srcOrd="0" destOrd="0" presId="urn:microsoft.com/office/officeart/2005/8/layout/vList5"/>
    <dgm:cxn modelId="{E160857F-74F2-42CD-88F7-08E8A0FEFB1D}" srcId="{69A21674-408D-417D-B903-5E8529BB1A5E}" destId="{17D15E13-BECF-4820-9908-1DB4CB789922}" srcOrd="1" destOrd="0" parTransId="{2010D7C9-E63B-43D5-8704-017681272C84}" sibTransId="{9700E01F-B97C-43D2-A532-51E09102A88B}"/>
    <dgm:cxn modelId="{526F335B-076E-41E5-95CD-2991158EDED7}" type="presOf" srcId="{80F879A5-4740-42F7-A680-F9159BCB72D7}" destId="{82E899DC-6B53-498C-9C40-EDEC2C9F8BA4}" srcOrd="0" destOrd="3" presId="urn:microsoft.com/office/officeart/2005/8/layout/vList5"/>
    <dgm:cxn modelId="{7513388B-855E-482F-A07C-123169D76C9F}" srcId="{17D15E13-BECF-4820-9908-1DB4CB789922}" destId="{80F879A5-4740-42F7-A680-F9159BCB72D7}" srcOrd="3" destOrd="0" parTransId="{FAE3811F-703D-4E29-BD41-6DB7B21094B8}" sibTransId="{20F4D1EE-E097-47DD-86E0-174177E2DA5E}"/>
    <dgm:cxn modelId="{02B6B63B-0FB3-448A-AD8A-D741DEE012B4}" type="presOf" srcId="{E5F1E2A7-DAE9-4580-A5CD-4D6F48EF7058}" destId="{82E899DC-6B53-498C-9C40-EDEC2C9F8BA4}" srcOrd="0" destOrd="2" presId="urn:microsoft.com/office/officeart/2005/8/layout/vList5"/>
    <dgm:cxn modelId="{288A6E2D-BAC5-494D-9209-33363BDC3EF0}" type="presOf" srcId="{99DBC67C-A7F5-40C8-BEB4-10BE77D02C5C}" destId="{B69A8060-1C57-4EFD-A44F-6C737D1BF60B}" srcOrd="0" destOrd="0" presId="urn:microsoft.com/office/officeart/2005/8/layout/vList5"/>
    <dgm:cxn modelId="{B7608CC6-99DC-4733-856D-2E1EBCA04872}" type="presParOf" srcId="{573B8081-AF83-41A5-BE09-5883D4BEAAF9}" destId="{3CF50805-33C2-4F1A-B4E9-F095FB483084}" srcOrd="0" destOrd="0" presId="urn:microsoft.com/office/officeart/2005/8/layout/vList5"/>
    <dgm:cxn modelId="{CE332BF0-6D6D-43D7-A86C-345DDE45A218}" type="presParOf" srcId="{3CF50805-33C2-4F1A-B4E9-F095FB483084}" destId="{B69A8060-1C57-4EFD-A44F-6C737D1BF60B}" srcOrd="0" destOrd="0" presId="urn:microsoft.com/office/officeart/2005/8/layout/vList5"/>
    <dgm:cxn modelId="{EE79A7B5-7C75-4360-92D1-51766EAF5217}" type="presParOf" srcId="{3CF50805-33C2-4F1A-B4E9-F095FB483084}" destId="{49B57AF7-48DD-4FFE-9368-B8A50FF7F0BF}" srcOrd="1" destOrd="0" presId="urn:microsoft.com/office/officeart/2005/8/layout/vList5"/>
    <dgm:cxn modelId="{D6416B76-D5ED-4BD9-B5A4-A5C1B1CE1339}" type="presParOf" srcId="{573B8081-AF83-41A5-BE09-5883D4BEAAF9}" destId="{ED50592F-2F5E-44E3-A26F-485ACF61D5B5}" srcOrd="1" destOrd="0" presId="urn:microsoft.com/office/officeart/2005/8/layout/vList5"/>
    <dgm:cxn modelId="{055D711D-B3AC-496B-9B44-A2FA8C9FA974}" type="presParOf" srcId="{573B8081-AF83-41A5-BE09-5883D4BEAAF9}" destId="{C4ABED0B-99D2-46DA-848E-2112101994DA}" srcOrd="2" destOrd="0" presId="urn:microsoft.com/office/officeart/2005/8/layout/vList5"/>
    <dgm:cxn modelId="{D43078DA-8710-4F65-BF05-1ED0D7530228}" type="presParOf" srcId="{C4ABED0B-99D2-46DA-848E-2112101994DA}" destId="{A6FAE28F-BEC6-46AA-AFF0-3AD8BE25E481}" srcOrd="0" destOrd="0" presId="urn:microsoft.com/office/officeart/2005/8/layout/vList5"/>
    <dgm:cxn modelId="{5CF839C5-909B-42C6-B426-76A258D5A624}" type="presParOf" srcId="{C4ABED0B-99D2-46DA-848E-2112101994DA}" destId="{82E899DC-6B53-498C-9C40-EDEC2C9F8BA4}" srcOrd="1" destOrd="0" presId="urn:microsoft.com/office/officeart/2005/8/layout/vList5"/>
    <dgm:cxn modelId="{5E07999A-0E6D-4578-8910-3156BFD8412F}" type="presParOf" srcId="{573B8081-AF83-41A5-BE09-5883D4BEAAF9}" destId="{7C3444B1-0382-488D-8688-8D46B8A42CE1}" srcOrd="3" destOrd="0" presId="urn:microsoft.com/office/officeart/2005/8/layout/vList5"/>
    <dgm:cxn modelId="{49244D0B-BDA8-400E-9609-94370BD31EFE}" type="presParOf" srcId="{573B8081-AF83-41A5-BE09-5883D4BEAAF9}" destId="{DE56AE96-E045-403C-AEBE-DD8EB5F04336}" srcOrd="4" destOrd="0" presId="urn:microsoft.com/office/officeart/2005/8/layout/vList5"/>
    <dgm:cxn modelId="{5721880E-B6F5-4D8C-B5DF-CF6DCAF62311}" type="presParOf" srcId="{DE56AE96-E045-403C-AEBE-DD8EB5F04336}" destId="{EB3FC60D-A018-405F-B437-42C0DD56CF36}" srcOrd="0" destOrd="0" presId="urn:microsoft.com/office/officeart/2005/8/layout/vList5"/>
    <dgm:cxn modelId="{68E661D3-56B3-4F41-8B96-F8D9735483FC}" type="presParOf" srcId="{DE56AE96-E045-403C-AEBE-DD8EB5F04336}" destId="{95C5487D-630D-4F3D-9CDA-4EE428121A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57AF7-48DD-4FFE-9368-B8A50FF7F0BF}">
      <dsp:nvSpPr>
        <dsp:cNvPr id="0" name=""/>
        <dsp:cNvSpPr/>
      </dsp:nvSpPr>
      <dsp:spPr>
        <a:xfrm rot="5400000">
          <a:off x="6431959" y="-2704003"/>
          <a:ext cx="823939" cy="644134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solidFill>
                <a:srgbClr val="FF0000"/>
              </a:solidFill>
              <a:hlinkClick xmlns:r="http://schemas.openxmlformats.org/officeDocument/2006/relationships" r:id="rId1"/>
            </a:rPr>
            <a:t>Schedule 6</a:t>
          </a:r>
          <a:endParaRPr lang="es-ES" sz="2000" kern="1200" dirty="0"/>
        </a:p>
      </dsp:txBody>
      <dsp:txXfrm rot="-5400000">
        <a:off x="3623257" y="144920"/>
        <a:ext cx="6401124" cy="743497"/>
      </dsp:txXfrm>
    </dsp:sp>
    <dsp:sp modelId="{B69A8060-1C57-4EFD-A44F-6C737D1BF60B}">
      <dsp:nvSpPr>
        <dsp:cNvPr id="0" name=""/>
        <dsp:cNvSpPr/>
      </dsp:nvSpPr>
      <dsp:spPr>
        <a:xfrm>
          <a:off x="0" y="1706"/>
          <a:ext cx="3623256" cy="1029924"/>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t>1. PROHIBICIÓN</a:t>
          </a:r>
          <a:endParaRPr lang="es-ES" sz="3200" kern="1200" dirty="0"/>
        </a:p>
      </dsp:txBody>
      <dsp:txXfrm>
        <a:off x="50277" y="51983"/>
        <a:ext cx="3522702" cy="929370"/>
      </dsp:txXfrm>
    </dsp:sp>
    <dsp:sp modelId="{82E899DC-6B53-498C-9C40-EDEC2C9F8BA4}">
      <dsp:nvSpPr>
        <dsp:cNvPr id="0" name=""/>
        <dsp:cNvSpPr/>
      </dsp:nvSpPr>
      <dsp:spPr>
        <a:xfrm rot="5400000">
          <a:off x="6222075" y="-1519229"/>
          <a:ext cx="1230339" cy="643505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Alta Prioridad.</a:t>
          </a:r>
          <a:endParaRPr lang="es-ES" sz="1800" kern="1200" dirty="0"/>
        </a:p>
        <a:p>
          <a:pPr marL="171450" lvl="1" indent="-171450" algn="l" defTabSz="800100">
            <a:lnSpc>
              <a:spcPct val="90000"/>
            </a:lnSpc>
            <a:spcBef>
              <a:spcPct val="0"/>
            </a:spcBef>
            <a:spcAft>
              <a:spcPct val="15000"/>
            </a:spcAft>
            <a:buChar char="••"/>
          </a:pPr>
          <a:r>
            <a:rPr lang="es-ES" sz="1800" kern="1200" dirty="0" smtClean="0"/>
            <a:t>Resto de vegetales y productos vegetales regulados.</a:t>
          </a:r>
          <a:endParaRPr lang="es-ES" sz="1800" kern="1200" dirty="0"/>
        </a:p>
        <a:p>
          <a:pPr marL="171450" lvl="1" indent="-171450" algn="l" defTabSz="800100">
            <a:lnSpc>
              <a:spcPct val="90000"/>
            </a:lnSpc>
            <a:spcBef>
              <a:spcPct val="0"/>
            </a:spcBef>
            <a:spcAft>
              <a:spcPct val="15000"/>
            </a:spcAft>
            <a:buChar char="••"/>
          </a:pPr>
          <a:r>
            <a:rPr lang="es-ES" sz="1800" kern="1200" dirty="0" smtClean="0">
              <a:hlinkClick xmlns:r="http://schemas.openxmlformats.org/officeDocument/2006/relationships" r:id="rId2"/>
            </a:rPr>
            <a:t>Schedule 10</a:t>
          </a:r>
          <a:r>
            <a:rPr lang="es-ES" sz="1800" kern="1200" dirty="0" smtClean="0"/>
            <a:t>. </a:t>
          </a:r>
          <a:r>
            <a:rPr lang="es-ES" sz="1800" kern="1200" dirty="0" err="1" smtClean="0"/>
            <a:t>Parts</a:t>
          </a:r>
          <a:r>
            <a:rPr lang="es-ES" sz="1800" kern="1200" dirty="0" smtClean="0"/>
            <a:t> A &amp; B.</a:t>
          </a:r>
          <a:endParaRPr lang="es-ES" sz="1800" kern="1200" dirty="0"/>
        </a:p>
        <a:p>
          <a:pPr marL="171450" lvl="1" indent="-171450" algn="l" defTabSz="800100">
            <a:lnSpc>
              <a:spcPct val="90000"/>
            </a:lnSpc>
            <a:spcBef>
              <a:spcPct val="0"/>
            </a:spcBef>
            <a:spcAft>
              <a:spcPct val="15000"/>
            </a:spcAft>
            <a:buChar char="••"/>
          </a:pPr>
          <a:r>
            <a:rPr lang="es-ES" sz="1800" kern="1200" dirty="0" smtClean="0"/>
            <a:t>Requisitos específicos: </a:t>
          </a:r>
          <a:r>
            <a:rPr lang="es-ES" sz="1800" kern="1200" dirty="0" smtClean="0">
              <a:hlinkClick xmlns:r="http://schemas.openxmlformats.org/officeDocument/2006/relationships" r:id="rId3"/>
            </a:rPr>
            <a:t>Schedule 7.</a:t>
          </a:r>
          <a:endParaRPr lang="es-ES" sz="1800" kern="1200" dirty="0"/>
        </a:p>
      </dsp:txBody>
      <dsp:txXfrm rot="-5400000">
        <a:off x="3619718" y="1143188"/>
        <a:ext cx="6374994" cy="1110219"/>
      </dsp:txXfrm>
    </dsp:sp>
    <dsp:sp modelId="{A6FAE28F-BEC6-46AA-AFF0-3AD8BE25E481}">
      <dsp:nvSpPr>
        <dsp:cNvPr id="0" name=""/>
        <dsp:cNvSpPr/>
      </dsp:nvSpPr>
      <dsp:spPr>
        <a:xfrm>
          <a:off x="0" y="1121231"/>
          <a:ext cx="3619718" cy="115413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t>2. REGULADOS</a:t>
          </a:r>
          <a:endParaRPr lang="es-ES" sz="3200" kern="1200" dirty="0"/>
        </a:p>
      </dsp:txBody>
      <dsp:txXfrm>
        <a:off x="56340" y="1177571"/>
        <a:ext cx="3507038" cy="1041453"/>
      </dsp:txXfrm>
    </dsp:sp>
    <dsp:sp modelId="{95C5487D-630D-4F3D-9CDA-4EE428121A75}">
      <dsp:nvSpPr>
        <dsp:cNvPr id="0" name=""/>
        <dsp:cNvSpPr/>
      </dsp:nvSpPr>
      <dsp:spPr>
        <a:xfrm rot="5400000">
          <a:off x="6431959" y="-340745"/>
          <a:ext cx="823939" cy="644134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Importación libre sin CF ni Inspección.</a:t>
          </a:r>
          <a:endParaRPr lang="es-ES" sz="2000" kern="1200" dirty="0"/>
        </a:p>
        <a:p>
          <a:pPr marL="228600" lvl="1" indent="-228600" algn="l" defTabSz="889000">
            <a:lnSpc>
              <a:spcPct val="90000"/>
            </a:lnSpc>
            <a:spcBef>
              <a:spcPct val="0"/>
            </a:spcBef>
            <a:spcAft>
              <a:spcPct val="15000"/>
            </a:spcAft>
            <a:buChar char="••"/>
          </a:pPr>
          <a:r>
            <a:rPr lang="es-ES" sz="2000" kern="1200" dirty="0" smtClean="0">
              <a:hlinkClick xmlns:r="http://schemas.openxmlformats.org/officeDocument/2006/relationships" r:id="rId2"/>
            </a:rPr>
            <a:t>Schedule 10</a:t>
          </a:r>
          <a:r>
            <a:rPr lang="es-ES" sz="2000" kern="1200" dirty="0" smtClean="0"/>
            <a:t>. </a:t>
          </a:r>
          <a:r>
            <a:rPr lang="es-ES" sz="2000" kern="1200" dirty="0" err="1" smtClean="0"/>
            <a:t>Part</a:t>
          </a:r>
          <a:r>
            <a:rPr lang="es-ES" sz="2000" kern="1200" dirty="0" smtClean="0"/>
            <a:t> C.</a:t>
          </a:r>
          <a:endParaRPr lang="es-ES" sz="2000" kern="1200" dirty="0"/>
        </a:p>
      </dsp:txBody>
      <dsp:txXfrm rot="-5400000">
        <a:off x="3623257" y="2508178"/>
        <a:ext cx="6401124" cy="743497"/>
      </dsp:txXfrm>
    </dsp:sp>
    <dsp:sp modelId="{EB3FC60D-A018-405F-B437-42C0DD56CF36}">
      <dsp:nvSpPr>
        <dsp:cNvPr id="0" name=""/>
        <dsp:cNvSpPr/>
      </dsp:nvSpPr>
      <dsp:spPr>
        <a:xfrm>
          <a:off x="0" y="2364964"/>
          <a:ext cx="3623256" cy="102992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t>3. EXENTOS</a:t>
          </a:r>
          <a:endParaRPr lang="es-ES" sz="3200" kern="1200" dirty="0"/>
        </a:p>
      </dsp:txBody>
      <dsp:txXfrm>
        <a:off x="50277" y="2415241"/>
        <a:ext cx="3522702" cy="9293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4E1CC-782A-4DC2-84FC-64E4315E4A16}" type="datetimeFigureOut">
              <a:rPr lang="es-ES" smtClean="0"/>
              <a:t>22/07/2021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2814B-DE06-4009-AC62-4FF5EA417C04}" type="slidenum">
              <a:rPr lang="es-ES" smtClean="0"/>
              <a:t>‹Nº›</a:t>
            </a:fld>
            <a:endParaRPr lang="es-ES"/>
          </a:p>
        </p:txBody>
      </p:sp>
    </p:spTree>
    <p:extLst>
      <p:ext uri="{BB962C8B-B14F-4D97-AF65-F5344CB8AC3E}">
        <p14:creationId xmlns:p14="http://schemas.microsoft.com/office/powerpoint/2010/main" val="179456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3B56EF2-6C78-4096-9950-D988C024D618}" type="datetimeFigureOut">
              <a:rPr lang="es-ES" smtClean="0"/>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299708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3B56EF2-6C78-4096-9950-D988C024D618}" type="datetimeFigureOut">
              <a:rPr lang="es-ES" smtClean="0"/>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424042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3B56EF2-6C78-4096-9950-D988C024D618}" type="datetimeFigureOut">
              <a:rPr lang="es-ES" smtClean="0"/>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383888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E14575B5-1E43-4B44-AC4E-675D0743E30E}"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75106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89FB9537-AB01-4BEA-A138-43198A39F168}"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918775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a:prstGeom prst="rect">
            <a:avLst/>
          </a:prstGeo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D08E0564-D068-4D06-B8F3-7726AC8552CD}"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4941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4417" y="1700213"/>
            <a:ext cx="5384800" cy="4425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212417" y="1700213"/>
            <a:ext cx="5384800" cy="4425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lt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lt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648834D5-74B4-45BB-BAE3-E34AAF5009F5}"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728138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a:prstGeom prst="rect">
            <a:avLst/>
          </a:prstGeo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ltLang="es-ES">
              <a:solidFill>
                <a:srgbClr val="000000"/>
              </a:solidFill>
            </a:endParaRPr>
          </a:p>
        </p:txBody>
      </p:sp>
      <p:sp>
        <p:nvSpPr>
          <p:cNvPr id="8" name="Marcador de pie de página 7"/>
          <p:cNvSpPr>
            <a:spLocks noGrp="1"/>
          </p:cNvSpPr>
          <p:nvPr>
            <p:ph type="ftr" sz="quarter" idx="11"/>
          </p:nvPr>
        </p:nvSpPr>
        <p:spPr/>
        <p:txBody>
          <a:bodyPr/>
          <a:lstStyle>
            <a:lvl1pPr>
              <a:defRPr/>
            </a:lvl1pPr>
          </a:lstStyle>
          <a:p>
            <a:endParaRPr lang="es-ES" altLang="es-ES">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5EA131F5-9016-4543-B540-61DA5ACF7E9C}"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64199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ltLang="es-ES">
              <a:solidFill>
                <a:srgbClr val="000000"/>
              </a:solidFill>
            </a:endParaRPr>
          </a:p>
        </p:txBody>
      </p:sp>
      <p:sp>
        <p:nvSpPr>
          <p:cNvPr id="4" name="Marcador de pie de página 3"/>
          <p:cNvSpPr>
            <a:spLocks noGrp="1"/>
          </p:cNvSpPr>
          <p:nvPr>
            <p:ph type="ftr" sz="quarter" idx="11"/>
          </p:nvPr>
        </p:nvSpPr>
        <p:spPr/>
        <p:txBody>
          <a:bodyPr/>
          <a:lstStyle>
            <a:lvl1pPr>
              <a:defRPr/>
            </a:lvl1pPr>
          </a:lstStyle>
          <a:p>
            <a:endParaRPr lang="es-ES" altLang="es-ES">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73A8FC8F-4B4F-4EDF-95D2-1AE86D69B3AF}"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423910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ltLang="es-ES">
              <a:solidFill>
                <a:srgbClr val="000000"/>
              </a:solidFill>
            </a:endParaRPr>
          </a:p>
        </p:txBody>
      </p:sp>
      <p:sp>
        <p:nvSpPr>
          <p:cNvPr id="3" name="Marcador de pie de página 2"/>
          <p:cNvSpPr>
            <a:spLocks noGrp="1"/>
          </p:cNvSpPr>
          <p:nvPr>
            <p:ph type="ftr" sz="quarter" idx="11"/>
          </p:nvPr>
        </p:nvSpPr>
        <p:spPr/>
        <p:txBody>
          <a:bodyPr/>
          <a:lstStyle>
            <a:lvl1pPr>
              <a:defRPr/>
            </a:lvl1pPr>
          </a:lstStyle>
          <a:p>
            <a:endParaRPr lang="es-ES" altLang="es-ES">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9583B9EA-EE71-444C-A26C-7E4D804D14B6}"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95536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lt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C80B0BB4-4B6F-4728-ABEA-11AECC9C7CA0}"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84681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3B56EF2-6C78-4096-9950-D988C024D618}" type="datetimeFigureOut">
              <a:rPr lang="es-ES" smtClean="0"/>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3478615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lt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7499C4B0-0A94-40F4-858D-4EF1971D6EA3}"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032549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9C447A99-F2F6-4EDC-A054-28F541AA37E1}"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848325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54017" y="365125"/>
            <a:ext cx="2743200" cy="5761038"/>
          </a:xfrm>
          <a:prstGeom prst="rect">
            <a:avLst/>
          </a:prstGeo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4417" y="365125"/>
            <a:ext cx="8026400" cy="57610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1B640923-11D4-4F8B-A9FF-4806835A14B7}"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37068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3B56EF2-6C78-4096-9950-D988C024D618}" type="datetimeFigureOut">
              <a:rPr lang="es-ES" smtClean="0"/>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42430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3B56EF2-6C78-4096-9950-D988C024D618}" type="datetimeFigureOut">
              <a:rPr lang="es-ES" smtClean="0"/>
              <a:t>22/07/2021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60901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3B56EF2-6C78-4096-9950-D988C024D618}" type="datetimeFigureOut">
              <a:rPr lang="es-ES" smtClean="0"/>
              <a:t>22/07/2021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37278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3B56EF2-6C78-4096-9950-D988C024D618}" type="datetimeFigureOut">
              <a:rPr lang="es-ES" smtClean="0"/>
              <a:t>22/07/2021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176695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3B56EF2-6C78-4096-9950-D988C024D618}" type="datetimeFigureOut">
              <a:rPr lang="es-ES" smtClean="0"/>
              <a:t>22/07/2021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417645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3B56EF2-6C78-4096-9950-D988C024D618}" type="datetimeFigureOut">
              <a:rPr lang="es-ES" smtClean="0"/>
              <a:t>22/07/2021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341179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3B56EF2-6C78-4096-9950-D988C024D618}" type="datetimeFigureOut">
              <a:rPr lang="es-ES" smtClean="0"/>
              <a:t>22/07/2021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5CCCBC2-BAFE-4468-9C06-DE0E19994EAB}" type="slidenum">
              <a:rPr lang="es-ES" smtClean="0"/>
              <a:t>‹Nº›</a:t>
            </a:fld>
            <a:endParaRPr lang="es-ES"/>
          </a:p>
        </p:txBody>
      </p:sp>
    </p:spTree>
    <p:extLst>
      <p:ext uri="{BB962C8B-B14F-4D97-AF65-F5344CB8AC3E}">
        <p14:creationId xmlns:p14="http://schemas.microsoft.com/office/powerpoint/2010/main" val="166543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56EF2-6C78-4096-9950-D988C024D618}" type="datetimeFigureOut">
              <a:rPr lang="es-ES" smtClean="0"/>
              <a:t>22/07/2021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CCBC2-BAFE-4468-9C06-DE0E19994EAB}" type="slidenum">
              <a:rPr lang="es-ES" smtClean="0"/>
              <a:t>‹Nº›</a:t>
            </a:fld>
            <a:endParaRPr lang="es-ES"/>
          </a:p>
        </p:txBody>
      </p:sp>
    </p:spTree>
    <p:extLst>
      <p:ext uri="{BB962C8B-B14F-4D97-AF65-F5344CB8AC3E}">
        <p14:creationId xmlns:p14="http://schemas.microsoft.com/office/powerpoint/2010/main" val="193682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7267" name="Picture 3" descr="ministerio"/>
          <p:cNvPicPr>
            <a:picLocks noChangeAspect="1" noChangeArrowheads="1"/>
          </p:cNvPicPr>
          <p:nvPr/>
        </p:nvPicPr>
        <p:blipFill>
          <a:blip r:embed="rId13">
            <a:clrChange>
              <a:clrFrom>
                <a:srgbClr val="5B8CCE"/>
              </a:clrFrom>
              <a:clrTo>
                <a:srgbClr val="5B8CCE">
                  <a:alpha val="0"/>
                </a:srgbClr>
              </a:clrTo>
            </a:clrChange>
            <a:lum bright="70000" contrast="-70000"/>
            <a:extLst>
              <a:ext uri="{28A0092B-C50C-407E-A947-70E740481C1C}">
                <a14:useLocalDpi xmlns:a14="http://schemas.microsoft.com/office/drawing/2010/main" val="0"/>
              </a:ext>
            </a:extLst>
          </a:blip>
          <a:srcRect t="9161"/>
          <a:stretch>
            <a:fillRect/>
          </a:stretch>
        </p:blipFill>
        <p:spPr bwMode="auto">
          <a:xfrm>
            <a:off x="0" y="1844676"/>
            <a:ext cx="12192000" cy="5013325"/>
          </a:xfrm>
          <a:prstGeom prst="rect">
            <a:avLst/>
          </a:prstGeom>
          <a:noFill/>
          <a:extLst>
            <a:ext uri="{909E8E84-426E-40DD-AFC4-6F175D3DCCD1}">
              <a14:hiddenFill xmlns:a14="http://schemas.microsoft.com/office/drawing/2010/main">
                <a:solidFill>
                  <a:srgbClr val="FFFFFF"/>
                </a:solidFill>
              </a14:hiddenFill>
            </a:ext>
          </a:extLst>
        </p:spPr>
      </p:pic>
      <p:sp>
        <p:nvSpPr>
          <p:cNvPr id="267269" name="Rectangle 5"/>
          <p:cNvSpPr>
            <a:spLocks noGrp="1" noChangeArrowheads="1"/>
          </p:cNvSpPr>
          <p:nvPr>
            <p:ph type="body" idx="1"/>
          </p:nvPr>
        </p:nvSpPr>
        <p:spPr bwMode="auto">
          <a:xfrm>
            <a:off x="624417" y="1700213"/>
            <a:ext cx="10972800" cy="4425950"/>
          </a:xfrm>
          <a:prstGeom prst="rect">
            <a:avLst/>
          </a:prstGeom>
          <a:solidFill>
            <a:schemeClr val="folHlink">
              <a:alpha val="61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267270" name="Rectangle 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fontAlgn="base">
              <a:spcBef>
                <a:spcPct val="0"/>
              </a:spcBef>
              <a:spcAft>
                <a:spcPct val="0"/>
              </a:spcAft>
            </a:pPr>
            <a:endParaRPr lang="es-ES" altLang="es-ES" smtClean="0">
              <a:solidFill>
                <a:srgbClr val="000000"/>
              </a:solidFill>
            </a:endParaRPr>
          </a:p>
        </p:txBody>
      </p:sp>
      <p:sp>
        <p:nvSpPr>
          <p:cNvPr id="267271" name="Rectangle 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lgn="ctr" fontAlgn="base">
              <a:spcBef>
                <a:spcPct val="0"/>
              </a:spcBef>
              <a:spcAft>
                <a:spcPct val="0"/>
              </a:spcAft>
            </a:pPr>
            <a:endParaRPr lang="es-ES" altLang="es-ES" smtClean="0">
              <a:solidFill>
                <a:srgbClr val="000000"/>
              </a:solidFill>
            </a:endParaRPr>
          </a:p>
        </p:txBody>
      </p:sp>
      <p:sp>
        <p:nvSpPr>
          <p:cNvPr id="267272" name="Rectangle 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fontAlgn="base">
              <a:spcBef>
                <a:spcPct val="0"/>
              </a:spcBef>
              <a:spcAft>
                <a:spcPct val="0"/>
              </a:spcAft>
            </a:pPr>
            <a:fld id="{20789CAD-AF4C-4E66-867D-D6E83B1AF8B6}"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7164289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panose="020B0604020202020204" pitchFamily="34" charset="0"/>
        </a:defRPr>
      </a:lvl2pPr>
      <a:lvl3pPr algn="ctr" rtl="0" fontAlgn="base">
        <a:spcBef>
          <a:spcPct val="0"/>
        </a:spcBef>
        <a:spcAft>
          <a:spcPct val="0"/>
        </a:spcAft>
        <a:defRPr sz="3200">
          <a:solidFill>
            <a:schemeClr val="tx2"/>
          </a:solidFill>
          <a:latin typeface="Arial" panose="020B0604020202020204" pitchFamily="34" charset="0"/>
        </a:defRPr>
      </a:lvl3pPr>
      <a:lvl4pPr algn="ctr" rtl="0" fontAlgn="base">
        <a:spcBef>
          <a:spcPct val="0"/>
        </a:spcBef>
        <a:spcAft>
          <a:spcPct val="0"/>
        </a:spcAft>
        <a:defRPr sz="3200">
          <a:solidFill>
            <a:schemeClr val="tx2"/>
          </a:solidFill>
          <a:latin typeface="Arial" panose="020B0604020202020204" pitchFamily="34" charset="0"/>
        </a:defRPr>
      </a:lvl4pPr>
      <a:lvl5pPr algn="ctr" rtl="0" fontAlgn="base">
        <a:spcBef>
          <a:spcPct val="0"/>
        </a:spcBef>
        <a:spcAft>
          <a:spcPct val="0"/>
        </a:spcAft>
        <a:defRPr sz="3200">
          <a:solidFill>
            <a:schemeClr val="tx2"/>
          </a:solidFill>
          <a:latin typeface="Arial" panose="020B0604020202020204" pitchFamily="34" charset="0"/>
        </a:defRPr>
      </a:lvl5pPr>
      <a:lvl6pPr marL="457200" algn="ctr" rtl="0" fontAlgn="base">
        <a:spcBef>
          <a:spcPct val="0"/>
        </a:spcBef>
        <a:spcAft>
          <a:spcPct val="0"/>
        </a:spcAft>
        <a:defRPr sz="3200">
          <a:solidFill>
            <a:schemeClr val="tx2"/>
          </a:solidFill>
          <a:latin typeface="Arial" panose="020B0604020202020204" pitchFamily="34" charset="0"/>
        </a:defRPr>
      </a:lvl6pPr>
      <a:lvl7pPr marL="914400" algn="ctr" rtl="0" fontAlgn="base">
        <a:spcBef>
          <a:spcPct val="0"/>
        </a:spcBef>
        <a:spcAft>
          <a:spcPct val="0"/>
        </a:spcAft>
        <a:defRPr sz="3200">
          <a:solidFill>
            <a:schemeClr val="tx2"/>
          </a:solidFill>
          <a:latin typeface="Arial" panose="020B0604020202020204" pitchFamily="34" charset="0"/>
        </a:defRPr>
      </a:lvl7pPr>
      <a:lvl8pPr marL="1371600" algn="ctr" rtl="0" fontAlgn="base">
        <a:spcBef>
          <a:spcPct val="0"/>
        </a:spcBef>
        <a:spcAft>
          <a:spcPct val="0"/>
        </a:spcAft>
        <a:defRPr sz="3200">
          <a:solidFill>
            <a:schemeClr val="tx2"/>
          </a:solidFill>
          <a:latin typeface="Arial" panose="020B0604020202020204" pitchFamily="34" charset="0"/>
        </a:defRPr>
      </a:lvl8pPr>
      <a:lvl9pPr marL="1828800" algn="ctr" rtl="0" fontAlgn="base">
        <a:spcBef>
          <a:spcPct val="0"/>
        </a:spcBef>
        <a:spcAft>
          <a:spcPct val="0"/>
        </a:spcAft>
        <a:defRPr sz="32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40D47.57444CC0"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taxation_customs/national-customs-websites_en" TargetMode="External"/><Relationship Id="rId7" Type="http://schemas.openxmlformats.org/officeDocument/2006/relationships/hyperlink" Target="https://servicio.mapama.gob.es/cexveg/" TargetMode="External"/><Relationship Id="rId2" Type="http://schemas.openxmlformats.org/officeDocument/2006/relationships/hyperlink" Target="https://www.agenciatributaria.es/AEAT.internet/Inicio/La_Agencia_Tributaria/Aduanas_e_Impuestos_Especiales/_Presentacion/Procedimientos_y_gestiones_en_la_Aduana/_EMPRESAS_Y_PROFESIONALES/Operadores_economicos_en_la_Aduana/_OPERADORES/Solicitud_numero_EORI/Solicitud_numero_EORI.shtml" TargetMode="External"/><Relationship Id="rId1" Type="http://schemas.openxmlformats.org/officeDocument/2006/relationships/slideLayout" Target="../slideLayouts/slideLayout13.xml"/><Relationship Id="rId6" Type="http://schemas.openxmlformats.org/officeDocument/2006/relationships/hyperlink" Target="https://servicio.mapa.gob.es/cexgan/Acceso.aspx" TargetMode="External"/><Relationship Id="rId5" Type="http://schemas.openxmlformats.org/officeDocument/2006/relationships/hyperlink" Target="https://www.gov.uk/government/publications/notice-252-valuation-of-imported-goods-for-customs-purposes-vat-and-trade-statistics/notice-252-valuation-of-imported-goods-for-customs-purposes-vat-and-trade-statistics" TargetMode="External"/><Relationship Id="rId4" Type="http://schemas.openxmlformats.org/officeDocument/2006/relationships/hyperlink" Target="https://www.gov.uk/trade-tarif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collections/health-certificates-for-animal-and-animal-product-imports-to-great-britain" TargetMode="External"/><Relationship Id="rId2" Type="http://schemas.openxmlformats.org/officeDocument/2006/relationships/hyperlink" Target="https://www.gov.uk/government/collections/guidance-on-importing-and-exporting-live-animals-or-animal-products" TargetMode="External"/><Relationship Id="rId1" Type="http://schemas.openxmlformats.org/officeDocument/2006/relationships/slideLayout" Target="../slideLayouts/slideLayout13.xml"/><Relationship Id="rId5" Type="http://schemas.openxmlformats.org/officeDocument/2006/relationships/hyperlink" Target="https://www.gov.uk/guidance/importing-and-exporting-plants-and-plant-products-from-1-january-2021" TargetMode="External"/><Relationship Id="rId4" Type="http://schemas.openxmlformats.org/officeDocument/2006/relationships/hyperlink" Target="http://www.gov.uk/government/collections/health-certificates-for-animal-and-animal-product-imports-to-great-britain"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collections/health-certificates-for-animal-and-animal-product-imports-to-great-britain"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overnment/collections/health-certificates-for-animal-and-animal-product-imports-to-great-britain"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legislation.gov.uk/uksi/2020/1527/contents/made" TargetMode="Externa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1"/>
          <p:cNvSpPr txBox="1">
            <a:spLocks/>
          </p:cNvSpPr>
          <p:nvPr/>
        </p:nvSpPr>
        <p:spPr>
          <a:xfrm>
            <a:off x="520476" y="689906"/>
            <a:ext cx="10964882" cy="33947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3600" b="1" dirty="0" smtClean="0">
                <a:solidFill>
                  <a:schemeClr val="accent1">
                    <a:lumMod val="50000"/>
                  </a:schemeClr>
                </a:solidFill>
                <a:latin typeface="+mn-lt"/>
              </a:rPr>
              <a:t>JORNADA SOBRE BUSINESS READINESS</a:t>
            </a:r>
            <a:r>
              <a:rPr lang="es-ES" sz="3600" b="1" dirty="0">
                <a:solidFill>
                  <a:schemeClr val="accent1">
                    <a:lumMod val="50000"/>
                  </a:schemeClr>
                </a:solidFill>
                <a:latin typeface="+mn-lt"/>
              </a:rPr>
              <a:t>: </a:t>
            </a:r>
            <a:endParaRPr lang="es-ES" sz="3600" b="1" dirty="0" smtClean="0">
              <a:solidFill>
                <a:schemeClr val="accent1">
                  <a:lumMod val="50000"/>
                </a:schemeClr>
              </a:solidFill>
              <a:latin typeface="+mn-lt"/>
            </a:endParaRPr>
          </a:p>
          <a:p>
            <a:pPr lvl="0">
              <a:defRPr/>
            </a:pPr>
            <a:r>
              <a:rPr lang="es-ES" sz="3600" b="1" dirty="0" smtClean="0">
                <a:solidFill>
                  <a:schemeClr val="accent1">
                    <a:lumMod val="50000"/>
                  </a:schemeClr>
                </a:solidFill>
                <a:latin typeface="+mn-lt"/>
              </a:rPr>
              <a:t>Requisitos </a:t>
            </a:r>
            <a:r>
              <a:rPr lang="es-ES" sz="3600" b="1" dirty="0">
                <a:solidFill>
                  <a:schemeClr val="accent1">
                    <a:lumMod val="50000"/>
                  </a:schemeClr>
                </a:solidFill>
                <a:latin typeface="+mn-lt"/>
              </a:rPr>
              <a:t>a partir del 1 de octubre / 1 de enero</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3600" b="1" i="0" u="none" strike="noStrike" kern="1200" cap="none" spc="0" normalizeH="0" baseline="0" noProof="0" dirty="0">
              <a:ln>
                <a:noFill/>
              </a:ln>
              <a:solidFill>
                <a:schemeClr val="accent1">
                  <a:lumMod val="50000"/>
                </a:schemeClr>
              </a:solidFill>
              <a:effectLst/>
              <a:uLnTx/>
              <a:uFillTx/>
              <a:latin typeface="+mn-lt"/>
            </a:endParaRPr>
          </a:p>
        </p:txBody>
      </p:sp>
      <p:sp>
        <p:nvSpPr>
          <p:cNvPr id="7" name="Subtítulo 2"/>
          <p:cNvSpPr txBox="1">
            <a:spLocks/>
          </p:cNvSpPr>
          <p:nvPr/>
        </p:nvSpPr>
        <p:spPr>
          <a:xfrm>
            <a:off x="1233800" y="4424644"/>
            <a:ext cx="9144000" cy="17630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1" i="0" u="none" strike="noStrike" kern="1200" cap="none" spc="0" normalizeH="0" baseline="0" noProof="0" dirty="0" smtClean="0">
              <a:ln>
                <a:noFill/>
              </a:ln>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smtClean="0">
                <a:ln>
                  <a:noFill/>
                </a:ln>
                <a:effectLst/>
                <a:uLnTx/>
                <a:uFillTx/>
                <a:ea typeface="+mn-ea"/>
                <a:cs typeface="+mn-cs"/>
              </a:rPr>
              <a:t>Emilio García Muro</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smtClean="0">
                <a:ln>
                  <a:noFill/>
                </a:ln>
                <a:solidFill>
                  <a:sysClr val="windowText" lastClr="000000"/>
                </a:solidFill>
                <a:effectLst/>
                <a:uLnTx/>
                <a:uFillTx/>
                <a:ea typeface="+mn-ea"/>
                <a:cs typeface="+mn-cs"/>
              </a:rPr>
              <a:t>Subdirector General de Acuerdos Sanitarios y Control en Frontera. MAPA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800" dirty="0" smtClean="0">
                <a:solidFill>
                  <a:sysClr val="windowText" lastClr="000000"/>
                </a:solidFill>
              </a:rPr>
              <a:t>22 de julio de 2021</a:t>
            </a:r>
            <a:endParaRPr kumimoji="0" lang="es-ES" sz="1800" b="0" i="0" u="none" strike="noStrike" kern="1200" cap="none" spc="0" normalizeH="0" baseline="0" noProof="0" dirty="0" smtClean="0">
              <a:ln>
                <a:noFill/>
              </a:ln>
              <a:solidFill>
                <a:sysClr val="windowText" lastClr="000000"/>
              </a:solidFill>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smtClean="0">
              <a:ln>
                <a:noFill/>
              </a:ln>
              <a:solidFill>
                <a:sysClr val="windowText" lastClr="000000"/>
              </a:solidFill>
              <a:effectLst/>
              <a:uLnTx/>
              <a:uFillTx/>
              <a:ea typeface="+mn-ea"/>
              <a:cs typeface="+mn-cs"/>
            </a:endParaRPr>
          </a:p>
        </p:txBody>
      </p:sp>
      <p:pic>
        <p:nvPicPr>
          <p:cNvPr id="8" name="Imagen 9" descr="cid:image001.png@01D40D47.57444CC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212" y="155035"/>
            <a:ext cx="2695575" cy="676276"/>
          </a:xfrm>
          <a:prstGeom prst="rect">
            <a:avLst/>
          </a:prstGeom>
          <a:solidFill>
            <a:srgbClr val="FCD23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8101398" y="219338"/>
            <a:ext cx="3661514" cy="611973"/>
          </a:xfrm>
          <a:prstGeom prst="rect">
            <a:avLst/>
          </a:prstGeom>
          <a:solidFill>
            <a:srgbClr val="FCCF2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black"/>
                </a:solidFill>
                <a:effectLst/>
                <a:uLnTx/>
                <a:uFillTx/>
                <a:ea typeface="+mn-ea"/>
                <a:cs typeface="Calibri" panose="020F0502020204030204" pitchFamily="34" charset="0"/>
              </a:rPr>
              <a:t>DIRECCIÓN GENERAL DE SANIDAD DE LA PRODUCCIÓN AGRARIA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black"/>
                </a:solidFill>
                <a:effectLst/>
                <a:uLnTx/>
                <a:uFillTx/>
                <a:ea typeface="+mn-ea"/>
                <a:cs typeface="Calibri" panose="020F0502020204030204" pitchFamily="34" charset="0"/>
              </a:rPr>
              <a:t>SUBDIRECCIÓN GENERAL DE ACUERDOS SANITARIOS Y CONTROL EN FRONTERA</a:t>
            </a:r>
          </a:p>
        </p:txBody>
      </p:sp>
    </p:spTree>
    <p:extLst>
      <p:ext uri="{BB962C8B-B14F-4D97-AF65-F5344CB8AC3E}">
        <p14:creationId xmlns:p14="http://schemas.microsoft.com/office/powerpoint/2010/main" val="2858967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61787031"/>
              </p:ext>
            </p:extLst>
          </p:nvPr>
        </p:nvGraphicFramePr>
        <p:xfrm>
          <a:off x="246311" y="940321"/>
          <a:ext cx="11700902" cy="5782586"/>
        </p:xfrm>
        <a:graphic>
          <a:graphicData uri="http://schemas.openxmlformats.org/drawingml/2006/table">
            <a:tbl>
              <a:tblPr firstRow="1" bandRow="1"/>
              <a:tblGrid>
                <a:gridCol w="3412565"/>
                <a:gridCol w="2954826"/>
                <a:gridCol w="3076454"/>
                <a:gridCol w="2257057"/>
              </a:tblGrid>
              <a:tr h="661946">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 sz="2400" b="0" dirty="0" smtClean="0">
                          <a:latin typeface="+mj-lt"/>
                        </a:rPr>
                        <a:t>Exportación de vegetales y productos vegetales</a:t>
                      </a:r>
                      <a:endParaRPr lang="es-ES" sz="2400" b="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66194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REQUISITOS</a:t>
                      </a:r>
                      <a:endParaRPr lang="es-E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FASE I</a:t>
                      </a:r>
                    </a:p>
                    <a:p>
                      <a:pPr algn="ctr"/>
                      <a:r>
                        <a:rPr lang="es-ES" sz="2000" dirty="0" smtClean="0"/>
                        <a:t>1 enero</a:t>
                      </a:r>
                      <a:r>
                        <a:rPr lang="es-ES" sz="2000" baseline="0" dirty="0" smtClean="0"/>
                        <a:t> </a:t>
                      </a:r>
                      <a:r>
                        <a:rPr lang="es-ES" sz="2000" dirty="0" smtClean="0"/>
                        <a:t>2021</a:t>
                      </a:r>
                      <a:endParaRPr lang="es-E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FASE II</a:t>
                      </a:r>
                    </a:p>
                    <a:p>
                      <a:pPr algn="ctr"/>
                      <a:r>
                        <a:rPr lang="es-ES" sz="2000" dirty="0" smtClean="0"/>
                        <a:t>1 abril</a:t>
                      </a:r>
                      <a:r>
                        <a:rPr lang="es-ES" sz="2000" baseline="0" dirty="0" smtClean="0"/>
                        <a:t> </a:t>
                      </a:r>
                      <a:r>
                        <a:rPr lang="es-ES" sz="2000" dirty="0" smtClean="0"/>
                        <a:t>2021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FASE III</a:t>
                      </a:r>
                    </a:p>
                    <a:p>
                      <a:pPr algn="ctr"/>
                      <a:r>
                        <a:rPr lang="es-ES" sz="2400" dirty="0" smtClean="0">
                          <a:solidFill>
                            <a:srgbClr val="7030A0"/>
                          </a:solidFill>
                        </a:rPr>
                        <a:t>1 enero 2022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20141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s-ES" sz="2800" b="1" dirty="0" smtClean="0">
                          <a:solidFill>
                            <a:schemeClr val="accent6">
                              <a:lumMod val="50000"/>
                            </a:schemeClr>
                          </a:solidFill>
                        </a:rPr>
                        <a:t>Vegetales de alta prioridad</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r>
                        <a:rPr lang="es-ES" sz="2800" b="1" baseline="30000" dirty="0" smtClean="0">
                          <a:solidFill>
                            <a:schemeClr val="accent6">
                              <a:lumMod val="50000"/>
                            </a:schemeClr>
                          </a:solidFill>
                        </a:rPr>
                        <a:t>Maquinaria</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r>
                        <a:rPr lang="es-ES" sz="2800" b="1" baseline="30000" dirty="0" smtClean="0">
                          <a:solidFill>
                            <a:schemeClr val="accent6">
                              <a:lumMod val="50000"/>
                            </a:schemeClr>
                          </a:solidFill>
                        </a:rPr>
                        <a:t>Patatas</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r>
                        <a:rPr lang="es-ES" sz="2800" b="1" baseline="30000" dirty="0" smtClean="0">
                          <a:solidFill>
                            <a:schemeClr val="accent6">
                              <a:lumMod val="50000"/>
                            </a:schemeClr>
                          </a:solidFill>
                        </a:rPr>
                        <a:t>Semillas de diversas especies </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r>
                        <a:rPr lang="es-ES" sz="2800" b="1" baseline="30000" dirty="0" smtClean="0">
                          <a:solidFill>
                            <a:schemeClr val="accent6">
                              <a:lumMod val="50000"/>
                            </a:schemeClr>
                          </a:solidFill>
                        </a:rPr>
                        <a:t>Madera, Corteza, Troncos y ramas de diversas especies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buFont typeface="Arial" panose="020B0604020202020204" pitchFamily="34" charset="0"/>
                        <a:buChar char="•"/>
                      </a:pPr>
                      <a:r>
                        <a:rPr lang="es-ES" sz="2000" dirty="0" smtClean="0"/>
                        <a:t>Certificado fitosanitario</a:t>
                      </a:r>
                    </a:p>
                    <a:p>
                      <a:pPr marL="285750" indent="-285750" algn="just">
                        <a:buFont typeface="Arial" panose="020B0604020202020204" pitchFamily="34" charset="0"/>
                        <a:buChar char="•"/>
                      </a:pPr>
                      <a:r>
                        <a:rPr lang="es-ES" sz="2000" dirty="0" smtClean="0"/>
                        <a:t>Prenotificación, PEACH – </a:t>
                      </a:r>
                      <a:r>
                        <a:rPr lang="es-ES" sz="2000" dirty="0" smtClean="0">
                          <a:solidFill>
                            <a:schemeClr val="tx1"/>
                          </a:solidFill>
                        </a:rPr>
                        <a:t>al menos hasta febrero</a:t>
                      </a:r>
                      <a:r>
                        <a:rPr lang="es-ES" sz="2000" baseline="0" dirty="0" smtClean="0">
                          <a:solidFill>
                            <a:schemeClr val="tx1"/>
                          </a:solidFill>
                        </a:rPr>
                        <a:t> de 2021.</a:t>
                      </a:r>
                    </a:p>
                    <a:p>
                      <a:pPr marL="285750" indent="-285750" algn="just">
                        <a:buFont typeface="Arial" panose="020B0604020202020204" pitchFamily="34" charset="0"/>
                        <a:buChar char="•"/>
                      </a:pPr>
                      <a:r>
                        <a:rPr lang="es-ES" sz="2000" dirty="0" smtClean="0"/>
                        <a:t>Inspección en el punto de llegada o en instalaciones autorizadas.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s-ES" sz="2000" dirty="0" smtClean="0"/>
                        <a:t>Sin cambios</a:t>
                      </a:r>
                      <a:endParaRPr lang="es-E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buFont typeface="Arial" panose="020B0604020202020204" pitchFamily="34" charset="0"/>
                        <a:buChar char="•"/>
                      </a:pPr>
                      <a:r>
                        <a:rPr lang="es-ES" sz="2000" dirty="0" smtClean="0">
                          <a:solidFill>
                            <a:schemeClr val="tx1"/>
                          </a:solidFill>
                        </a:rPr>
                        <a:t>Entrada</a:t>
                      </a:r>
                      <a:r>
                        <a:rPr lang="es-ES" sz="2000" baseline="0" dirty="0" smtClean="0">
                          <a:solidFill>
                            <a:schemeClr val="tx1"/>
                          </a:solidFill>
                        </a:rPr>
                        <a:t> por </a:t>
                      </a:r>
                      <a:r>
                        <a:rPr lang="es-ES" sz="2000" dirty="0" smtClean="0">
                          <a:solidFill>
                            <a:schemeClr val="tx1"/>
                          </a:solidFill>
                        </a:rPr>
                        <a:t>PCF autorizado.</a:t>
                      </a:r>
                    </a:p>
                    <a:p>
                      <a:pPr marL="285750" indent="-285750" algn="just">
                        <a:buFont typeface="Arial" panose="020B0604020202020204" pitchFamily="34" charset="0"/>
                        <a:buChar char="•"/>
                      </a:pPr>
                      <a:r>
                        <a:rPr lang="es-ES" sz="2000" dirty="0" smtClean="0">
                          <a:solidFill>
                            <a:schemeClr val="tx1"/>
                          </a:solidFill>
                        </a:rPr>
                        <a:t>Control documental, de identidad y físico en frontera</a:t>
                      </a:r>
                    </a:p>
                    <a:p>
                      <a:pPr marL="285750" indent="-285750" algn="just">
                        <a:buFont typeface="Arial" panose="020B0604020202020204" pitchFamily="34" charset="0"/>
                        <a:buChar char="•"/>
                      </a:pPr>
                      <a:r>
                        <a:rPr lang="es-ES" sz="2000" baseline="0" dirty="0" smtClean="0">
                          <a:solidFill>
                            <a:schemeClr val="tx1"/>
                          </a:solidFill>
                        </a:rPr>
                        <a:t>Aumentan. los controles frente a las etapas anteriores.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kern="1200" dirty="0" smtClean="0">
                          <a:solidFill>
                            <a:schemeClr val="dk1"/>
                          </a:solidFill>
                          <a:latin typeface="+mn-lt"/>
                          <a:ea typeface="+mn-ea"/>
                          <a:cs typeface="+mn-cs"/>
                        </a:rPr>
                        <a:t>Tasa de Inspección fitosanitaria.</a:t>
                      </a:r>
                      <a:endParaRPr lang="es-ES" sz="2000" baseline="0" dirty="0" smtClean="0">
                        <a:solidFill>
                          <a:schemeClr val="tx1"/>
                        </a:solidFill>
                      </a:endParaRPr>
                    </a:p>
                    <a:p>
                      <a:pPr marL="285750" indent="-285750" algn="just">
                        <a:buFont typeface="Arial" panose="020B0604020202020204" pitchFamily="34" charset="0"/>
                        <a:buChar char="•"/>
                      </a:pPr>
                      <a:endParaRPr lang="es-ES" sz="2000" dirty="0" smtClean="0">
                        <a:solidFill>
                          <a:srgbClr val="FF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r>
            </a:tbl>
          </a:graphicData>
        </a:graphic>
      </p:graphicFrame>
      <p:sp>
        <p:nvSpPr>
          <p:cNvPr id="3" name="Título 1"/>
          <p:cNvSpPr txBox="1">
            <a:spLocks/>
          </p:cNvSpPr>
          <p:nvPr/>
        </p:nvSpPr>
        <p:spPr>
          <a:xfrm>
            <a:off x="3730175" y="-92075"/>
            <a:ext cx="43053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rgbClr val="A5A5A5">
                    <a:lumMod val="50000"/>
                  </a:srgbClr>
                </a:solidFill>
                <a:effectLst/>
                <a:uLnTx/>
                <a:uFillTx/>
                <a:latin typeface="Calibri Light" panose="020F0302020204030204"/>
                <a:ea typeface="+mj-ea"/>
                <a:cs typeface="+mj-cs"/>
              </a:rPr>
              <a:t>EXPORTACIONES.</a:t>
            </a:r>
            <a:endParaRPr kumimoji="0" lang="es-ES" sz="4400" b="1" i="0" u="none" strike="noStrike" kern="1200" cap="none" spc="0" normalizeH="0" baseline="0" noProof="0" dirty="0">
              <a:ln>
                <a:noFill/>
              </a:ln>
              <a:solidFill>
                <a:srgbClr val="A5A5A5">
                  <a:lumMod val="50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97195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81785117"/>
              </p:ext>
            </p:extLst>
          </p:nvPr>
        </p:nvGraphicFramePr>
        <p:xfrm>
          <a:off x="210312" y="813816"/>
          <a:ext cx="11700902" cy="5955879"/>
        </p:xfrm>
        <a:graphic>
          <a:graphicData uri="http://schemas.openxmlformats.org/drawingml/2006/table">
            <a:tbl>
              <a:tblPr firstRow="1" bandRow="1"/>
              <a:tblGrid>
                <a:gridCol w="4667207"/>
                <a:gridCol w="1700184"/>
                <a:gridCol w="3076454"/>
                <a:gridCol w="2257057"/>
              </a:tblGrid>
              <a:tr h="835239">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 sz="2400" b="0" dirty="0" smtClean="0">
                          <a:latin typeface="+mj-lt"/>
                        </a:rPr>
                        <a:t>Exportación de vegetales y productos vegetales</a:t>
                      </a:r>
                      <a:endParaRPr lang="es-ES" sz="2400" b="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73159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REQUISITOS</a:t>
                      </a:r>
                      <a:endParaRPr lang="es-E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FASE I</a:t>
                      </a:r>
                    </a:p>
                    <a:p>
                      <a:pPr algn="ctr"/>
                      <a:r>
                        <a:rPr lang="es-ES" sz="2000" dirty="0" smtClean="0"/>
                        <a:t>1 enero</a:t>
                      </a:r>
                      <a:r>
                        <a:rPr lang="es-ES" sz="2000" baseline="0" dirty="0" smtClean="0"/>
                        <a:t> </a:t>
                      </a:r>
                      <a:r>
                        <a:rPr lang="es-ES" sz="2000" dirty="0" smtClean="0"/>
                        <a:t>2021</a:t>
                      </a:r>
                      <a:endParaRPr lang="es-E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FASE II</a:t>
                      </a:r>
                    </a:p>
                    <a:p>
                      <a:pPr algn="ctr"/>
                      <a:r>
                        <a:rPr lang="es-ES" sz="2400" dirty="0" smtClean="0">
                          <a:solidFill>
                            <a:srgbClr val="7030A0"/>
                          </a:solidFill>
                        </a:rPr>
                        <a:t>1 enero 2022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FASE III</a:t>
                      </a:r>
                    </a:p>
                    <a:p>
                      <a:pPr algn="ctr"/>
                      <a:r>
                        <a:rPr lang="es-ES" sz="2400" dirty="0" smtClean="0">
                          <a:solidFill>
                            <a:srgbClr val="7030A0"/>
                          </a:solidFill>
                        </a:rPr>
                        <a:t>1 marzo 2022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41847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s-ES" sz="2400" b="1" dirty="0" smtClean="0">
                          <a:solidFill>
                            <a:schemeClr val="accent6">
                              <a:lumMod val="50000"/>
                            </a:schemeClr>
                          </a:solidFill>
                        </a:rPr>
                        <a:t>Vegetales y productos vegetales regulados</a:t>
                      </a:r>
                      <a:r>
                        <a:rPr lang="es-ES" sz="2400" b="1" dirty="0" smtClean="0"/>
                        <a:t>:</a:t>
                      </a:r>
                    </a:p>
                    <a:p>
                      <a:pPr marL="742950" lvl="1" indent="-285750" algn="just">
                        <a:buFont typeface="Wingdings" panose="05000000000000000000" pitchFamily="2" charset="2"/>
                        <a:buChar char="ü"/>
                      </a:pPr>
                      <a:r>
                        <a:rPr lang="es-ES" sz="2400" b="1" dirty="0" smtClean="0"/>
                        <a:t>Vegetales vivos.</a:t>
                      </a:r>
                    </a:p>
                    <a:p>
                      <a:pPr marL="742950" lvl="1" indent="-285750" algn="just">
                        <a:buFont typeface="Wingdings" panose="05000000000000000000" pitchFamily="2" charset="2"/>
                        <a:buChar char="ü"/>
                      </a:pPr>
                      <a:r>
                        <a:rPr lang="es-ES" sz="2400" b="1" dirty="0" smtClean="0"/>
                        <a:t>Productos</a:t>
                      </a:r>
                      <a:r>
                        <a:rPr lang="es-ES" sz="2400" b="1" baseline="0" dirty="0" smtClean="0"/>
                        <a:t> vegetales.</a:t>
                      </a:r>
                    </a:p>
                    <a:p>
                      <a:pPr marL="742950" lvl="1" indent="-285750" algn="just">
                        <a:buFont typeface="Wingdings" panose="05000000000000000000" pitchFamily="2" charset="2"/>
                        <a:buChar char="ü"/>
                      </a:pPr>
                      <a:r>
                        <a:rPr lang="es-ES" sz="2400" b="1" baseline="0" dirty="0" smtClean="0"/>
                        <a:t>Otros objetos, i.e. medios de cultivo, maquinaria agrícola y forestal usada, entre otros.</a:t>
                      </a:r>
                      <a:r>
                        <a:rPr lang="es-ES" sz="2400" b="1" dirty="0" smtClean="0"/>
                        <a:t> </a:t>
                      </a:r>
                      <a:endParaRPr lang="es-ES" sz="2400" b="1" baseline="30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just">
                        <a:buFont typeface="Arial" panose="020B0604020202020204" pitchFamily="34" charset="0"/>
                        <a:buNone/>
                      </a:pPr>
                      <a:r>
                        <a:rPr lang="es-ES" sz="2000" dirty="0" smtClean="0">
                          <a:solidFill>
                            <a:srgbClr val="FF0000"/>
                          </a:solidFill>
                        </a:rPr>
                        <a:t>Sin requisitos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buFont typeface="Arial" panose="020B0604020202020204" pitchFamily="34" charset="0"/>
                        <a:buChar char="•"/>
                      </a:pPr>
                      <a:r>
                        <a:rPr lang="es-ES" sz="2000" dirty="0" smtClean="0"/>
                        <a:t>Certificado fitosanitario</a:t>
                      </a:r>
                    </a:p>
                    <a:p>
                      <a:pPr marL="285750" indent="-285750" algn="just">
                        <a:buFont typeface="Arial" panose="020B0604020202020204" pitchFamily="34" charset="0"/>
                        <a:buChar char="•"/>
                      </a:pPr>
                      <a:r>
                        <a:rPr lang="es-ES" sz="2000" dirty="0" err="1" smtClean="0"/>
                        <a:t>Prenotificación</a:t>
                      </a:r>
                      <a:r>
                        <a:rPr lang="es-ES" sz="2000" dirty="0" smtClean="0"/>
                        <a:t> PEACH</a:t>
                      </a:r>
                    </a:p>
                    <a:p>
                      <a:pPr marL="285750" indent="-285750" algn="just">
                        <a:buFont typeface="Arial" panose="020B0604020202020204" pitchFamily="34" charset="0"/>
                        <a:buChar char="•"/>
                      </a:pPr>
                      <a:r>
                        <a:rPr lang="es-ES" sz="2000" dirty="0" smtClean="0"/>
                        <a:t>Inspección en el punto de llegada o en instalaciones autorizadas.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buFont typeface="Arial" panose="020B0604020202020204" pitchFamily="34" charset="0"/>
                        <a:buChar char="•"/>
                      </a:pPr>
                      <a:r>
                        <a:rPr lang="es-ES" sz="2000" dirty="0" smtClean="0">
                          <a:solidFill>
                            <a:schemeClr val="tx1"/>
                          </a:solidFill>
                        </a:rPr>
                        <a:t>Entrada</a:t>
                      </a:r>
                      <a:r>
                        <a:rPr lang="es-ES" sz="2000" baseline="0" dirty="0" smtClean="0">
                          <a:solidFill>
                            <a:schemeClr val="tx1"/>
                          </a:solidFill>
                        </a:rPr>
                        <a:t> por </a:t>
                      </a:r>
                      <a:r>
                        <a:rPr lang="es-ES" sz="2000" dirty="0" smtClean="0">
                          <a:solidFill>
                            <a:schemeClr val="tx1"/>
                          </a:solidFill>
                        </a:rPr>
                        <a:t>PCF autorizado</a:t>
                      </a:r>
                    </a:p>
                    <a:p>
                      <a:pPr marL="285750" indent="-285750" algn="just">
                        <a:buFont typeface="Arial" panose="020B0604020202020204" pitchFamily="34" charset="0"/>
                        <a:buChar char="•"/>
                      </a:pPr>
                      <a:r>
                        <a:rPr lang="es-ES" sz="2000" dirty="0" smtClean="0">
                          <a:solidFill>
                            <a:schemeClr val="tx1"/>
                          </a:solidFill>
                        </a:rPr>
                        <a:t>Control documental, de identidad y físico en frontera.</a:t>
                      </a:r>
                    </a:p>
                    <a:p>
                      <a:pPr marL="285750" indent="-285750" algn="just">
                        <a:buFont typeface="Arial" panose="020B0604020202020204" pitchFamily="34" charset="0"/>
                        <a:buChar char="•"/>
                      </a:pPr>
                      <a:r>
                        <a:rPr lang="es-ES" sz="2000" baseline="0" dirty="0" smtClean="0">
                          <a:solidFill>
                            <a:schemeClr val="tx1"/>
                          </a:solidFill>
                        </a:rPr>
                        <a:t>Aumentan los controles frente a las etapas anteriores.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kern="1200" dirty="0" smtClean="0">
                          <a:solidFill>
                            <a:schemeClr val="dk1"/>
                          </a:solidFill>
                          <a:latin typeface="Calibri" panose="020F0502020204030204" pitchFamily="34" charset="0"/>
                          <a:ea typeface="+mn-ea"/>
                          <a:cs typeface="Calibri" panose="020F0502020204030204" pitchFamily="34" charset="0"/>
                        </a:rPr>
                        <a:t>Tasa de Inspección fitosanitaria.</a:t>
                      </a:r>
                      <a:endParaRPr lang="es-ES" sz="2000" baseline="0" dirty="0" smtClean="0">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s-ES" sz="2000" dirty="0" smtClean="0">
                        <a:solidFill>
                          <a:srgbClr val="FF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r>
            </a:tbl>
          </a:graphicData>
        </a:graphic>
      </p:graphicFrame>
      <p:sp>
        <p:nvSpPr>
          <p:cNvPr id="3" name="Título 1"/>
          <p:cNvSpPr txBox="1">
            <a:spLocks/>
          </p:cNvSpPr>
          <p:nvPr/>
        </p:nvSpPr>
        <p:spPr>
          <a:xfrm>
            <a:off x="4114223" y="193534"/>
            <a:ext cx="4481146" cy="62028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rgbClr val="A5A5A5">
                    <a:lumMod val="50000"/>
                  </a:srgbClr>
                </a:solidFill>
                <a:effectLst/>
                <a:uLnTx/>
                <a:uFillTx/>
                <a:latin typeface="Calibri Light" panose="020F0302020204030204"/>
                <a:ea typeface="+mj-ea"/>
                <a:cs typeface="+mj-cs"/>
              </a:rPr>
              <a:t>EXPORTACIONES.</a:t>
            </a:r>
            <a:endParaRPr kumimoji="0" lang="es-ES" sz="4400" b="1" i="0" u="none" strike="noStrike" kern="1200" cap="none" spc="0" normalizeH="0" baseline="0" noProof="0" dirty="0">
              <a:ln>
                <a:noFill/>
              </a:ln>
              <a:solidFill>
                <a:srgbClr val="A5A5A5">
                  <a:lumMod val="50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287177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13232" y="66008"/>
            <a:ext cx="10277856" cy="6555641"/>
          </a:xfrm>
          <a:prstGeom prst="rect">
            <a:avLst/>
          </a:prstGeom>
        </p:spPr>
        <p:txBody>
          <a:bodyPr wrap="square">
            <a:spAutoFit/>
          </a:bodyPr>
          <a:lstStyle/>
          <a:p>
            <a:pPr marL="285750" lvl="0" indent="-285750">
              <a:buFontTx/>
              <a:buChar char="-"/>
            </a:pPr>
            <a:endParaRPr lang="es-ES" sz="2400" dirty="0" smtClean="0"/>
          </a:p>
          <a:p>
            <a:pPr lvl="0" algn="ctr"/>
            <a:r>
              <a:rPr lang="es-ES" sz="3600" dirty="0" smtClean="0">
                <a:solidFill>
                  <a:srgbClr val="C00000"/>
                </a:solidFill>
              </a:rPr>
              <a:t>ÚLTIMAS NOVEDADES</a:t>
            </a:r>
            <a:endParaRPr lang="es-ES" sz="3600" dirty="0">
              <a:solidFill>
                <a:srgbClr val="C00000"/>
              </a:solidFill>
            </a:endParaRPr>
          </a:p>
          <a:p>
            <a:pPr marL="285750" lvl="0" indent="-285750">
              <a:buFontTx/>
              <a:buChar char="-"/>
            </a:pPr>
            <a:endParaRPr lang="es-ES" sz="2400" dirty="0" smtClean="0"/>
          </a:p>
          <a:p>
            <a:pPr marL="285750" lvl="0" indent="-285750">
              <a:buFontTx/>
              <a:buChar char="-"/>
            </a:pPr>
            <a:r>
              <a:rPr lang="es-ES" sz="2400" dirty="0" smtClean="0"/>
              <a:t>Solo afecta a la exportación</a:t>
            </a:r>
          </a:p>
          <a:p>
            <a:pPr marL="285750" lvl="0" indent="-285750">
              <a:buFontTx/>
              <a:buChar char="-"/>
            </a:pPr>
            <a:endParaRPr lang="es-ES" sz="2400" dirty="0"/>
          </a:p>
          <a:p>
            <a:pPr marL="285750" lvl="0" indent="-285750">
              <a:buFontTx/>
              <a:buChar char="-"/>
            </a:pPr>
            <a:r>
              <a:rPr lang="es-ES" sz="2400" dirty="0" smtClean="0"/>
              <a:t>No se ha producido flexibilidad en las medidas de certificación y control, solamente hay un retraso en las fechas de aplicación.</a:t>
            </a:r>
          </a:p>
          <a:p>
            <a:pPr marL="285750" lvl="0" indent="-285750">
              <a:buFontTx/>
              <a:buChar char="-"/>
            </a:pPr>
            <a:endParaRPr lang="es-ES" sz="2400" dirty="0" smtClean="0"/>
          </a:p>
          <a:p>
            <a:pPr marL="285750" lvl="0" indent="-285750">
              <a:buFontTx/>
              <a:buChar char="-"/>
            </a:pPr>
            <a:r>
              <a:rPr lang="es-ES" sz="2400" dirty="0" smtClean="0"/>
              <a:t>Los productos de alta prioridad que ya se certifican desde el 1 de enero siguen como hasta ahora y el control se hace en destino. La única diferencia es que se aplaza la fecha de su control en el punto de control fronterizo de entrada en Reino Unido (1 enero de 2022 para vegetales y 1 de marzo de 2022 para los animales).</a:t>
            </a:r>
          </a:p>
          <a:p>
            <a:pPr marL="285750" lvl="0" indent="-285750">
              <a:buFontTx/>
              <a:buChar char="-"/>
            </a:pPr>
            <a:endParaRPr lang="es-ES" sz="2400" dirty="0" smtClean="0"/>
          </a:p>
          <a:p>
            <a:pPr marL="285750" lvl="0" indent="-285750">
              <a:buFontTx/>
              <a:buChar char="-"/>
            </a:pPr>
            <a:r>
              <a:rPr lang="es-ES" sz="2400" dirty="0" smtClean="0"/>
              <a:t>Para el resto de productos que había que certificar desde el 1 de abril se pospone hasta el 1 de octubre para los productos de origen animal y el 1 de enero de 2022 para los vegetales </a:t>
            </a:r>
            <a:endParaRPr lang="es-ES" sz="2400" dirty="0"/>
          </a:p>
        </p:txBody>
      </p:sp>
    </p:spTree>
    <p:extLst>
      <p:ext uri="{BB962C8B-B14F-4D97-AF65-F5344CB8AC3E}">
        <p14:creationId xmlns:p14="http://schemas.microsoft.com/office/powerpoint/2010/main" val="1249575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9307891"/>
              </p:ext>
            </p:extLst>
          </p:nvPr>
        </p:nvGraphicFramePr>
        <p:xfrm>
          <a:off x="0" y="1"/>
          <a:ext cx="12192000" cy="6858000"/>
        </p:xfrm>
        <a:graphic>
          <a:graphicData uri="http://schemas.openxmlformats.org/drawingml/2006/table">
            <a:tbl>
              <a:tblPr firstRow="1" bandRow="1"/>
              <a:tblGrid>
                <a:gridCol w="12192000"/>
              </a:tblGrid>
              <a:tr h="89188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 sz="3600" b="0" dirty="0" smtClean="0">
                          <a:latin typeface="+mj-lt"/>
                        </a:rPr>
                        <a:t>Importación y Exportación</a:t>
                      </a:r>
                      <a:r>
                        <a:rPr lang="es-ES" sz="3600" b="0" baseline="0" dirty="0" smtClean="0">
                          <a:latin typeface="+mj-lt"/>
                        </a:rPr>
                        <a:t> </a:t>
                      </a:r>
                      <a:r>
                        <a:rPr lang="es-ES" sz="3600" b="0" dirty="0" smtClean="0">
                          <a:latin typeface="+mj-lt"/>
                        </a:rPr>
                        <a:t>de Embalajes de Madera</a:t>
                      </a:r>
                      <a:endParaRPr lang="es-ES" sz="3600" b="0" dirty="0">
                        <a:latin typeface="+mj-lt"/>
                      </a:endParaRPr>
                    </a:p>
                  </a:txBody>
                  <a:tcPr anchor="ctr">
                    <a:lnL>
                      <a:noFill/>
                    </a:lnL>
                    <a:lnR>
                      <a:noFill/>
                    </a:lnR>
                    <a:lnT>
                      <a:noFill/>
                    </a:lnT>
                    <a:lnB w="25400" cmpd="sng">
                      <a:solidFill>
                        <a:sysClr val="window" lastClr="FFFFFF"/>
                      </a:solidFill>
                    </a:lnB>
                    <a:lnTlToBr w="12700" cmpd="sng">
                      <a:noFill/>
                      <a:prstDash val="solid"/>
                    </a:lnTlToBr>
                    <a:lnBlToTr w="12700" cmpd="sng">
                      <a:noFill/>
                      <a:prstDash val="solid"/>
                    </a:lnBlToTr>
                    <a:solidFill>
                      <a:srgbClr val="FFC000">
                        <a:lumMod val="50000"/>
                        <a:alpha val="54000"/>
                      </a:srgbClr>
                    </a:solidFill>
                  </a:tcPr>
                </a:tc>
              </a:tr>
              <a:tr h="2245895">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marL="285750" indent="-285750">
                        <a:buFont typeface="Wingdings" panose="05000000000000000000" pitchFamily="2" charset="2"/>
                        <a:buChar char="Ø"/>
                        <a:defRPr/>
                      </a:pPr>
                      <a:r>
                        <a:rPr lang="es-ES" sz="2800" b="1" dirty="0" smtClean="0">
                          <a:solidFill>
                            <a:srgbClr val="668E8E"/>
                          </a:solidFill>
                          <a:latin typeface="+mn-lt"/>
                        </a:rPr>
                        <a:t>Embalajes de madera </a:t>
                      </a:r>
                      <a:r>
                        <a:rPr lang="es-ES" sz="2000" b="1" dirty="0" smtClean="0">
                          <a:solidFill>
                            <a:srgbClr val="668E8E"/>
                          </a:solidFill>
                          <a:latin typeface="+mn-lt"/>
                        </a:rPr>
                        <a:t>en todas sus acepciones (jaulas, cajas, cajones, madera de estiba, paletas, tambores de cable y carretes) deberán ser conformes a la </a:t>
                      </a:r>
                      <a:r>
                        <a:rPr lang="es-ES" sz="2800" dirty="0" smtClean="0">
                          <a:solidFill>
                            <a:srgbClr val="FF0000"/>
                          </a:solidFill>
                          <a:latin typeface="+mn-lt"/>
                        </a:rPr>
                        <a:t>NIMF-1</a:t>
                      </a:r>
                      <a:endParaRPr lang="es-ES" sz="2000" dirty="0" smtClean="0">
                        <a:solidFill>
                          <a:schemeClr val="accent5">
                            <a:lumMod val="50000"/>
                          </a:schemeClr>
                        </a:solidFill>
                        <a:latin typeface="+mn-lt"/>
                      </a:endParaRPr>
                    </a:p>
                  </a:txBody>
                  <a:tcPr anchor="ctr">
                    <a:lnL>
                      <a:noFill/>
                    </a:lnL>
                    <a:lnR>
                      <a:noFill/>
                    </a:lnR>
                    <a:lnT w="25400" cmpd="sng">
                      <a:solidFill>
                        <a:sysClr val="window" lastClr="FFFFFF"/>
                      </a:solidFill>
                    </a:lnT>
                    <a:lnB>
                      <a:noFill/>
                    </a:lnB>
                    <a:lnTlToBr w="12700" cmpd="sng">
                      <a:noFill/>
                      <a:prstDash val="solid"/>
                    </a:lnTlToBr>
                    <a:lnBlToTr w="12700" cmpd="sng">
                      <a:noFill/>
                      <a:prstDash val="solid"/>
                    </a:lnBlToTr>
                    <a:solidFill>
                      <a:srgbClr val="FFC000">
                        <a:lumMod val="60000"/>
                        <a:lumOff val="40000"/>
                        <a:alpha val="54000"/>
                      </a:srgbClr>
                    </a:solidFill>
                  </a:tcPr>
                </a:tc>
              </a:tr>
              <a:tr h="1401680">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algn="just"/>
                      <a:r>
                        <a:rPr lang="es-ES" sz="2800" dirty="0" smtClean="0">
                          <a:solidFill>
                            <a:srgbClr val="FF0000"/>
                          </a:solidFill>
                        </a:rPr>
                        <a:t>Problema</a:t>
                      </a:r>
                      <a:r>
                        <a:rPr lang="es-ES" sz="2800" dirty="0" smtClean="0">
                          <a:solidFill>
                            <a:schemeClr val="accent5">
                              <a:lumMod val="50000"/>
                            </a:schemeClr>
                          </a:solidFill>
                        </a:rPr>
                        <a:t>: </a:t>
                      </a:r>
                      <a:r>
                        <a:rPr lang="es-ES" sz="2800" b="1" dirty="0" smtClean="0">
                          <a:solidFill>
                            <a:srgbClr val="668E8E"/>
                          </a:solidFill>
                        </a:rPr>
                        <a:t>mercancías no sujetas a control sanitario, </a:t>
                      </a:r>
                    </a:p>
                    <a:p>
                      <a:pPr algn="just"/>
                      <a:r>
                        <a:rPr lang="es-ES" sz="2800" b="1" dirty="0" smtClean="0">
                          <a:solidFill>
                            <a:srgbClr val="668E8E"/>
                          </a:solidFill>
                        </a:rPr>
                        <a:t>pero los embalajes deben cumplir la norma NIMF-15</a:t>
                      </a:r>
                    </a:p>
                  </a:txBody>
                  <a:tcPr anchor="ctr">
                    <a:lnL>
                      <a:noFill/>
                    </a:lnL>
                    <a:lnR>
                      <a:noFill/>
                    </a:lnR>
                    <a:lnT>
                      <a:noFill/>
                    </a:lnT>
                    <a:lnB>
                      <a:noFill/>
                    </a:lnB>
                    <a:lnTlToBr w="12700" cmpd="sng">
                      <a:noFill/>
                      <a:prstDash val="solid"/>
                    </a:lnTlToBr>
                    <a:lnBlToTr w="12700" cmpd="sng">
                      <a:noFill/>
                      <a:prstDash val="solid"/>
                    </a:lnBlToTr>
                    <a:solidFill>
                      <a:srgbClr val="FFC000">
                        <a:lumMod val="75000"/>
                        <a:alpha val="54000"/>
                      </a:srgbClr>
                    </a:solidFill>
                  </a:tcPr>
                </a:tc>
              </a:tr>
              <a:tr h="2318537">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marL="285750" indent="-285750" algn="just">
                        <a:buFont typeface="Wingdings" panose="05000000000000000000" pitchFamily="2" charset="2"/>
                        <a:buChar char="Ø"/>
                      </a:pPr>
                      <a:r>
                        <a:rPr lang="es-ES" sz="2800" b="1" dirty="0" smtClean="0">
                          <a:solidFill>
                            <a:srgbClr val="668E8E"/>
                          </a:solidFill>
                        </a:rPr>
                        <a:t>Modelos válidos de la marca NIMF-15</a:t>
                      </a:r>
                    </a:p>
                    <a:p>
                      <a:pPr algn="just"/>
                      <a:endParaRPr lang="es-ES" sz="1400" dirty="0" smtClean="0"/>
                    </a:p>
                  </a:txBody>
                  <a:tcPr anchor="ctr">
                    <a:lnL>
                      <a:noFill/>
                    </a:lnL>
                    <a:lnR>
                      <a:noFill/>
                    </a:lnR>
                    <a:lnT>
                      <a:noFill/>
                    </a:lnT>
                    <a:lnB>
                      <a:noFill/>
                    </a:lnB>
                    <a:lnTlToBr w="12700" cmpd="sng">
                      <a:noFill/>
                      <a:prstDash val="solid"/>
                    </a:lnTlToBr>
                    <a:lnBlToTr w="12700" cmpd="sng">
                      <a:noFill/>
                      <a:prstDash val="solid"/>
                    </a:lnBlToTr>
                    <a:solidFill>
                      <a:srgbClr val="FFC000">
                        <a:lumMod val="60000"/>
                        <a:lumOff val="40000"/>
                        <a:alpha val="54000"/>
                      </a:srgbClr>
                    </a:solidFill>
                  </a:tcPr>
                </a:tc>
              </a:tr>
            </a:tbl>
          </a:graphicData>
        </a:graphic>
      </p:graphicFrame>
      <p:pic>
        <p:nvPicPr>
          <p:cNvPr id="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5172" y="2546949"/>
            <a:ext cx="3143250" cy="175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a:stretch>
            <a:fillRect/>
          </a:stretch>
        </p:blipFill>
        <p:spPr>
          <a:xfrm>
            <a:off x="6888954" y="4421683"/>
            <a:ext cx="4749196" cy="1585925"/>
          </a:xfrm>
          <a:prstGeom prst="rect">
            <a:avLst/>
          </a:prstGeom>
        </p:spPr>
      </p:pic>
    </p:spTree>
    <p:extLst>
      <p:ext uri="{BB962C8B-B14F-4D97-AF65-F5344CB8AC3E}">
        <p14:creationId xmlns:p14="http://schemas.microsoft.com/office/powerpoint/2010/main" val="415107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p:cNvSpPr/>
          <p:nvPr/>
        </p:nvSpPr>
        <p:spPr>
          <a:xfrm>
            <a:off x="1827778" y="681527"/>
            <a:ext cx="8199681" cy="410882"/>
          </a:xfrm>
          <a:prstGeom prst="rect">
            <a:avLst/>
          </a:prstGeom>
        </p:spPr>
        <p:txBody>
          <a:bodyPr wrap="none">
            <a:spAutoFit/>
          </a:bodyPr>
          <a:lstStyle/>
          <a:p>
            <a:pPr algn="just">
              <a:lnSpc>
                <a:spcPct val="115000"/>
              </a:lnSpc>
              <a:spcBef>
                <a:spcPts val="600"/>
              </a:spcBef>
              <a:spcAft>
                <a:spcPts val="800"/>
              </a:spcAft>
            </a:pPr>
            <a:r>
              <a:rPr lang="es-ES_tradnl"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Impacto </a:t>
            </a:r>
            <a:r>
              <a:rPr lang="es-ES_tradnl"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Brexit</a:t>
            </a:r>
            <a:r>
              <a:rPr lang="es-ES_tradnl"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s-ES_tradnl"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(Fuente</a:t>
            </a:r>
            <a:r>
              <a:rPr lang="es-ES_tradnl"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s-ES_tradnl"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CEXGAN, certificados y anexos de no intervención)</a:t>
            </a:r>
            <a:endParaRPr lang="es-ES" sz="16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2228583882"/>
              </p:ext>
            </p:extLst>
          </p:nvPr>
        </p:nvGraphicFramePr>
        <p:xfrm>
          <a:off x="1277112" y="1745226"/>
          <a:ext cx="9301017" cy="3990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2496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12867552"/>
              </p:ext>
            </p:extLst>
          </p:nvPr>
        </p:nvGraphicFramePr>
        <p:xfrm>
          <a:off x="514487" y="1331035"/>
          <a:ext cx="10924031" cy="5041368"/>
        </p:xfrm>
        <a:graphic>
          <a:graphicData uri="http://schemas.openxmlformats.org/drawingml/2006/table">
            <a:tbl>
              <a:tblPr firstRow="1" firstCol="1" bandRow="1">
                <a:tableStyleId>{5C22544A-7EE6-4342-B048-85BDC9FD1C3A}</a:tableStyleId>
              </a:tblPr>
              <a:tblGrid>
                <a:gridCol w="4124379"/>
                <a:gridCol w="3645917"/>
                <a:gridCol w="3153735"/>
              </a:tblGrid>
              <a:tr h="1451925">
                <a:tc>
                  <a:txBody>
                    <a:bodyPr/>
                    <a:lstStyle/>
                    <a:p>
                      <a:pPr>
                        <a:spcAft>
                          <a:spcPts val="0"/>
                        </a:spcAft>
                      </a:pPr>
                      <a:r>
                        <a:rPr lang="en-GB" sz="2800" dirty="0">
                          <a:effectLst/>
                          <a:latin typeface="+mn-lt"/>
                        </a:rPr>
                        <a:t> </a:t>
                      </a:r>
                      <a:endParaRPr lang="es-ES" sz="2800" dirty="0">
                        <a:effectLst/>
                        <a:latin typeface="+mn-lt"/>
                        <a:ea typeface="Calibri" panose="020F0502020204030204" pitchFamily="34" charset="0"/>
                      </a:endParaRPr>
                    </a:p>
                  </a:txBody>
                  <a:tcPr marL="68580" marR="68580" marT="0" marB="0"/>
                </a:tc>
                <a:tc>
                  <a:txBody>
                    <a:bodyPr/>
                    <a:lstStyle/>
                    <a:p>
                      <a:pPr>
                        <a:spcAft>
                          <a:spcPts val="0"/>
                        </a:spcAft>
                      </a:pPr>
                      <a:r>
                        <a:rPr lang="en-GB" sz="2800" dirty="0">
                          <a:solidFill>
                            <a:srgbClr val="C00000"/>
                          </a:solidFill>
                          <a:effectLst/>
                          <a:latin typeface="+mn-lt"/>
                        </a:rPr>
                        <a:t>Nº </a:t>
                      </a:r>
                      <a:r>
                        <a:rPr lang="en-GB" sz="2800" dirty="0" smtClean="0">
                          <a:solidFill>
                            <a:srgbClr val="C00000"/>
                          </a:solidFill>
                          <a:effectLst/>
                          <a:latin typeface="+mn-lt"/>
                        </a:rPr>
                        <a:t>de</a:t>
                      </a:r>
                      <a:r>
                        <a:rPr lang="en-GB" sz="2800" baseline="0" dirty="0" smtClean="0">
                          <a:solidFill>
                            <a:srgbClr val="C00000"/>
                          </a:solidFill>
                          <a:effectLst/>
                          <a:latin typeface="+mn-lt"/>
                        </a:rPr>
                        <a:t> </a:t>
                      </a:r>
                      <a:r>
                        <a:rPr lang="en-GB" sz="2800" baseline="0" dirty="0" err="1" smtClean="0">
                          <a:solidFill>
                            <a:srgbClr val="C00000"/>
                          </a:solidFill>
                          <a:effectLst/>
                          <a:latin typeface="+mn-lt"/>
                        </a:rPr>
                        <a:t>cargamentos</a:t>
                      </a:r>
                      <a:endParaRPr lang="es-ES" sz="2800" dirty="0">
                        <a:solidFill>
                          <a:srgbClr val="C00000"/>
                        </a:solidFill>
                        <a:effectLst/>
                        <a:latin typeface="+mn-lt"/>
                      </a:endParaRPr>
                    </a:p>
                    <a:p>
                      <a:pPr>
                        <a:spcAft>
                          <a:spcPts val="0"/>
                        </a:spcAft>
                      </a:pPr>
                      <a:r>
                        <a:rPr lang="en-GB" sz="2800" dirty="0">
                          <a:solidFill>
                            <a:srgbClr val="C00000"/>
                          </a:solidFill>
                          <a:effectLst/>
                          <a:latin typeface="+mn-lt"/>
                        </a:rPr>
                        <a:t> </a:t>
                      </a:r>
                      <a:endParaRPr lang="es-ES" sz="2800" dirty="0">
                        <a:solidFill>
                          <a:srgbClr val="C00000"/>
                        </a:solidFill>
                        <a:effectLst/>
                        <a:latin typeface="+mn-lt"/>
                        <a:ea typeface="Calibri" panose="020F0502020204030204" pitchFamily="34" charset="0"/>
                      </a:endParaRPr>
                    </a:p>
                  </a:txBody>
                  <a:tcPr marL="68580" marR="68580" marT="0" marB="0"/>
                </a:tc>
                <a:tc>
                  <a:txBody>
                    <a:bodyPr/>
                    <a:lstStyle/>
                    <a:p>
                      <a:pPr>
                        <a:spcAft>
                          <a:spcPts val="0"/>
                        </a:spcAft>
                      </a:pPr>
                      <a:r>
                        <a:rPr lang="en-GB" sz="2800" dirty="0" smtClean="0">
                          <a:solidFill>
                            <a:srgbClr val="C00000"/>
                          </a:solidFill>
                          <a:effectLst/>
                          <a:latin typeface="+mn-lt"/>
                        </a:rPr>
                        <a:t>Media </a:t>
                      </a:r>
                      <a:r>
                        <a:rPr lang="en-GB" sz="2800" dirty="0" err="1" smtClean="0">
                          <a:solidFill>
                            <a:srgbClr val="C00000"/>
                          </a:solidFill>
                          <a:effectLst/>
                          <a:latin typeface="+mn-lt"/>
                        </a:rPr>
                        <a:t>mensual</a:t>
                      </a:r>
                      <a:endParaRPr lang="es-ES" sz="2800" dirty="0">
                        <a:solidFill>
                          <a:srgbClr val="C00000"/>
                        </a:solidFill>
                        <a:effectLst/>
                        <a:latin typeface="+mn-lt"/>
                        <a:ea typeface="Calibri" panose="020F0502020204030204" pitchFamily="34" charset="0"/>
                      </a:endParaRPr>
                    </a:p>
                  </a:txBody>
                  <a:tcPr marL="68580" marR="68580" marT="0" marB="0"/>
                </a:tc>
              </a:tr>
              <a:tr h="967950">
                <a:tc>
                  <a:txBody>
                    <a:bodyPr/>
                    <a:lstStyle/>
                    <a:p>
                      <a:pPr>
                        <a:spcAft>
                          <a:spcPts val="0"/>
                        </a:spcAft>
                      </a:pPr>
                      <a:r>
                        <a:rPr lang="en-GB" sz="2800" dirty="0" smtClean="0">
                          <a:solidFill>
                            <a:srgbClr val="990000"/>
                          </a:solidFill>
                          <a:effectLst/>
                          <a:latin typeface="+mn-lt"/>
                        </a:rPr>
                        <a:t>Alimentos de </a:t>
                      </a:r>
                      <a:r>
                        <a:rPr lang="en-GB" sz="2800" dirty="0" err="1" smtClean="0">
                          <a:solidFill>
                            <a:srgbClr val="990000"/>
                          </a:solidFill>
                          <a:effectLst/>
                          <a:latin typeface="+mn-lt"/>
                        </a:rPr>
                        <a:t>origen</a:t>
                      </a:r>
                      <a:r>
                        <a:rPr lang="en-GB" sz="2800" dirty="0" smtClean="0">
                          <a:solidFill>
                            <a:srgbClr val="990000"/>
                          </a:solidFill>
                          <a:effectLst/>
                          <a:latin typeface="+mn-lt"/>
                        </a:rPr>
                        <a:t> animal</a:t>
                      </a:r>
                      <a:endParaRPr lang="es-ES" sz="2800" dirty="0">
                        <a:solidFill>
                          <a:srgbClr val="990000"/>
                        </a:solidFill>
                        <a:effectLst/>
                        <a:latin typeface="+mn-lt"/>
                        <a:ea typeface="Calibri" panose="020F0502020204030204" pitchFamily="34" charset="0"/>
                      </a:endParaRPr>
                    </a:p>
                  </a:txBody>
                  <a:tcPr marL="68580" marR="68580" marT="0" marB="0"/>
                </a:tc>
                <a:tc>
                  <a:txBody>
                    <a:bodyPr/>
                    <a:lstStyle/>
                    <a:p>
                      <a:pPr algn="r">
                        <a:spcAft>
                          <a:spcPts val="0"/>
                        </a:spcAft>
                      </a:pPr>
                      <a:r>
                        <a:rPr lang="en-GB" sz="2800" b="1" dirty="0" smtClean="0">
                          <a:effectLst/>
                          <a:latin typeface="+mn-lt"/>
                        </a:rPr>
                        <a:t>8.291</a:t>
                      </a:r>
                      <a:endParaRPr lang="es-ES" sz="2800" b="1" dirty="0">
                        <a:effectLst/>
                        <a:latin typeface="+mn-lt"/>
                        <a:ea typeface="Calibri" panose="020F0502020204030204" pitchFamily="34" charset="0"/>
                      </a:endParaRPr>
                    </a:p>
                  </a:txBody>
                  <a:tcPr marL="68580" marR="68580" marT="0" marB="0"/>
                </a:tc>
                <a:tc>
                  <a:txBody>
                    <a:bodyPr/>
                    <a:lstStyle/>
                    <a:p>
                      <a:pPr algn="r">
                        <a:spcAft>
                          <a:spcPts val="0"/>
                        </a:spcAft>
                      </a:pPr>
                      <a:r>
                        <a:rPr lang="en-GB" sz="2800" b="1" dirty="0" smtClean="0">
                          <a:effectLst/>
                          <a:latin typeface="+mn-lt"/>
                        </a:rPr>
                        <a:t>2.073</a:t>
                      </a:r>
                      <a:endParaRPr lang="es-ES" sz="2800" b="1" dirty="0">
                        <a:effectLst/>
                        <a:latin typeface="+mn-lt"/>
                        <a:ea typeface="Calibri" panose="020F0502020204030204" pitchFamily="34" charset="0"/>
                      </a:endParaRPr>
                    </a:p>
                  </a:txBody>
                  <a:tcPr marL="68580" marR="68580" marT="0" marB="0"/>
                </a:tc>
              </a:tr>
              <a:tr h="967950">
                <a:tc>
                  <a:txBody>
                    <a:bodyPr/>
                    <a:lstStyle/>
                    <a:p>
                      <a:pPr>
                        <a:spcAft>
                          <a:spcPts val="0"/>
                        </a:spcAft>
                      </a:pPr>
                      <a:r>
                        <a:rPr lang="en-GB" sz="2800" dirty="0" err="1" smtClean="0">
                          <a:solidFill>
                            <a:srgbClr val="990000"/>
                          </a:solidFill>
                          <a:effectLst/>
                          <a:latin typeface="+mn-lt"/>
                        </a:rPr>
                        <a:t>Animales</a:t>
                      </a:r>
                      <a:r>
                        <a:rPr lang="en-GB" sz="2800" dirty="0" smtClean="0">
                          <a:solidFill>
                            <a:srgbClr val="990000"/>
                          </a:solidFill>
                          <a:effectLst/>
                          <a:latin typeface="+mn-lt"/>
                        </a:rPr>
                        <a:t> </a:t>
                      </a:r>
                      <a:r>
                        <a:rPr lang="en-GB" sz="2800" dirty="0" err="1" smtClean="0">
                          <a:solidFill>
                            <a:srgbClr val="990000"/>
                          </a:solidFill>
                          <a:effectLst/>
                          <a:latin typeface="+mn-lt"/>
                        </a:rPr>
                        <a:t>vivos</a:t>
                      </a:r>
                      <a:r>
                        <a:rPr lang="en-GB" sz="2800" dirty="0" smtClean="0">
                          <a:solidFill>
                            <a:srgbClr val="990000"/>
                          </a:solidFill>
                          <a:effectLst/>
                          <a:latin typeface="+mn-lt"/>
                        </a:rPr>
                        <a:t> y </a:t>
                      </a:r>
                      <a:r>
                        <a:rPr lang="en-GB" sz="2800" dirty="0" err="1" smtClean="0">
                          <a:solidFill>
                            <a:srgbClr val="990000"/>
                          </a:solidFill>
                          <a:effectLst/>
                          <a:latin typeface="+mn-lt"/>
                        </a:rPr>
                        <a:t>genética</a:t>
                      </a:r>
                      <a:endParaRPr lang="es-ES" sz="2800" dirty="0">
                        <a:solidFill>
                          <a:srgbClr val="990000"/>
                        </a:solidFill>
                        <a:effectLst/>
                        <a:latin typeface="+mn-lt"/>
                        <a:ea typeface="Calibri" panose="020F0502020204030204" pitchFamily="34" charset="0"/>
                      </a:endParaRPr>
                    </a:p>
                  </a:txBody>
                  <a:tcPr marL="68580" marR="68580" marT="0" marB="0"/>
                </a:tc>
                <a:tc>
                  <a:txBody>
                    <a:bodyPr/>
                    <a:lstStyle/>
                    <a:p>
                      <a:pPr algn="r">
                        <a:spcAft>
                          <a:spcPts val="0"/>
                        </a:spcAft>
                      </a:pPr>
                      <a:r>
                        <a:rPr lang="en-GB" sz="2800" b="1">
                          <a:effectLst/>
                          <a:latin typeface="+mn-lt"/>
                        </a:rPr>
                        <a:t>119</a:t>
                      </a:r>
                      <a:endParaRPr lang="es-ES" sz="2800" b="1">
                        <a:effectLst/>
                        <a:latin typeface="+mn-lt"/>
                        <a:ea typeface="Calibri" panose="020F0502020204030204" pitchFamily="34" charset="0"/>
                      </a:endParaRPr>
                    </a:p>
                  </a:txBody>
                  <a:tcPr marL="68580" marR="68580" marT="0" marB="0"/>
                </a:tc>
                <a:tc>
                  <a:txBody>
                    <a:bodyPr/>
                    <a:lstStyle/>
                    <a:p>
                      <a:pPr algn="r">
                        <a:spcAft>
                          <a:spcPts val="0"/>
                        </a:spcAft>
                      </a:pPr>
                      <a:r>
                        <a:rPr lang="en-GB" sz="2800" b="1" dirty="0">
                          <a:effectLst/>
                          <a:latin typeface="+mn-lt"/>
                        </a:rPr>
                        <a:t>30</a:t>
                      </a:r>
                      <a:endParaRPr lang="es-ES" sz="2800" b="1" dirty="0">
                        <a:effectLst/>
                        <a:latin typeface="+mn-lt"/>
                        <a:ea typeface="Calibri" panose="020F0502020204030204" pitchFamily="34" charset="0"/>
                      </a:endParaRPr>
                    </a:p>
                  </a:txBody>
                  <a:tcPr marL="68580" marR="68580" marT="0" marB="0"/>
                </a:tc>
              </a:tr>
              <a:tr h="1169568">
                <a:tc>
                  <a:txBody>
                    <a:bodyPr/>
                    <a:lstStyle/>
                    <a:p>
                      <a:pPr>
                        <a:spcAft>
                          <a:spcPts val="0"/>
                        </a:spcAft>
                      </a:pPr>
                      <a:r>
                        <a:rPr lang="en-GB" sz="2800" dirty="0" err="1" smtClean="0">
                          <a:solidFill>
                            <a:srgbClr val="990000"/>
                          </a:solidFill>
                          <a:effectLst/>
                          <a:latin typeface="+mn-lt"/>
                        </a:rPr>
                        <a:t>Animales</a:t>
                      </a:r>
                      <a:r>
                        <a:rPr lang="en-GB" sz="2800" dirty="0" smtClean="0">
                          <a:solidFill>
                            <a:srgbClr val="990000"/>
                          </a:solidFill>
                          <a:effectLst/>
                          <a:latin typeface="+mn-lt"/>
                        </a:rPr>
                        <a:t> de </a:t>
                      </a:r>
                      <a:r>
                        <a:rPr lang="en-GB" sz="2800" dirty="0" err="1" smtClean="0">
                          <a:solidFill>
                            <a:srgbClr val="990000"/>
                          </a:solidFill>
                          <a:effectLst/>
                          <a:latin typeface="+mn-lt"/>
                        </a:rPr>
                        <a:t>compañía</a:t>
                      </a:r>
                      <a:r>
                        <a:rPr lang="en-GB" sz="2800" dirty="0" smtClean="0">
                          <a:solidFill>
                            <a:srgbClr val="990000"/>
                          </a:solidFill>
                          <a:effectLst/>
                          <a:latin typeface="+mn-lt"/>
                        </a:rPr>
                        <a:t> (</a:t>
                      </a:r>
                      <a:r>
                        <a:rPr lang="en-GB" sz="2800" dirty="0" err="1" smtClean="0">
                          <a:solidFill>
                            <a:srgbClr val="990000"/>
                          </a:solidFill>
                          <a:effectLst/>
                          <a:latin typeface="+mn-lt"/>
                        </a:rPr>
                        <a:t>comerciales</a:t>
                      </a:r>
                      <a:r>
                        <a:rPr lang="en-GB" sz="2800" dirty="0" smtClean="0">
                          <a:solidFill>
                            <a:srgbClr val="990000"/>
                          </a:solidFill>
                          <a:effectLst/>
                          <a:latin typeface="+mn-lt"/>
                        </a:rPr>
                        <a:t>)</a:t>
                      </a:r>
                      <a:endParaRPr lang="es-ES" sz="2800" dirty="0">
                        <a:solidFill>
                          <a:srgbClr val="990000"/>
                        </a:solidFill>
                        <a:effectLst/>
                        <a:latin typeface="+mn-lt"/>
                        <a:ea typeface="Calibri" panose="020F0502020204030204" pitchFamily="34" charset="0"/>
                      </a:endParaRPr>
                    </a:p>
                  </a:txBody>
                  <a:tcPr marL="68580" marR="68580" marT="0" marB="0"/>
                </a:tc>
                <a:tc>
                  <a:txBody>
                    <a:bodyPr/>
                    <a:lstStyle/>
                    <a:p>
                      <a:pPr algn="r">
                        <a:spcAft>
                          <a:spcPts val="0"/>
                        </a:spcAft>
                      </a:pPr>
                      <a:r>
                        <a:rPr lang="en-GB" sz="2800" b="1">
                          <a:effectLst/>
                          <a:latin typeface="+mn-lt"/>
                        </a:rPr>
                        <a:t>858</a:t>
                      </a:r>
                      <a:endParaRPr lang="es-ES" sz="2800" b="1">
                        <a:effectLst/>
                        <a:latin typeface="+mn-lt"/>
                        <a:ea typeface="Calibri" panose="020F0502020204030204" pitchFamily="34" charset="0"/>
                      </a:endParaRPr>
                    </a:p>
                  </a:txBody>
                  <a:tcPr marL="68580" marR="68580" marT="0" marB="0"/>
                </a:tc>
                <a:tc>
                  <a:txBody>
                    <a:bodyPr/>
                    <a:lstStyle/>
                    <a:p>
                      <a:pPr algn="r">
                        <a:spcAft>
                          <a:spcPts val="0"/>
                        </a:spcAft>
                      </a:pPr>
                      <a:r>
                        <a:rPr lang="en-GB" sz="2800" b="1" dirty="0">
                          <a:effectLst/>
                          <a:latin typeface="+mn-lt"/>
                        </a:rPr>
                        <a:t>215</a:t>
                      </a:r>
                      <a:endParaRPr lang="es-ES" sz="2800" b="1" dirty="0">
                        <a:effectLst/>
                        <a:latin typeface="+mn-lt"/>
                        <a:ea typeface="Calibri" panose="020F0502020204030204" pitchFamily="34" charset="0"/>
                      </a:endParaRPr>
                    </a:p>
                  </a:txBody>
                  <a:tcPr marL="68580" marR="68580" marT="0" marB="0"/>
                </a:tc>
              </a:tr>
              <a:tr h="483975">
                <a:tc>
                  <a:txBody>
                    <a:bodyPr/>
                    <a:lstStyle/>
                    <a:p>
                      <a:pPr>
                        <a:spcAft>
                          <a:spcPts val="0"/>
                        </a:spcAft>
                      </a:pPr>
                      <a:r>
                        <a:rPr lang="en-GB" sz="2800" dirty="0">
                          <a:solidFill>
                            <a:srgbClr val="990000"/>
                          </a:solidFill>
                          <a:effectLst/>
                          <a:latin typeface="+mn-lt"/>
                        </a:rPr>
                        <a:t>TOTAL</a:t>
                      </a:r>
                      <a:endParaRPr lang="es-ES" sz="2800" dirty="0">
                        <a:solidFill>
                          <a:srgbClr val="990000"/>
                        </a:solidFill>
                        <a:effectLst/>
                        <a:latin typeface="+mn-lt"/>
                        <a:ea typeface="Calibri" panose="020F0502020204030204" pitchFamily="34" charset="0"/>
                      </a:endParaRPr>
                    </a:p>
                  </a:txBody>
                  <a:tcPr marL="68580" marR="68580" marT="0" marB="0"/>
                </a:tc>
                <a:tc>
                  <a:txBody>
                    <a:bodyPr/>
                    <a:lstStyle/>
                    <a:p>
                      <a:pPr algn="r">
                        <a:spcAft>
                          <a:spcPts val="0"/>
                        </a:spcAft>
                      </a:pPr>
                      <a:r>
                        <a:rPr lang="en-GB" sz="2800" b="1" dirty="0" smtClean="0">
                          <a:effectLst/>
                          <a:latin typeface="+mn-lt"/>
                        </a:rPr>
                        <a:t>9.268</a:t>
                      </a:r>
                      <a:endParaRPr lang="es-ES" sz="2800" b="1" dirty="0">
                        <a:effectLst/>
                        <a:latin typeface="+mn-lt"/>
                        <a:ea typeface="Calibri" panose="020F0502020204030204" pitchFamily="34" charset="0"/>
                      </a:endParaRPr>
                    </a:p>
                  </a:txBody>
                  <a:tcPr marL="68580" marR="68580" marT="0" marB="0"/>
                </a:tc>
                <a:tc>
                  <a:txBody>
                    <a:bodyPr/>
                    <a:lstStyle/>
                    <a:p>
                      <a:pPr algn="r">
                        <a:spcAft>
                          <a:spcPts val="0"/>
                        </a:spcAft>
                      </a:pPr>
                      <a:r>
                        <a:rPr lang="en-GB" sz="2800" b="1" dirty="0" smtClean="0">
                          <a:effectLst/>
                          <a:latin typeface="+mn-lt"/>
                        </a:rPr>
                        <a:t>2.318</a:t>
                      </a:r>
                      <a:endParaRPr lang="es-ES" sz="2800" b="1" dirty="0">
                        <a:effectLst/>
                        <a:latin typeface="+mn-lt"/>
                        <a:ea typeface="Calibri" panose="020F0502020204030204" pitchFamily="34" charset="0"/>
                      </a:endParaRPr>
                    </a:p>
                  </a:txBody>
                  <a:tcPr marL="68580" marR="68580" marT="0" marB="0"/>
                </a:tc>
              </a:tr>
            </a:tbl>
          </a:graphicData>
        </a:graphic>
      </p:graphicFrame>
      <p:sp>
        <p:nvSpPr>
          <p:cNvPr id="5" name="Rectángulo 4"/>
          <p:cNvSpPr/>
          <p:nvPr/>
        </p:nvSpPr>
        <p:spPr>
          <a:xfrm>
            <a:off x="1516427" y="90872"/>
            <a:ext cx="10047041" cy="1121333"/>
          </a:xfrm>
          <a:prstGeom prst="rect">
            <a:avLst/>
          </a:prstGeom>
        </p:spPr>
        <p:txBody>
          <a:bodyPr wrap="square">
            <a:spAutoFit/>
          </a:bodyPr>
          <a:lstStyle/>
          <a:p>
            <a:pPr algn="just">
              <a:lnSpc>
                <a:spcPct val="115000"/>
              </a:lnSpc>
              <a:spcBef>
                <a:spcPts val="600"/>
              </a:spcBef>
              <a:spcAft>
                <a:spcPts val="800"/>
              </a:spcAft>
            </a:pPr>
            <a:r>
              <a:rPr lang="es-ES_tradnl" sz="2400" b="1" dirty="0" smtClean="0">
                <a:latin typeface="Arial" panose="020B0604020202020204" pitchFamily="34" charset="0"/>
                <a:ea typeface="Times New Roman" panose="02020603050405020304" pitchFamily="18" charset="0"/>
                <a:cs typeface="Arial" panose="020B0604020202020204" pitchFamily="34" charset="0"/>
              </a:rPr>
              <a:t>Impacto </a:t>
            </a:r>
            <a:r>
              <a:rPr lang="es-ES_tradnl" sz="2400" b="1" dirty="0" err="1" smtClean="0">
                <a:latin typeface="Arial" panose="020B0604020202020204" pitchFamily="34" charset="0"/>
                <a:ea typeface="Times New Roman" panose="02020603050405020304" pitchFamily="18" charset="0"/>
                <a:cs typeface="Arial" panose="020B0604020202020204" pitchFamily="34" charset="0"/>
              </a:rPr>
              <a:t>Brexit</a:t>
            </a:r>
            <a:r>
              <a:rPr lang="es-ES_tradnl" sz="2400" b="1" dirty="0" smtClean="0">
                <a:latin typeface="Arial" panose="020B0604020202020204" pitchFamily="34" charset="0"/>
                <a:ea typeface="Times New Roman" panose="02020603050405020304" pitchFamily="18" charset="0"/>
                <a:cs typeface="Arial" panose="020B0604020202020204" pitchFamily="34" charset="0"/>
              </a:rPr>
              <a:t>: periodo 1 de enero 2021 a 1 de mayo </a:t>
            </a:r>
          </a:p>
          <a:p>
            <a:pPr algn="just">
              <a:lnSpc>
                <a:spcPct val="115000"/>
              </a:lnSpc>
              <a:spcBef>
                <a:spcPts val="600"/>
              </a:spcBef>
              <a:spcAft>
                <a:spcPts val="800"/>
              </a:spcAft>
            </a:pPr>
            <a:r>
              <a:rPr lang="es-ES_tradnl" sz="2400" dirty="0" smtClean="0">
                <a:latin typeface="Arial" panose="020B0604020202020204" pitchFamily="34" charset="0"/>
                <a:ea typeface="Times New Roman" panose="02020603050405020304" pitchFamily="18" charset="0"/>
                <a:cs typeface="Arial" panose="020B0604020202020204" pitchFamily="34" charset="0"/>
              </a:rPr>
              <a:t>(</a:t>
            </a:r>
            <a:r>
              <a:rPr lang="es-ES_tradnl" sz="2400" dirty="0" smtClean="0">
                <a:latin typeface="Arial" panose="020B0604020202020204" pitchFamily="34" charset="0"/>
                <a:ea typeface="Times New Roman" panose="02020603050405020304" pitchFamily="18" charset="0"/>
                <a:cs typeface="Arial" panose="020B0604020202020204" pitchFamily="34" charset="0"/>
              </a:rPr>
              <a:t>Fuente</a:t>
            </a:r>
            <a:r>
              <a:rPr lang="es-ES_tradnl" sz="2400" dirty="0">
                <a:latin typeface="Arial" panose="020B0604020202020204" pitchFamily="34" charset="0"/>
                <a:ea typeface="Times New Roman" panose="02020603050405020304" pitchFamily="18" charset="0"/>
                <a:cs typeface="Arial" panose="020B0604020202020204" pitchFamily="34" charset="0"/>
              </a:rPr>
              <a:t>: </a:t>
            </a:r>
            <a:r>
              <a:rPr lang="es-ES_tradnl" sz="2400" dirty="0" smtClean="0">
                <a:latin typeface="Arial" panose="020B0604020202020204" pitchFamily="34" charset="0"/>
                <a:ea typeface="Times New Roman" panose="02020603050405020304" pitchFamily="18" charset="0"/>
                <a:cs typeface="Arial" panose="020B0604020202020204" pitchFamily="34" charset="0"/>
              </a:rPr>
              <a:t>CEXGAN, certificados y anexos de no intervención)</a:t>
            </a:r>
            <a:endParaRPr lang="es-E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72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p:cNvSpPr/>
          <p:nvPr/>
        </p:nvSpPr>
        <p:spPr>
          <a:xfrm>
            <a:off x="1827779" y="681527"/>
            <a:ext cx="8199681" cy="410882"/>
          </a:xfrm>
          <a:prstGeom prst="rect">
            <a:avLst/>
          </a:prstGeom>
        </p:spPr>
        <p:txBody>
          <a:bodyPr wrap="none">
            <a:spAutoFit/>
          </a:bodyPr>
          <a:lstStyle/>
          <a:p>
            <a:pPr algn="just">
              <a:lnSpc>
                <a:spcPct val="115000"/>
              </a:lnSpc>
              <a:spcBef>
                <a:spcPts val="600"/>
              </a:spcBef>
              <a:spcAft>
                <a:spcPts val="800"/>
              </a:spcAft>
            </a:pPr>
            <a:r>
              <a:rPr lang="es-ES_tradnl"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Impacto </a:t>
            </a:r>
            <a:r>
              <a:rPr lang="es-ES_tradnl"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Brexit</a:t>
            </a:r>
            <a:r>
              <a:rPr lang="es-ES_tradnl"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s-ES_tradnl"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(Fuente</a:t>
            </a:r>
            <a:r>
              <a:rPr lang="es-ES_tradnl"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s-ES_tradnl"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CEXGAN, certificados y anexos de no intervención)</a:t>
            </a:r>
            <a:endParaRPr lang="es-ES" sz="16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925476462"/>
              </p:ext>
            </p:extLst>
          </p:nvPr>
        </p:nvGraphicFramePr>
        <p:xfrm>
          <a:off x="2045962" y="2040648"/>
          <a:ext cx="8433785" cy="3990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8996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1839759082"/>
              </p:ext>
            </p:extLst>
          </p:nvPr>
        </p:nvGraphicFramePr>
        <p:xfrm>
          <a:off x="804672" y="846962"/>
          <a:ext cx="5212080" cy="3121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3663607952"/>
              </p:ext>
            </p:extLst>
          </p:nvPr>
        </p:nvGraphicFramePr>
        <p:xfrm>
          <a:off x="7031736" y="3209545"/>
          <a:ext cx="4654295" cy="335927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522876" y="5201150"/>
            <a:ext cx="4227696" cy="400110"/>
          </a:xfrm>
          <a:prstGeom prst="rect">
            <a:avLst/>
          </a:prstGeom>
        </p:spPr>
        <p:txBody>
          <a:bodyPr wrap="none">
            <a:spAutoFit/>
          </a:bodyPr>
          <a:lstStyle/>
          <a:p>
            <a:r>
              <a:rPr lang="es-ES_tradnl"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Impacto </a:t>
            </a:r>
            <a:r>
              <a:rPr lang="es-ES_tradnl" sz="20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Brexit</a:t>
            </a:r>
            <a:r>
              <a:rPr lang="es-ES_tradnl"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s-ES_tradnl" sz="20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(Fuente</a:t>
            </a:r>
            <a:r>
              <a:rPr lang="es-ES_tradnl"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Aduanas)</a:t>
            </a:r>
            <a:endParaRPr lang="es-ES" sz="2000" dirty="0"/>
          </a:p>
        </p:txBody>
      </p:sp>
    </p:spTree>
    <p:extLst>
      <p:ext uri="{BB962C8B-B14F-4D97-AF65-F5344CB8AC3E}">
        <p14:creationId xmlns:p14="http://schemas.microsoft.com/office/powerpoint/2010/main" val="4217526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9442" y="3176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000" b="1" i="0" u="none" strike="noStrike" kern="1200" cap="none" spc="0" normalizeH="0" baseline="0" noProof="0" dirty="0" smtClean="0">
                <a:ln>
                  <a:noFill/>
                </a:ln>
                <a:solidFill>
                  <a:srgbClr val="668E8E"/>
                </a:solidFill>
                <a:effectLst/>
                <a:uLnTx/>
                <a:uFillTx/>
                <a:latin typeface="Arial" panose="020B0604020202020204" pitchFamily="34" charset="0"/>
                <a:cs typeface="Arial" panose="020B0604020202020204" pitchFamily="34" charset="0"/>
              </a:rPr>
              <a:t>Puestos</a:t>
            </a:r>
            <a:r>
              <a:rPr kumimoji="0" lang="es-ES" sz="4000" b="1" i="0" u="none" strike="noStrike" kern="1200" cap="none" spc="0" normalizeH="0" noProof="0" dirty="0" smtClean="0">
                <a:ln>
                  <a:noFill/>
                </a:ln>
                <a:solidFill>
                  <a:srgbClr val="668E8E"/>
                </a:solidFill>
                <a:effectLst/>
                <a:uLnTx/>
                <a:uFillTx/>
                <a:latin typeface="Arial" panose="020B0604020202020204" pitchFamily="34" charset="0"/>
                <a:cs typeface="Arial" panose="020B0604020202020204" pitchFamily="34" charset="0"/>
              </a:rPr>
              <a:t> de Control Fronterizos y Centros de Inspección</a:t>
            </a:r>
            <a:endParaRPr kumimoji="0" lang="es-ES" sz="4000" b="1" i="0" u="none" strike="noStrike" kern="1200" cap="none" spc="0" normalizeH="0" baseline="0" noProof="0" dirty="0">
              <a:ln>
                <a:noFill/>
              </a:ln>
              <a:solidFill>
                <a:srgbClr val="668E8E"/>
              </a:solidFill>
              <a:effectLst/>
              <a:uLnTx/>
              <a:uFillTx/>
              <a:latin typeface="Arial" panose="020B0604020202020204" pitchFamily="34" charset="0"/>
              <a:cs typeface="Arial" panose="020B0604020202020204" pitchFamily="34" charset="0"/>
            </a:endParaRPr>
          </a:p>
        </p:txBody>
      </p:sp>
      <p:sp>
        <p:nvSpPr>
          <p:cNvPr id="3" name="Marcador de contenido 2"/>
          <p:cNvSpPr txBox="1">
            <a:spLocks/>
          </p:cNvSpPr>
          <p:nvPr/>
        </p:nvSpPr>
        <p:spPr>
          <a:xfrm>
            <a:off x="730610" y="1884764"/>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S" sz="3200" dirty="0"/>
              <a:t>El </a:t>
            </a:r>
            <a:r>
              <a:rPr lang="es-ES" sz="3200" b="1" dirty="0"/>
              <a:t>Servicio Veterinario de Inspección en Frontera</a:t>
            </a:r>
            <a:r>
              <a:rPr lang="es-ES" sz="3200" dirty="0"/>
              <a:t> desarrolla su actividad en </a:t>
            </a:r>
            <a:r>
              <a:rPr lang="es-ES" sz="3200" dirty="0">
                <a:solidFill>
                  <a:srgbClr val="C00000"/>
                </a:solidFill>
              </a:rPr>
              <a:t>34</a:t>
            </a:r>
            <a:r>
              <a:rPr lang="es-ES" sz="3200" dirty="0"/>
              <a:t> puestos de control fronterizos: </a:t>
            </a:r>
            <a:r>
              <a:rPr lang="es-ES" sz="3200" dirty="0">
                <a:solidFill>
                  <a:srgbClr val="C00000"/>
                </a:solidFill>
              </a:rPr>
              <a:t>25</a:t>
            </a:r>
            <a:r>
              <a:rPr lang="es-ES" sz="3200" dirty="0"/>
              <a:t> puertos y </a:t>
            </a:r>
            <a:r>
              <a:rPr lang="es-ES" sz="3200" dirty="0">
                <a:solidFill>
                  <a:srgbClr val="C00000"/>
                </a:solidFill>
              </a:rPr>
              <a:t>9</a:t>
            </a:r>
            <a:r>
              <a:rPr lang="es-ES" sz="3200" dirty="0"/>
              <a:t> aeropuertos; y completa la certificación de exportaciones en otros </a:t>
            </a:r>
            <a:r>
              <a:rPr lang="es-ES" sz="3200" dirty="0">
                <a:solidFill>
                  <a:srgbClr val="C00000"/>
                </a:solidFill>
              </a:rPr>
              <a:t>24</a:t>
            </a:r>
            <a:r>
              <a:rPr lang="es-ES" sz="3200" dirty="0"/>
              <a:t> centros de inspección.</a:t>
            </a:r>
          </a:p>
          <a:p>
            <a:pPr lvl="0"/>
            <a:r>
              <a:rPr lang="es-ES" sz="3200" dirty="0"/>
              <a:t>El </a:t>
            </a:r>
            <a:r>
              <a:rPr lang="es-ES" sz="3200" b="1" dirty="0"/>
              <a:t>Servicio de Inspección de Sanidad Vegetal</a:t>
            </a:r>
            <a:r>
              <a:rPr lang="es-ES" sz="3200" dirty="0"/>
              <a:t> cuenta con </a:t>
            </a:r>
            <a:r>
              <a:rPr lang="es-ES" sz="3200" dirty="0">
                <a:solidFill>
                  <a:srgbClr val="C00000"/>
                </a:solidFill>
              </a:rPr>
              <a:t>52</a:t>
            </a:r>
            <a:r>
              <a:rPr lang="es-ES" sz="3200" dirty="0"/>
              <a:t> puestos de control fronterizos, </a:t>
            </a:r>
            <a:r>
              <a:rPr lang="es-ES" sz="3200" dirty="0">
                <a:solidFill>
                  <a:srgbClr val="C00000"/>
                </a:solidFill>
              </a:rPr>
              <a:t>35</a:t>
            </a:r>
            <a:r>
              <a:rPr lang="es-ES" sz="3200" dirty="0"/>
              <a:t> puertos y </a:t>
            </a:r>
            <a:r>
              <a:rPr lang="es-ES" sz="3200" dirty="0">
                <a:solidFill>
                  <a:srgbClr val="C00000"/>
                </a:solidFill>
              </a:rPr>
              <a:t>17</a:t>
            </a:r>
            <a:r>
              <a:rPr lang="es-ES" sz="3200" dirty="0"/>
              <a:t> aeropuertos; en cuanto a centros de inspección se han designado </a:t>
            </a:r>
            <a:r>
              <a:rPr lang="es-ES" sz="3200" dirty="0">
                <a:solidFill>
                  <a:srgbClr val="C00000"/>
                </a:solidFill>
              </a:rPr>
              <a:t>164 </a:t>
            </a:r>
            <a:r>
              <a:rPr lang="es-ES" sz="3200" dirty="0"/>
              <a:t>almacenes, </a:t>
            </a:r>
            <a:r>
              <a:rPr lang="es-ES" sz="3200" dirty="0">
                <a:solidFill>
                  <a:srgbClr val="C00000"/>
                </a:solidFill>
              </a:rPr>
              <a:t>49</a:t>
            </a:r>
            <a:r>
              <a:rPr lang="es-ES" sz="3200" dirty="0"/>
              <a:t> viveros y </a:t>
            </a:r>
            <a:r>
              <a:rPr lang="es-ES" sz="3200" dirty="0">
                <a:solidFill>
                  <a:srgbClr val="C00000"/>
                </a:solidFill>
              </a:rPr>
              <a:t>11</a:t>
            </a:r>
            <a:r>
              <a:rPr lang="es-ES" sz="3200" dirty="0"/>
              <a:t> estaciones de camiones.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098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28235" y="758775"/>
            <a:ext cx="10337648" cy="4832092"/>
          </a:xfrm>
          <a:prstGeom prst="rect">
            <a:avLst/>
          </a:prstGeom>
        </p:spPr>
        <p:txBody>
          <a:bodyPr wrap="square">
            <a:spAutoFit/>
          </a:bodyPr>
          <a:lstStyle/>
          <a:p>
            <a:pPr>
              <a:buFont typeface="Wingdings" panose="05000000000000000000" pitchFamily="2" charset="2"/>
              <a:buChar char="Ø"/>
            </a:pPr>
            <a:r>
              <a:rPr lang="es-ES" sz="2800" b="1" dirty="0"/>
              <a:t>Todos los exportadores deberán haber realizado los siguientes trámites:</a:t>
            </a:r>
          </a:p>
          <a:p>
            <a:pPr lvl="1">
              <a:buFont typeface="Wingdings" panose="05000000000000000000" pitchFamily="2" charset="2"/>
              <a:buChar char="ü"/>
            </a:pPr>
            <a:r>
              <a:rPr lang="es-ES" sz="2800" b="1" dirty="0"/>
              <a:t>Contar con un </a:t>
            </a:r>
            <a:r>
              <a:rPr lang="es-ES" sz="2800" b="1" dirty="0">
                <a:hlinkClick r:id="rId2"/>
              </a:rPr>
              <a:t>número EORI </a:t>
            </a:r>
            <a:r>
              <a:rPr lang="es-ES" sz="2800" b="1" dirty="0"/>
              <a:t>emitido por algún </a:t>
            </a:r>
            <a:r>
              <a:rPr lang="es-ES" sz="2800" b="1" dirty="0">
                <a:hlinkClick r:id="rId3"/>
              </a:rPr>
              <a:t>Estado Miembro</a:t>
            </a:r>
            <a:r>
              <a:rPr lang="es-ES" sz="2800" b="1" dirty="0"/>
              <a:t>.</a:t>
            </a:r>
          </a:p>
          <a:p>
            <a:pPr lvl="1">
              <a:buFont typeface="Wingdings" panose="05000000000000000000" pitchFamily="2" charset="2"/>
              <a:buChar char="ü"/>
            </a:pPr>
            <a:r>
              <a:rPr lang="es-ES" sz="2800" b="1" dirty="0"/>
              <a:t>Conocer el </a:t>
            </a:r>
            <a:r>
              <a:rPr lang="es-ES" sz="2800" b="1" dirty="0">
                <a:hlinkClick r:id="rId4"/>
              </a:rPr>
              <a:t>código del producto </a:t>
            </a:r>
            <a:r>
              <a:rPr lang="es-ES" sz="2800" b="1" dirty="0"/>
              <a:t>para realizar la </a:t>
            </a:r>
            <a:r>
              <a:rPr lang="es-ES" sz="2800" b="1" dirty="0">
                <a:hlinkClick r:id="rId5"/>
              </a:rPr>
              <a:t>Declaración Aduanera </a:t>
            </a:r>
            <a:r>
              <a:rPr lang="es-ES" sz="2800" b="1" dirty="0"/>
              <a:t>y abonar los impuestos y aranceles aplicables.</a:t>
            </a:r>
          </a:p>
          <a:p>
            <a:pPr lvl="1">
              <a:buFont typeface="Wingdings" panose="05000000000000000000" pitchFamily="2" charset="2"/>
              <a:buChar char="ü"/>
            </a:pPr>
            <a:r>
              <a:rPr lang="es-ES" sz="2800" b="1" dirty="0"/>
              <a:t>Darse de alta en las aplicaciones de certificación a la exportación:</a:t>
            </a:r>
          </a:p>
          <a:p>
            <a:pPr lvl="2">
              <a:buFont typeface="Wingdings" panose="05000000000000000000" pitchFamily="2" charset="2"/>
              <a:buChar char="v"/>
            </a:pPr>
            <a:r>
              <a:rPr lang="es-ES" sz="2800" b="1" dirty="0"/>
              <a:t>Animales y productos animales: </a:t>
            </a:r>
            <a:r>
              <a:rPr lang="es-ES" sz="2800" b="1" dirty="0">
                <a:hlinkClick r:id="rId6"/>
              </a:rPr>
              <a:t>CEXGAN</a:t>
            </a:r>
            <a:r>
              <a:rPr lang="es-ES" sz="2800" b="1" dirty="0"/>
              <a:t>.</a:t>
            </a:r>
          </a:p>
          <a:p>
            <a:pPr lvl="2">
              <a:buFont typeface="Wingdings" panose="05000000000000000000" pitchFamily="2" charset="2"/>
              <a:buChar char="v"/>
            </a:pPr>
            <a:r>
              <a:rPr lang="es-ES" sz="2800" b="1" dirty="0"/>
              <a:t>Vegetales y productos vegetales: </a:t>
            </a:r>
            <a:r>
              <a:rPr lang="es-ES" sz="2800" b="1" dirty="0">
                <a:hlinkClick r:id="rId7"/>
              </a:rPr>
              <a:t>CEXVEG</a:t>
            </a:r>
            <a:r>
              <a:rPr lang="es-ES" sz="2800" b="1" dirty="0"/>
              <a:t>.</a:t>
            </a:r>
          </a:p>
        </p:txBody>
      </p:sp>
    </p:spTree>
    <p:extLst>
      <p:ext uri="{BB962C8B-B14F-4D97-AF65-F5344CB8AC3E}">
        <p14:creationId xmlns:p14="http://schemas.microsoft.com/office/powerpoint/2010/main" val="99565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85057" y="308759"/>
            <a:ext cx="11285187" cy="712520"/>
          </a:xfrm>
        </p:spPr>
        <p:txBody>
          <a:bodyPr>
            <a:normAutofit/>
          </a:bodyPr>
          <a:lstStyle/>
          <a:p>
            <a:r>
              <a:rPr lang="es-ES" sz="3200" b="1" dirty="0">
                <a:solidFill>
                  <a:srgbClr val="668E8E"/>
                </a:solidFill>
                <a:latin typeface="Arial" panose="020B0604020202020204" pitchFamily="34" charset="0"/>
                <a:cs typeface="Arial" panose="020B0604020202020204" pitchFamily="34" charset="0"/>
              </a:rPr>
              <a:t>Importancia comercio exterior España </a:t>
            </a:r>
            <a:r>
              <a:rPr lang="es-ES" sz="3200" b="1" dirty="0" smtClean="0">
                <a:solidFill>
                  <a:srgbClr val="668E8E"/>
                </a:solidFill>
                <a:latin typeface="Arial" panose="020B0604020202020204" pitchFamily="34" charset="0"/>
                <a:cs typeface="Arial" panose="020B0604020202020204" pitchFamily="34" charset="0"/>
              </a:rPr>
              <a:t>– Reino </a:t>
            </a:r>
            <a:r>
              <a:rPr lang="es-ES" sz="3200" b="1" dirty="0">
                <a:solidFill>
                  <a:srgbClr val="668E8E"/>
                </a:solidFill>
                <a:latin typeface="Arial" panose="020B0604020202020204" pitchFamily="34" charset="0"/>
                <a:cs typeface="Arial" panose="020B0604020202020204" pitchFamily="34" charset="0"/>
              </a:rPr>
              <a:t>Unido</a:t>
            </a:r>
          </a:p>
        </p:txBody>
      </p:sp>
      <p:sp>
        <p:nvSpPr>
          <p:cNvPr id="3" name="Marcador de contenido 2"/>
          <p:cNvSpPr>
            <a:spLocks noGrp="1"/>
          </p:cNvSpPr>
          <p:nvPr>
            <p:ph idx="1"/>
          </p:nvPr>
        </p:nvSpPr>
        <p:spPr>
          <a:xfrm>
            <a:off x="446314" y="1208107"/>
            <a:ext cx="10515600" cy="4931435"/>
          </a:xfrm>
          <a:solidFill>
            <a:schemeClr val="bg1">
              <a:alpha val="61000"/>
            </a:schemeClr>
          </a:solidFill>
        </p:spPr>
        <p:txBody>
          <a:bodyPr>
            <a:noAutofit/>
          </a:bodyPr>
          <a:lstStyle/>
          <a:p>
            <a:pPr>
              <a:buFont typeface="Wingdings" panose="05000000000000000000" pitchFamily="2" charset="2"/>
              <a:buChar char="§"/>
            </a:pPr>
            <a:r>
              <a:rPr lang="es-ES" sz="2000" b="1" dirty="0">
                <a:latin typeface="Arial" panose="020B0604020202020204" pitchFamily="34" charset="0"/>
                <a:cs typeface="Arial" panose="020B0604020202020204" pitchFamily="34" charset="0"/>
              </a:rPr>
              <a:t>Las relaciones comerciales </a:t>
            </a:r>
            <a:r>
              <a:rPr lang="es-ES" sz="2000" b="1" dirty="0" smtClean="0">
                <a:latin typeface="Arial" panose="020B0604020202020204" pitchFamily="34" charset="0"/>
                <a:cs typeface="Arial" panose="020B0604020202020204" pitchFamily="34" charset="0"/>
              </a:rPr>
              <a:t>son </a:t>
            </a:r>
            <a:r>
              <a:rPr lang="es-ES" sz="2000" b="1" dirty="0">
                <a:latin typeface="Arial" panose="020B0604020202020204" pitchFamily="34" charset="0"/>
                <a:cs typeface="Arial" panose="020B0604020202020204" pitchFamily="34" charset="0"/>
              </a:rPr>
              <a:t>esenciales para ambas partes</a:t>
            </a:r>
            <a:r>
              <a:rPr lang="es-ES" sz="2000" b="1" dirty="0" smtClean="0">
                <a:latin typeface="Arial" panose="020B0604020202020204" pitchFamily="34" charset="0"/>
                <a:cs typeface="Arial" panose="020B0604020202020204" pitchFamily="34" charset="0"/>
              </a:rPr>
              <a:t>.</a:t>
            </a:r>
          </a:p>
          <a:p>
            <a:pPr marL="0" indent="0">
              <a:buNone/>
            </a:pPr>
            <a:endParaRPr lang="es-ES" sz="2000" b="1"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s-ES" sz="2000" b="1" dirty="0" smtClean="0">
                <a:latin typeface="Arial" panose="020B0604020202020204" pitchFamily="34" charset="0"/>
                <a:cs typeface="Arial" panose="020B0604020202020204" pitchFamily="34" charset="0"/>
              </a:rPr>
              <a:t>España </a:t>
            </a:r>
            <a:r>
              <a:rPr lang="es-ES" sz="2000" b="1" dirty="0">
                <a:latin typeface="Arial" panose="020B0604020202020204" pitchFamily="34" charset="0"/>
                <a:cs typeface="Arial" panose="020B0604020202020204" pitchFamily="34" charset="0"/>
              </a:rPr>
              <a:t>es el quinto socio comercial de Reino Unido, por detrás de Países </a:t>
            </a:r>
            <a:r>
              <a:rPr lang="es-ES" sz="2000" b="1" dirty="0" smtClean="0">
                <a:latin typeface="Arial" panose="020B0604020202020204" pitchFamily="34" charset="0"/>
                <a:cs typeface="Arial" panose="020B0604020202020204" pitchFamily="34" charset="0"/>
              </a:rPr>
              <a:t>	Bajos</a:t>
            </a:r>
            <a:r>
              <a:rPr lang="es-ES" sz="2000" b="1" dirty="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Francia, Irlanda </a:t>
            </a:r>
            <a:r>
              <a:rPr lang="es-ES" sz="2000" b="1" dirty="0">
                <a:latin typeface="Arial" panose="020B0604020202020204" pitchFamily="34" charset="0"/>
                <a:cs typeface="Arial" panose="020B0604020202020204" pitchFamily="34" charset="0"/>
              </a:rPr>
              <a:t>y Alemania.</a:t>
            </a:r>
          </a:p>
          <a:p>
            <a:pPr>
              <a:buFont typeface="Wingdings" panose="05000000000000000000" pitchFamily="2" charset="2"/>
              <a:buChar char="§"/>
            </a:pPr>
            <a:r>
              <a:rPr lang="es-ES" sz="2000" b="1" dirty="0" smtClean="0">
                <a:latin typeface="Arial" panose="020B0604020202020204" pitchFamily="34" charset="0"/>
                <a:cs typeface="Arial" panose="020B0604020202020204" pitchFamily="34" charset="0"/>
              </a:rPr>
              <a:t>El </a:t>
            </a:r>
            <a:r>
              <a:rPr lang="es-ES" sz="2000" b="1" dirty="0">
                <a:latin typeface="Arial" panose="020B0604020202020204" pitchFamily="34" charset="0"/>
                <a:cs typeface="Arial" panose="020B0604020202020204" pitchFamily="34" charset="0"/>
              </a:rPr>
              <a:t>mercado británico </a:t>
            </a:r>
            <a:r>
              <a:rPr lang="es-ES" sz="2000" b="1" dirty="0" smtClean="0">
                <a:latin typeface="Arial" panose="020B0604020202020204" pitchFamily="34" charset="0"/>
                <a:cs typeface="Arial" panose="020B0604020202020204" pitchFamily="34" charset="0"/>
              </a:rPr>
              <a:t>supone el </a:t>
            </a:r>
            <a:r>
              <a:rPr lang="es-ES" sz="2000" b="1" dirty="0">
                <a:solidFill>
                  <a:srgbClr val="C00000"/>
                </a:solidFill>
                <a:latin typeface="Arial" panose="020B0604020202020204" pitchFamily="34" charset="0"/>
                <a:cs typeface="Arial" panose="020B0604020202020204" pitchFamily="34" charset="0"/>
              </a:rPr>
              <a:t>8%</a:t>
            </a:r>
            <a:r>
              <a:rPr lang="es-ES" sz="2000" b="1" dirty="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sobre el </a:t>
            </a:r>
            <a:r>
              <a:rPr lang="es-ES" sz="2000" b="1" dirty="0">
                <a:latin typeface="Arial" panose="020B0604020202020204" pitchFamily="34" charset="0"/>
                <a:cs typeface="Arial" panose="020B0604020202020204" pitchFamily="34" charset="0"/>
              </a:rPr>
              <a:t>total de las exportaciones agroalimentarias </a:t>
            </a:r>
            <a:r>
              <a:rPr lang="es-ES" sz="2000" b="1" dirty="0" smtClean="0">
                <a:latin typeface="Arial" panose="020B0604020202020204" pitchFamily="34" charset="0"/>
                <a:cs typeface="Arial" panose="020B0604020202020204" pitchFamily="34" charset="0"/>
              </a:rPr>
              <a:t>españolas, con </a:t>
            </a:r>
            <a:r>
              <a:rPr lang="es-ES" sz="2000" b="1" dirty="0">
                <a:latin typeface="Arial" panose="020B0604020202020204" pitchFamily="34" charset="0"/>
                <a:cs typeface="Arial" panose="020B0604020202020204" pitchFamily="34" charset="0"/>
              </a:rPr>
              <a:t>un valor que asciende a </a:t>
            </a:r>
            <a:r>
              <a:rPr lang="es-ES" sz="2000" b="1" dirty="0">
                <a:solidFill>
                  <a:srgbClr val="C00000"/>
                </a:solidFill>
                <a:latin typeface="Arial" panose="020B0604020202020204" pitchFamily="34" charset="0"/>
                <a:cs typeface="Arial" panose="020B0604020202020204" pitchFamily="34" charset="0"/>
              </a:rPr>
              <a:t>4.070 M€ </a:t>
            </a:r>
            <a:r>
              <a:rPr lang="es-ES" sz="2000" b="1" dirty="0">
                <a:latin typeface="Arial" panose="020B0604020202020204" pitchFamily="34" charset="0"/>
                <a:cs typeface="Arial" panose="020B0604020202020204" pitchFamily="34" charset="0"/>
              </a:rPr>
              <a:t>y con un saldo positivo de </a:t>
            </a:r>
            <a:r>
              <a:rPr lang="es-ES" sz="2000" b="1" dirty="0">
                <a:solidFill>
                  <a:srgbClr val="C00000"/>
                </a:solidFill>
                <a:latin typeface="Arial" panose="020B0604020202020204" pitchFamily="34" charset="0"/>
                <a:cs typeface="Arial" panose="020B0604020202020204" pitchFamily="34" charset="0"/>
              </a:rPr>
              <a:t>2.917 M€</a:t>
            </a:r>
            <a:r>
              <a:rPr lang="es-ES" sz="2000" b="1" dirty="0" smtClean="0">
                <a:solidFill>
                  <a:srgbClr val="C00000"/>
                </a:solidFill>
                <a:latin typeface="Arial" panose="020B0604020202020204" pitchFamily="34" charset="0"/>
                <a:cs typeface="Arial" panose="020B0604020202020204" pitchFamily="34" charset="0"/>
              </a:rPr>
              <a:t>.</a:t>
            </a:r>
          </a:p>
          <a:p>
            <a:pPr>
              <a:buFont typeface="Wingdings" panose="05000000000000000000" pitchFamily="2" charset="2"/>
              <a:buChar char="§"/>
            </a:pPr>
            <a:r>
              <a:rPr lang="es-ES" sz="2000" b="1" dirty="0" smtClean="0">
                <a:latin typeface="Arial" panose="020B0604020202020204" pitchFamily="34" charset="0"/>
                <a:cs typeface="Arial" panose="020B0604020202020204" pitchFamily="34" charset="0"/>
              </a:rPr>
              <a:t>España </a:t>
            </a:r>
            <a:r>
              <a:rPr lang="es-ES" sz="2000" b="1" dirty="0">
                <a:latin typeface="Arial" panose="020B0604020202020204" pitchFamily="34" charset="0"/>
                <a:cs typeface="Arial" panose="020B0604020202020204" pitchFamily="34" charset="0"/>
              </a:rPr>
              <a:t>también es relevante para el abastecimiento de Reino Unido. El </a:t>
            </a:r>
            <a:r>
              <a:rPr lang="es-ES" sz="2000" b="1" dirty="0">
                <a:solidFill>
                  <a:srgbClr val="C00000"/>
                </a:solidFill>
                <a:latin typeface="Arial" panose="020B0604020202020204" pitchFamily="34" charset="0"/>
                <a:cs typeface="Arial" panose="020B0604020202020204" pitchFamily="34" charset="0"/>
              </a:rPr>
              <a:t>9%</a:t>
            </a:r>
            <a:r>
              <a:rPr lang="es-ES" sz="2000" b="1" dirty="0">
                <a:latin typeface="Arial" panose="020B0604020202020204" pitchFamily="34" charset="0"/>
                <a:cs typeface="Arial" panose="020B0604020202020204" pitchFamily="34" charset="0"/>
              </a:rPr>
              <a:t> de las </a:t>
            </a:r>
            <a:r>
              <a:rPr lang="es-ES" sz="2000" b="1" dirty="0" smtClean="0">
                <a:latin typeface="Arial" panose="020B0604020202020204" pitchFamily="34" charset="0"/>
                <a:cs typeface="Arial" panose="020B0604020202020204" pitchFamily="34" charset="0"/>
              </a:rPr>
              <a:t>importaciones realizadas </a:t>
            </a:r>
            <a:r>
              <a:rPr lang="es-ES" sz="2000" b="1" dirty="0">
                <a:latin typeface="Arial" panose="020B0604020202020204" pitchFamily="34" charset="0"/>
                <a:cs typeface="Arial" panose="020B0604020202020204" pitchFamily="34" charset="0"/>
              </a:rPr>
              <a:t>por RU proceden de España. </a:t>
            </a:r>
            <a:endParaRPr lang="es-E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s-ES" sz="2000" b="1" dirty="0" smtClean="0">
                <a:latin typeface="Arial" panose="020B0604020202020204" pitchFamily="34" charset="0"/>
                <a:cs typeface="Arial" panose="020B0604020202020204" pitchFamily="34" charset="0"/>
              </a:rPr>
              <a:t>El </a:t>
            </a:r>
            <a:r>
              <a:rPr lang="es-ES" sz="2000" b="1" dirty="0">
                <a:solidFill>
                  <a:srgbClr val="C00000"/>
                </a:solidFill>
                <a:latin typeface="Arial" panose="020B0604020202020204" pitchFamily="34" charset="0"/>
                <a:cs typeface="Arial" panose="020B0604020202020204" pitchFamily="34" charset="0"/>
              </a:rPr>
              <a:t>7%</a:t>
            </a:r>
            <a:r>
              <a:rPr lang="es-ES" sz="2000" b="1" dirty="0">
                <a:latin typeface="Arial" panose="020B0604020202020204" pitchFamily="34" charset="0"/>
                <a:cs typeface="Arial" panose="020B0604020202020204" pitchFamily="34" charset="0"/>
              </a:rPr>
              <a:t> de las exportaciones de RU a la UE tienen </a:t>
            </a:r>
            <a:r>
              <a:rPr lang="es-ES" sz="2000" b="1" dirty="0" smtClean="0">
                <a:latin typeface="Arial" panose="020B0604020202020204" pitchFamily="34" charset="0"/>
                <a:cs typeface="Arial" panose="020B0604020202020204" pitchFamily="34" charset="0"/>
              </a:rPr>
              <a:t>a España </a:t>
            </a:r>
            <a:r>
              <a:rPr lang="es-ES" sz="2000" b="1" dirty="0">
                <a:latin typeface="Arial" panose="020B0604020202020204" pitchFamily="34" charset="0"/>
                <a:cs typeface="Arial" panose="020B0604020202020204" pitchFamily="34" charset="0"/>
              </a:rPr>
              <a:t>como </a:t>
            </a:r>
            <a:r>
              <a:rPr lang="es-ES" sz="2000" b="1" dirty="0" smtClean="0">
                <a:latin typeface="Arial" panose="020B0604020202020204" pitchFamily="34" charset="0"/>
                <a:cs typeface="Arial" panose="020B0604020202020204" pitchFamily="34" charset="0"/>
              </a:rPr>
              <a:t>destino.</a:t>
            </a:r>
          </a:p>
        </p:txBody>
      </p:sp>
      <p:pic>
        <p:nvPicPr>
          <p:cNvPr id="4" name="Picture 2" descr="https://eurospeak.ac.uk/wp-content/uploads/sites/2/2020/11/dan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975" y="4619624"/>
            <a:ext cx="4010025"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359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57030" y="471554"/>
            <a:ext cx="4473195" cy="2654424"/>
          </a:xfrm>
          <a:extLst>
            <a:ext uri="{91240B29-F687-4F45-9708-019B960494DF}">
              <a14:hiddenLine xmlns:a14="http://schemas.microsoft.com/office/drawing/2010/main" w="57150">
                <a:solidFill>
                  <a:srgbClr val="000000"/>
                </a:solidFill>
                <a:miter lim="800000"/>
                <a:headEnd/>
                <a:tailEnd/>
              </a14:hiddenLine>
            </a:ext>
          </a:extLst>
        </p:spPr>
      </p:pic>
      <p:sp>
        <p:nvSpPr>
          <p:cNvPr id="5" name="Rectángulo 4"/>
          <p:cNvSpPr/>
          <p:nvPr/>
        </p:nvSpPr>
        <p:spPr>
          <a:xfrm>
            <a:off x="1180730" y="3862912"/>
            <a:ext cx="9423936" cy="1815882"/>
          </a:xfrm>
          <a:prstGeom prst="rect">
            <a:avLst/>
          </a:prstGeom>
        </p:spPr>
        <p:txBody>
          <a:bodyPr wrap="square">
            <a:spAutoFit/>
          </a:bodyPr>
          <a:lstStyle/>
          <a:p>
            <a:r>
              <a:rPr lang="es-ES" sz="2800" b="0" i="0" u="none" strike="noStrike" baseline="0" dirty="0" smtClean="0">
                <a:solidFill>
                  <a:srgbClr val="000000"/>
                </a:solidFill>
                <a:latin typeface="Arial" panose="020B0604020202020204" pitchFamily="34" charset="0"/>
                <a:cs typeface="Arial" panose="020B0604020202020204" pitchFamily="34" charset="0"/>
              </a:rPr>
              <a:t>CEXVEG</a:t>
            </a:r>
          </a:p>
          <a:p>
            <a:r>
              <a:rPr lang="es-ES" sz="2800" b="0" i="0" u="none" strike="noStrike" baseline="0" dirty="0" smtClean="0">
                <a:solidFill>
                  <a:srgbClr val="0000FF"/>
                </a:solidFill>
                <a:latin typeface="Arial" panose="020B0604020202020204" pitchFamily="34" charset="0"/>
                <a:cs typeface="Arial" panose="020B0604020202020204" pitchFamily="34" charset="0"/>
              </a:rPr>
              <a:t>https://servicio.mapama.gob.es/cexvegweb/home</a:t>
            </a:r>
          </a:p>
          <a:p>
            <a:r>
              <a:rPr lang="es-ES" sz="2800" b="0" i="0" u="none" strike="noStrike" baseline="0" dirty="0" smtClean="0">
                <a:solidFill>
                  <a:srgbClr val="000000"/>
                </a:solidFill>
                <a:latin typeface="Arial" panose="020B0604020202020204" pitchFamily="34" charset="0"/>
                <a:cs typeface="Arial" panose="020B0604020202020204" pitchFamily="34" charset="0"/>
              </a:rPr>
              <a:t>CEXGAN</a:t>
            </a:r>
          </a:p>
          <a:p>
            <a:r>
              <a:rPr lang="es-ES" sz="2800" b="0" i="0" u="none" strike="noStrike" baseline="0" dirty="0" smtClean="0">
                <a:solidFill>
                  <a:srgbClr val="0000FF"/>
                </a:solidFill>
                <a:latin typeface="Arial" panose="020B0604020202020204" pitchFamily="34" charset="0"/>
                <a:cs typeface="Arial" panose="020B0604020202020204" pitchFamily="34" charset="0"/>
              </a:rPr>
              <a:t>https://servicio.magrama.gob.es/cexgan/Acceso.aspx</a:t>
            </a: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87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2511" y="2896775"/>
            <a:ext cx="11578440" cy="3785652"/>
          </a:xfrm>
          <a:prstGeom prst="rect">
            <a:avLst/>
          </a:prstGeom>
        </p:spPr>
        <p:txBody>
          <a:bodyPr wrap="square">
            <a:spAutoFit/>
          </a:bodyPr>
          <a:lstStyle/>
          <a:p>
            <a:r>
              <a:rPr lang="es-ES" sz="2000" dirty="0">
                <a:solidFill>
                  <a:srgbClr val="000000"/>
                </a:solidFill>
                <a:latin typeface="Arial" panose="020B0604020202020204" pitchFamily="34" charset="0"/>
                <a:cs typeface="Arial" panose="020B0604020202020204" pitchFamily="34" charset="0"/>
              </a:rPr>
              <a:t>Página web del Ministerio de Agricultura, Pesca y Alimentación:</a:t>
            </a:r>
          </a:p>
          <a:p>
            <a:r>
              <a:rPr lang="es-ES" sz="2000" dirty="0">
                <a:solidFill>
                  <a:srgbClr val="009A9A"/>
                </a:solidFill>
                <a:latin typeface="Arial" panose="020B0604020202020204" pitchFamily="34" charset="0"/>
                <a:cs typeface="Arial" panose="020B0604020202020204" pitchFamily="34" charset="0"/>
              </a:rPr>
              <a:t>https://www.mapa.gob.es/es/ministerio/ministerio-exterior/brexit/default.aspx</a:t>
            </a:r>
          </a:p>
          <a:p>
            <a:r>
              <a:rPr lang="es-ES" sz="2000" dirty="0">
                <a:solidFill>
                  <a:srgbClr val="000000"/>
                </a:solidFill>
                <a:latin typeface="Arial" panose="020B0604020202020204" pitchFamily="34" charset="0"/>
                <a:cs typeface="Arial" panose="020B0604020202020204" pitchFamily="34" charset="0"/>
              </a:rPr>
              <a:t>- Página web de la Unión Europea:</a:t>
            </a:r>
          </a:p>
          <a:p>
            <a:r>
              <a:rPr lang="es-ES" sz="2000" dirty="0">
                <a:solidFill>
                  <a:srgbClr val="009A9A"/>
                </a:solidFill>
                <a:latin typeface="Arial" panose="020B0604020202020204" pitchFamily="34" charset="0"/>
                <a:cs typeface="Arial" panose="020B0604020202020204" pitchFamily="34" charset="0"/>
              </a:rPr>
              <a:t>https://ec.europa.eu/info/european-union-and-united-kingdom-forging-new-partnership_en</a:t>
            </a:r>
          </a:p>
          <a:p>
            <a:r>
              <a:rPr lang="es-ES" sz="2000" dirty="0">
                <a:solidFill>
                  <a:srgbClr val="000000"/>
                </a:solidFill>
                <a:latin typeface="Arial" panose="020B0604020202020204" pitchFamily="34" charset="0"/>
                <a:cs typeface="Arial" panose="020B0604020202020204" pitchFamily="34" charset="0"/>
              </a:rPr>
              <a:t>- Página web de la Comisión Europea donde se encuentran las más de 100 comunicaciones</a:t>
            </a:r>
          </a:p>
          <a:p>
            <a:r>
              <a:rPr lang="es-ES" sz="2000" dirty="0">
                <a:solidFill>
                  <a:srgbClr val="000000"/>
                </a:solidFill>
                <a:latin typeface="Arial" panose="020B0604020202020204" pitchFamily="34" charset="0"/>
                <a:cs typeface="Arial" panose="020B0604020202020204" pitchFamily="34" charset="0"/>
              </a:rPr>
              <a:t>preparatorias publicadas por sectores a lo largo de las negociaciones con el Reino Unido según el</a:t>
            </a:r>
          </a:p>
          <a:p>
            <a:r>
              <a:rPr lang="es-ES" sz="2000" dirty="0">
                <a:solidFill>
                  <a:srgbClr val="000000"/>
                </a:solidFill>
                <a:latin typeface="Arial" panose="020B0604020202020204" pitchFamily="34" charset="0"/>
                <a:cs typeface="Arial" panose="020B0604020202020204" pitchFamily="34" charset="0"/>
              </a:rPr>
              <a:t>artículo 50.</a:t>
            </a:r>
          </a:p>
          <a:p>
            <a:r>
              <a:rPr lang="es-ES" sz="2000" dirty="0">
                <a:solidFill>
                  <a:srgbClr val="009A9A"/>
                </a:solidFill>
                <a:latin typeface="Arial" panose="020B0604020202020204" pitchFamily="34" charset="0"/>
                <a:cs typeface="Arial" panose="020B0604020202020204" pitchFamily="34" charset="0"/>
              </a:rPr>
              <a:t>https://ec.europa.eu/info/european-union-and-united-kingdom-forging-new-partnership/future-partnership/gettingready-</a:t>
            </a:r>
          </a:p>
          <a:p>
            <a:r>
              <a:rPr lang="es-ES" sz="2000" dirty="0" err="1">
                <a:solidFill>
                  <a:srgbClr val="009A9A"/>
                </a:solidFill>
                <a:latin typeface="Arial" panose="020B0604020202020204" pitchFamily="34" charset="0"/>
                <a:cs typeface="Arial" panose="020B0604020202020204" pitchFamily="34" charset="0"/>
              </a:rPr>
              <a:t>end-transition-period_es</a:t>
            </a:r>
            <a:endParaRPr lang="es-ES" sz="2000" dirty="0">
              <a:solidFill>
                <a:srgbClr val="009A9A"/>
              </a:solidFill>
              <a:latin typeface="Arial" panose="020B0604020202020204" pitchFamily="34" charset="0"/>
              <a:cs typeface="Arial" panose="020B0604020202020204" pitchFamily="34" charset="0"/>
            </a:endParaRPr>
          </a:p>
          <a:p>
            <a:r>
              <a:rPr lang="es-ES" sz="2000" dirty="0">
                <a:solidFill>
                  <a:srgbClr val="000000"/>
                </a:solidFill>
                <a:latin typeface="Arial" panose="020B0604020202020204" pitchFamily="34" charset="0"/>
                <a:cs typeface="Arial" panose="020B0604020202020204" pitchFamily="34" charset="0"/>
              </a:rPr>
              <a:t>- Página web del gobierno de Reino Unido:</a:t>
            </a:r>
          </a:p>
          <a:p>
            <a:r>
              <a:rPr lang="es-ES" sz="2000" dirty="0">
                <a:solidFill>
                  <a:srgbClr val="009A9A"/>
                </a:solidFill>
                <a:latin typeface="Arial" panose="020B0604020202020204" pitchFamily="34" charset="0"/>
                <a:cs typeface="Arial" panose="020B0604020202020204" pitchFamily="34" charset="0"/>
              </a:rPr>
              <a:t>https://www.gov.uk/transition</a:t>
            </a:r>
            <a:endParaRPr lang="es-ES" sz="2000" dirty="0">
              <a:latin typeface="Arial" panose="020B0604020202020204" pitchFamily="34" charset="0"/>
              <a:cs typeface="Arial" panose="020B0604020202020204" pitchFamily="34" charset="0"/>
            </a:endParaRPr>
          </a:p>
        </p:txBody>
      </p:sp>
      <p:pic>
        <p:nvPicPr>
          <p:cNvPr id="3" name="Picture 4" descr="Brex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658" y="0"/>
            <a:ext cx="4760809" cy="276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09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4002024" y="255397"/>
            <a:ext cx="45293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rgbClr val="A5A5A5">
                    <a:lumMod val="50000"/>
                  </a:srgbClr>
                </a:solidFill>
                <a:effectLst/>
                <a:uLnTx/>
                <a:uFillTx/>
                <a:latin typeface="Calibri Light" panose="020F0302020204030204"/>
                <a:ea typeface="+mj-ea"/>
                <a:cs typeface="+mj-cs"/>
              </a:rPr>
              <a:t>EXPORTACIONES</a:t>
            </a:r>
            <a:endParaRPr kumimoji="0" lang="es-ES" sz="4400" b="1" i="0" u="none" strike="noStrike" kern="1200" cap="none" spc="0" normalizeH="0" baseline="0" noProof="0" dirty="0">
              <a:ln>
                <a:noFill/>
              </a:ln>
              <a:solidFill>
                <a:srgbClr val="A5A5A5">
                  <a:lumMod val="50000"/>
                </a:srgbClr>
              </a:solidFill>
              <a:effectLst/>
              <a:uLnTx/>
              <a:uFillTx/>
              <a:latin typeface="Calibri Light" panose="020F0302020204030204"/>
              <a:ea typeface="+mj-ea"/>
              <a:cs typeface="+mj-cs"/>
            </a:endParaRPr>
          </a:p>
        </p:txBody>
      </p:sp>
      <p:sp>
        <p:nvSpPr>
          <p:cNvPr id="3" name="Marcador de contenido 2"/>
          <p:cNvSpPr txBox="1">
            <a:spLocks/>
          </p:cNvSpPr>
          <p:nvPr/>
        </p:nvSpPr>
        <p:spPr>
          <a:xfrm>
            <a:off x="746760" y="1690688"/>
            <a:ext cx="10515600" cy="4798332"/>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ES"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rPr>
              <a:t>Información para exportar </a:t>
            </a:r>
            <a:r>
              <a:rPr kumimoji="0" lang="es-ES" b="1" i="0" u="none" strike="noStrike" kern="1200" cap="none" spc="0" normalizeH="0" baseline="0" noProof="0" dirty="0" smtClean="0">
                <a:ln>
                  <a:noFill/>
                </a:ln>
                <a:solidFill>
                  <a:srgbClr val="ED7D31">
                    <a:lumMod val="50000"/>
                  </a:srgbClr>
                </a:solidFill>
                <a:effectLst/>
                <a:uLnTx/>
                <a:uFillTx/>
                <a:latin typeface="Calibri Light" panose="020F0302020204030204"/>
                <a:ea typeface="+mn-ea"/>
                <a:cs typeface="+mn-cs"/>
              </a:rPr>
              <a:t>animales vivos y productos de origen animal</a:t>
            </a:r>
            <a:r>
              <a:rPr kumimoji="0" lang="es-ES"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rPr>
              <a:t>:</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hlinkClick r:id="rId2"/>
              </a:rPr>
              <a:t>https://www.gov.uk/government/collections/guidance-on-importing-and-exporting-live-animals-or-animal-products</a:t>
            </a:r>
            <a:r>
              <a:rPr kumimoji="0" lang="es-ES"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rPr>
              <a:t> </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s-ES" sz="2800"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rPr>
              <a:t>Certificados de exportación de animales, productos y subproductos de origen animal:</a:t>
            </a:r>
          </a:p>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s-ES" sz="2800"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hlinkClick r:id="rId3"/>
              </a:rPr>
              <a:t>https://</a:t>
            </a:r>
            <a:r>
              <a:rPr kumimoji="0" lang="es-ES" sz="2800"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hlinkClick r:id="rId4"/>
              </a:rPr>
              <a:t>www.gov.uk/government/collections/health-certificates-for-animal-and-animal-product-imports-to-great-britain</a:t>
            </a:r>
            <a:r>
              <a:rPr kumimoji="0" lang="es-ES" sz="2800"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rPr>
              <a:t>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ES"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rPr>
              <a:t>Información para exportar </a:t>
            </a:r>
            <a:r>
              <a:rPr kumimoji="0" lang="es-ES" b="1" i="0" u="none" strike="noStrike" kern="1200" cap="none" spc="0" normalizeH="0" baseline="0" noProof="0" dirty="0" smtClean="0">
                <a:ln>
                  <a:noFill/>
                </a:ln>
                <a:solidFill>
                  <a:srgbClr val="70AD47">
                    <a:lumMod val="50000"/>
                  </a:srgbClr>
                </a:solidFill>
                <a:effectLst/>
                <a:uLnTx/>
                <a:uFillTx/>
                <a:latin typeface="Calibri Light" panose="020F0302020204030204"/>
                <a:ea typeface="+mn-ea"/>
                <a:cs typeface="+mn-cs"/>
              </a:rPr>
              <a:t>vegetales y productos vegetales</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hlinkClick r:id="rId5"/>
              </a:rPr>
              <a:t>https://www.gov.uk/guidance/importing-and-exporting-plants-and-plant-products-from-1-january-2021</a:t>
            </a:r>
            <a:r>
              <a:rPr kumimoji="0" lang="es-ES" b="1" i="0" u="none" strike="noStrike" kern="1200" cap="none" spc="0" normalizeH="0" baseline="0" noProof="0" dirty="0" smtClean="0">
                <a:ln>
                  <a:noFill/>
                </a:ln>
                <a:solidFill>
                  <a:srgbClr val="4472C4">
                    <a:lumMod val="50000"/>
                  </a:srgbClr>
                </a:solidFill>
                <a:effectLst/>
                <a:uLnTx/>
                <a:uFillTx/>
                <a:latin typeface="Calibri Light" panose="020F0302020204030204"/>
                <a:ea typeface="+mn-ea"/>
                <a:cs typeface="+mn-cs"/>
              </a:rPr>
              <a:t> </a:t>
            </a:r>
          </a:p>
        </p:txBody>
      </p:sp>
    </p:spTree>
    <p:extLst>
      <p:ext uri="{BB962C8B-B14F-4D97-AF65-F5344CB8AC3E}">
        <p14:creationId xmlns:p14="http://schemas.microsoft.com/office/powerpoint/2010/main" val="14180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515760597"/>
              </p:ext>
            </p:extLst>
          </p:nvPr>
        </p:nvGraphicFramePr>
        <p:xfrm>
          <a:off x="114075" y="774008"/>
          <a:ext cx="11780672" cy="5406681"/>
        </p:xfrm>
        <a:graphic>
          <a:graphicData uri="http://schemas.openxmlformats.org/drawingml/2006/table">
            <a:tbl>
              <a:tblPr firstRow="1" bandRow="1"/>
              <a:tblGrid>
                <a:gridCol w="2945168"/>
                <a:gridCol w="4059316"/>
                <a:gridCol w="2796466"/>
                <a:gridCol w="1979722"/>
              </a:tblGrid>
              <a:tr h="1028792">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 sz="2800" b="0" dirty="0" smtClean="0">
                          <a:latin typeface="+mj-lt"/>
                        </a:rPr>
                        <a:t>Exportación de animales y productos de origen animal</a:t>
                      </a:r>
                      <a:endParaRPr lang="es-ES" sz="2800" b="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10287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REQUISITOS</a:t>
                      </a:r>
                      <a:endParaRPr lang="es-E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FASE I</a:t>
                      </a:r>
                    </a:p>
                    <a:p>
                      <a:pPr algn="ctr"/>
                      <a:r>
                        <a:rPr lang="es-ES" sz="2000" dirty="0" smtClean="0"/>
                        <a:t>1 enero</a:t>
                      </a:r>
                      <a:r>
                        <a:rPr lang="es-ES" sz="2000" baseline="0" dirty="0" smtClean="0"/>
                        <a:t> </a:t>
                      </a:r>
                      <a:r>
                        <a:rPr lang="es-ES" sz="2000" dirty="0" smtClean="0"/>
                        <a:t>2021</a:t>
                      </a:r>
                      <a:endParaRPr lang="es-E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FASE II</a:t>
                      </a:r>
                    </a:p>
                    <a:p>
                      <a:pPr algn="ctr"/>
                      <a:r>
                        <a:rPr lang="es-ES" sz="2000" dirty="0" smtClean="0"/>
                        <a:t>1 abril</a:t>
                      </a:r>
                      <a:r>
                        <a:rPr lang="es-ES" sz="2000" baseline="0" dirty="0" smtClean="0"/>
                        <a:t> </a:t>
                      </a:r>
                      <a:r>
                        <a:rPr lang="es-ES" sz="2000" dirty="0" smtClean="0"/>
                        <a:t>2021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2000" dirty="0" smtClean="0"/>
                        <a:t>FASE III</a:t>
                      </a:r>
                    </a:p>
                    <a:p>
                      <a:pPr algn="ctr"/>
                      <a:r>
                        <a:rPr lang="es-ES" sz="2000" u="none" dirty="0" smtClean="0">
                          <a:solidFill>
                            <a:srgbClr val="660066"/>
                          </a:solidFill>
                        </a:rPr>
                        <a:t> </a:t>
                      </a:r>
                      <a:r>
                        <a:rPr lang="es-ES" sz="2000" u="sng" dirty="0" smtClean="0">
                          <a:solidFill>
                            <a:srgbClr val="660066"/>
                          </a:solidFill>
                        </a:rPr>
                        <a:t>1 marzo</a:t>
                      </a:r>
                      <a:r>
                        <a:rPr lang="es-ES" sz="2000" u="sng" baseline="0" dirty="0" smtClean="0">
                          <a:solidFill>
                            <a:srgbClr val="660066"/>
                          </a:solidFill>
                        </a:rPr>
                        <a:t> 2022 </a:t>
                      </a:r>
                      <a:endParaRPr lang="es-ES" sz="2000" u="none" dirty="0" smtClean="0">
                        <a:solidFill>
                          <a:srgbClr val="660066"/>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r>
              <a:tr h="33490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400" b="1" dirty="0" smtClean="0">
                          <a:solidFill>
                            <a:schemeClr val="accent2">
                              <a:lumMod val="50000"/>
                            </a:schemeClr>
                          </a:solidFill>
                        </a:rPr>
                        <a:t>Animales vivos y material genético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buFont typeface="Arial" panose="020B0604020202020204" pitchFamily="34" charset="0"/>
                        <a:buChar char="•"/>
                      </a:pPr>
                      <a:r>
                        <a:rPr lang="es-ES" sz="2000" dirty="0" smtClean="0"/>
                        <a:t>Prenotificación en sistema IPAFFS. </a:t>
                      </a:r>
                    </a:p>
                    <a:p>
                      <a:pPr marL="285750" indent="-285750" algn="just">
                        <a:buFont typeface="Arial" panose="020B0604020202020204" pitchFamily="34" charset="0"/>
                        <a:buChar char="•"/>
                      </a:pPr>
                      <a:r>
                        <a:rPr lang="es-ES" sz="2000" dirty="0" smtClean="0">
                          <a:hlinkClick r:id="rId2"/>
                        </a:rPr>
                        <a:t>Certificado Sanitario de Exportación</a:t>
                      </a:r>
                      <a:r>
                        <a:rPr lang="es-ES" sz="2000" dirty="0" smtClean="0"/>
                        <a:t>.</a:t>
                      </a:r>
                    </a:p>
                    <a:p>
                      <a:pPr marL="285750" indent="-285750" algn="just">
                        <a:buFont typeface="Arial" panose="020B0604020202020204" pitchFamily="34" charset="0"/>
                        <a:buChar char="•"/>
                      </a:pPr>
                      <a:r>
                        <a:rPr lang="es-ES" sz="2000" dirty="0" smtClean="0"/>
                        <a:t>Control documental remoto.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smtClean="0"/>
                        <a:t>Control identidad/físico en destino según riesgo.</a:t>
                      </a:r>
                    </a:p>
                    <a:p>
                      <a:pPr marL="285750" indent="-285750" algn="just">
                        <a:buFont typeface="Arial" panose="020B0604020202020204" pitchFamily="34" charset="0"/>
                        <a:buChar char="•"/>
                      </a:pPr>
                      <a:r>
                        <a:rPr lang="es-ES" sz="2000" dirty="0" smtClean="0"/>
                        <a:t>Entrada por cualquier puerto o aeropuerto.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s-ES" sz="2000" dirty="0" smtClean="0"/>
                        <a:t>Sin cambios</a:t>
                      </a:r>
                      <a:endParaRPr lang="es-E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buFont typeface="Arial" panose="020B0604020202020204" pitchFamily="34" charset="0"/>
                        <a:buChar char="•"/>
                      </a:pPr>
                      <a:r>
                        <a:rPr lang="es-ES" sz="2000" dirty="0" smtClean="0"/>
                        <a:t>Entrada</a:t>
                      </a:r>
                      <a:r>
                        <a:rPr lang="es-ES" sz="2000" baseline="0" dirty="0" smtClean="0"/>
                        <a:t> por </a:t>
                      </a:r>
                      <a:r>
                        <a:rPr lang="es-ES" sz="2000" dirty="0" smtClean="0"/>
                        <a:t>PCF autorizado.</a:t>
                      </a:r>
                    </a:p>
                    <a:p>
                      <a:pPr marL="285750" indent="-285750" algn="just">
                        <a:buFont typeface="Arial" panose="020B0604020202020204" pitchFamily="34" charset="0"/>
                        <a:buChar char="•"/>
                      </a:pPr>
                      <a:r>
                        <a:rPr lang="es-ES" sz="2000" dirty="0" smtClean="0"/>
                        <a:t>Control documental, de identidad y físico en frontera.</a:t>
                      </a:r>
                    </a:p>
                    <a:p>
                      <a:pPr marL="285750" indent="-285750" algn="just">
                        <a:buFont typeface="Arial" panose="020B0604020202020204" pitchFamily="34" charset="0"/>
                        <a:buChar char="•"/>
                      </a:pPr>
                      <a:r>
                        <a:rPr lang="es-ES" sz="2000" dirty="0" smtClean="0"/>
                        <a:t>Tasa de Inspección.</a:t>
                      </a:r>
                      <a:endParaRPr lang="es-E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r>
            </a:tbl>
          </a:graphicData>
        </a:graphic>
      </p:graphicFrame>
      <p:sp>
        <p:nvSpPr>
          <p:cNvPr id="3" name="Título 1"/>
          <p:cNvSpPr txBox="1">
            <a:spLocks/>
          </p:cNvSpPr>
          <p:nvPr/>
        </p:nvSpPr>
        <p:spPr>
          <a:xfrm>
            <a:off x="3667565" y="-192024"/>
            <a:ext cx="41048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rgbClr val="A5A5A5">
                    <a:lumMod val="50000"/>
                  </a:srgbClr>
                </a:solidFill>
                <a:effectLst/>
                <a:uLnTx/>
                <a:uFillTx/>
                <a:latin typeface="Calibri Light" panose="020F0302020204030204"/>
                <a:ea typeface="+mj-ea"/>
                <a:cs typeface="+mj-cs"/>
              </a:rPr>
              <a:t>EXPORTACIONES</a:t>
            </a:r>
            <a:r>
              <a:rPr kumimoji="0" lang="es-ES" sz="4400" b="0" i="0" u="none" strike="noStrike" kern="1200" cap="none" spc="0" normalizeH="0" baseline="0" noProof="0" dirty="0" smtClean="0">
                <a:ln>
                  <a:noFill/>
                </a:ln>
                <a:solidFill>
                  <a:srgbClr val="A5A5A5">
                    <a:lumMod val="50000"/>
                  </a:srgbClr>
                </a:solidFill>
                <a:effectLst/>
                <a:uLnTx/>
                <a:uFillTx/>
                <a:latin typeface="Calibri Light" panose="020F0302020204030204"/>
                <a:ea typeface="+mj-ea"/>
                <a:cs typeface="+mj-cs"/>
              </a:rPr>
              <a:t>.</a:t>
            </a:r>
            <a:endParaRPr kumimoji="0" lang="es-ES" sz="4400" b="0" i="0" u="none" strike="noStrike" kern="1200" cap="none" spc="0" normalizeH="0" baseline="0" noProof="0" dirty="0">
              <a:ln>
                <a:noFill/>
              </a:ln>
              <a:solidFill>
                <a:srgbClr val="A5A5A5">
                  <a:lumMod val="50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58681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21798366"/>
              </p:ext>
            </p:extLst>
          </p:nvPr>
        </p:nvGraphicFramePr>
        <p:xfrm>
          <a:off x="159795" y="1305015"/>
          <a:ext cx="11780672" cy="4464434"/>
        </p:xfrm>
        <a:graphic>
          <a:graphicData uri="http://schemas.openxmlformats.org/drawingml/2006/table">
            <a:tbl>
              <a:tblPr firstRow="1" bandRow="1">
                <a:tableStyleId>{21E4AEA4-8DFA-4A89-87EB-49C32662AFE0}</a:tableStyleId>
              </a:tblPr>
              <a:tblGrid>
                <a:gridCol w="2945168"/>
                <a:gridCol w="4059316"/>
                <a:gridCol w="2796466"/>
                <a:gridCol w="1979722"/>
              </a:tblGrid>
              <a:tr h="776797">
                <a:tc gridSpan="4">
                  <a:txBody>
                    <a:bodyPr/>
                    <a:lstStyle/>
                    <a:p>
                      <a:pPr algn="ctr"/>
                      <a:r>
                        <a:rPr lang="es-ES" sz="2000" b="1" dirty="0" smtClean="0">
                          <a:latin typeface="Arial" panose="020B0604020202020204" pitchFamily="34" charset="0"/>
                          <a:cs typeface="Arial" panose="020B0604020202020204" pitchFamily="34" charset="0"/>
                        </a:rPr>
                        <a:t>Exportación de animales y productos de origen animal</a:t>
                      </a:r>
                      <a:endParaRPr lang="es-ES" sz="2000" b="1" dirty="0">
                        <a:latin typeface="Arial" panose="020B0604020202020204" pitchFamily="34" charset="0"/>
                        <a:cs typeface="Arial" panose="020B0604020202020204" pitchFamily="34" charset="0"/>
                      </a:endParaRPr>
                    </a:p>
                  </a:txBody>
                  <a:tcPr anchor="ct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776797">
                <a:tc>
                  <a:txBody>
                    <a:bodyPr/>
                    <a:lstStyle/>
                    <a:p>
                      <a:pPr algn="ctr"/>
                      <a:r>
                        <a:rPr lang="es-ES" sz="2000" b="1" dirty="0" smtClean="0">
                          <a:latin typeface="Arial" panose="020B0604020202020204" pitchFamily="34" charset="0"/>
                          <a:cs typeface="Arial" panose="020B0604020202020204" pitchFamily="34" charset="0"/>
                        </a:rPr>
                        <a:t>REQUISITOS</a:t>
                      </a:r>
                      <a:endParaRPr lang="es-E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s-ES" sz="2000" b="1" dirty="0" smtClean="0">
                          <a:latin typeface="Arial" panose="020B0604020202020204" pitchFamily="34" charset="0"/>
                          <a:cs typeface="Arial" panose="020B0604020202020204" pitchFamily="34" charset="0"/>
                        </a:rPr>
                        <a:t>FASE I</a:t>
                      </a:r>
                    </a:p>
                    <a:p>
                      <a:pPr algn="ctr"/>
                      <a:r>
                        <a:rPr lang="es-ES" sz="2000" b="1" dirty="0" smtClean="0">
                          <a:latin typeface="Arial" panose="020B0604020202020204" pitchFamily="34" charset="0"/>
                          <a:cs typeface="Arial" panose="020B0604020202020204" pitchFamily="34" charset="0"/>
                        </a:rPr>
                        <a:t>1 enero</a:t>
                      </a:r>
                      <a:r>
                        <a:rPr lang="es-ES" sz="2000" b="1" baseline="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2021</a:t>
                      </a:r>
                      <a:endParaRPr lang="es-E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s-ES" sz="2000" b="1" dirty="0" smtClean="0">
                          <a:latin typeface="Arial" panose="020B0604020202020204" pitchFamily="34" charset="0"/>
                          <a:cs typeface="Arial" panose="020B0604020202020204" pitchFamily="34" charset="0"/>
                        </a:rPr>
                        <a:t>FASE II</a:t>
                      </a:r>
                    </a:p>
                    <a:p>
                      <a:pPr algn="ctr"/>
                      <a:r>
                        <a:rPr lang="es-ES" sz="2000" b="1" dirty="0" smtClean="0">
                          <a:solidFill>
                            <a:srgbClr val="7030A0"/>
                          </a:solidFill>
                          <a:latin typeface="Arial" panose="020B0604020202020204" pitchFamily="34" charset="0"/>
                          <a:cs typeface="Arial" panose="020B0604020202020204" pitchFamily="34" charset="0"/>
                        </a:rPr>
                        <a:t>1 octubre 2021</a:t>
                      </a:r>
                    </a:p>
                  </a:txBody>
                  <a:tcPr anchor="ctr">
                    <a:solidFill>
                      <a:schemeClr val="accent2">
                        <a:lumMod val="60000"/>
                        <a:lumOff val="40000"/>
                      </a:schemeClr>
                    </a:solidFill>
                  </a:tcPr>
                </a:tc>
                <a:tc>
                  <a:txBody>
                    <a:bodyPr/>
                    <a:lstStyle/>
                    <a:p>
                      <a:pPr algn="ctr"/>
                      <a:r>
                        <a:rPr lang="es-ES" sz="2000" b="1" dirty="0" smtClean="0">
                          <a:latin typeface="Arial" panose="020B0604020202020204" pitchFamily="34" charset="0"/>
                          <a:cs typeface="Arial" panose="020B0604020202020204" pitchFamily="34" charset="0"/>
                        </a:rPr>
                        <a:t>FASE III</a:t>
                      </a:r>
                    </a:p>
                    <a:p>
                      <a:pPr algn="ctr"/>
                      <a:r>
                        <a:rPr lang="es-ES" sz="2000" b="1" dirty="0" smtClean="0">
                          <a:solidFill>
                            <a:srgbClr val="7030A0"/>
                          </a:solidFill>
                          <a:latin typeface="Arial" panose="020B0604020202020204" pitchFamily="34" charset="0"/>
                          <a:cs typeface="Arial" panose="020B0604020202020204" pitchFamily="34" charset="0"/>
                        </a:rPr>
                        <a:t>1 enero 2022</a:t>
                      </a:r>
                    </a:p>
                  </a:txBody>
                  <a:tcPr anchor="ctr">
                    <a:solidFill>
                      <a:schemeClr val="accent2">
                        <a:lumMod val="60000"/>
                        <a:lumOff val="40000"/>
                      </a:schemeClr>
                    </a:solidFill>
                  </a:tcPr>
                </a:tc>
              </a:tr>
              <a:tr h="1371600">
                <a:tc>
                  <a:txBody>
                    <a:bodyPr/>
                    <a:lstStyle/>
                    <a:p>
                      <a:pPr algn="ctr"/>
                      <a:r>
                        <a:rPr lang="es-ES" sz="2000" b="1" baseline="0" dirty="0" smtClean="0">
                          <a:solidFill>
                            <a:schemeClr val="accent2">
                              <a:lumMod val="50000"/>
                            </a:schemeClr>
                          </a:solidFill>
                          <a:latin typeface="Arial" panose="020B0604020202020204" pitchFamily="34" charset="0"/>
                          <a:cs typeface="Arial" panose="020B0604020202020204" pitchFamily="34" charset="0"/>
                        </a:rPr>
                        <a:t>Subproductos origen animal (SANDACH) alto riesgo</a:t>
                      </a:r>
                    </a:p>
                  </a:txBody>
                  <a:tcPr anchor="ctr"/>
                </a:tc>
                <a:tc>
                  <a:txBody>
                    <a:bodyPr/>
                    <a:lstStyle/>
                    <a:p>
                      <a:pPr marL="285750" indent="-285750" algn="l">
                        <a:buFont typeface="Arial" panose="020B0604020202020204" pitchFamily="34" charset="0"/>
                        <a:buChar char="•"/>
                      </a:pPr>
                      <a:r>
                        <a:rPr lang="es-ES" sz="2000" b="1" dirty="0" smtClean="0">
                          <a:latin typeface="Arial" panose="020B0604020202020204" pitchFamily="34" charset="0"/>
                          <a:cs typeface="Arial" panose="020B0604020202020204" pitchFamily="34" charset="0"/>
                        </a:rPr>
                        <a:t>Pre-autorización DEFRA/APHA.</a:t>
                      </a:r>
                    </a:p>
                    <a:p>
                      <a:pPr marL="285750" indent="-285750" algn="l">
                        <a:buFont typeface="Arial" panose="020B0604020202020204" pitchFamily="34" charset="0"/>
                        <a:buChar char="•"/>
                      </a:pPr>
                      <a:r>
                        <a:rPr lang="es-ES" sz="2000" b="1" dirty="0" smtClean="0">
                          <a:latin typeface="Arial" panose="020B0604020202020204" pitchFamily="34" charset="0"/>
                          <a:cs typeface="Arial" panose="020B0604020202020204" pitchFamily="34" charset="0"/>
                        </a:rPr>
                        <a:t>Documento comercial</a:t>
                      </a:r>
                    </a:p>
                    <a:p>
                      <a:pPr marL="285750" indent="-285750" algn="l">
                        <a:buFont typeface="Arial" panose="020B0604020202020204" pitchFamily="34" charset="0"/>
                        <a:buChar char="•"/>
                      </a:pPr>
                      <a:r>
                        <a:rPr lang="es-ES" sz="2000" b="1" dirty="0" smtClean="0">
                          <a:latin typeface="Arial" panose="020B0604020202020204" pitchFamily="34" charset="0"/>
                          <a:cs typeface="Arial" panose="020B0604020202020204" pitchFamily="34" charset="0"/>
                        </a:rPr>
                        <a:t> (= movimiento </a:t>
                      </a:r>
                      <a:r>
                        <a:rPr lang="es-ES" sz="2000" b="1" dirty="0" err="1" smtClean="0">
                          <a:latin typeface="Arial" panose="020B0604020202020204" pitchFamily="34" charset="0"/>
                          <a:cs typeface="Arial" panose="020B0604020202020204" pitchFamily="34" charset="0"/>
                        </a:rPr>
                        <a:t>intra</a:t>
                      </a:r>
                      <a:r>
                        <a:rPr lang="es-ES" sz="2000" b="1" dirty="0" smtClean="0">
                          <a:latin typeface="Arial" panose="020B0604020202020204" pitchFamily="34" charset="0"/>
                          <a:cs typeface="Arial" panose="020B0604020202020204" pitchFamily="34" charset="0"/>
                        </a:rPr>
                        <a:t>-UE).</a:t>
                      </a:r>
                    </a:p>
                    <a:p>
                      <a:pPr marL="285750" indent="-285750" algn="l">
                        <a:buFont typeface="Arial" panose="020B0604020202020204" pitchFamily="34" charset="0"/>
                        <a:buChar char="•"/>
                      </a:pPr>
                      <a:r>
                        <a:rPr lang="es-ES" sz="2000" b="1" dirty="0" smtClean="0">
                          <a:latin typeface="Arial" panose="020B0604020202020204" pitchFamily="34" charset="0"/>
                          <a:cs typeface="Arial" panose="020B0604020202020204" pitchFamily="34" charset="0"/>
                        </a:rPr>
                        <a:t>Control documental remoto.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b="1" dirty="0" smtClean="0">
                          <a:latin typeface="Arial" panose="020B0604020202020204" pitchFamily="34" charset="0"/>
                          <a:cs typeface="Arial" panose="020B0604020202020204" pitchFamily="34" charset="0"/>
                        </a:rPr>
                        <a:t>Establecimiento exportador autorizado.</a:t>
                      </a:r>
                    </a:p>
                    <a:p>
                      <a:pPr marL="285750" indent="-285750" algn="l">
                        <a:buFont typeface="Arial" panose="020B0604020202020204" pitchFamily="34" charset="0"/>
                        <a:buChar char="•"/>
                      </a:pPr>
                      <a:r>
                        <a:rPr lang="es-ES" sz="2000" b="1" dirty="0" smtClean="0">
                          <a:latin typeface="Arial" panose="020B0604020202020204" pitchFamily="34" charset="0"/>
                          <a:cs typeface="Arial" panose="020B0604020202020204" pitchFamily="34" charset="0"/>
                        </a:rPr>
                        <a:t>Entrada por cualquier puerto o aeropuerto.</a:t>
                      </a:r>
                    </a:p>
                  </a:txBody>
                  <a:tcPr anchor="ctr"/>
                </a:tc>
                <a:tc>
                  <a:txBody>
                    <a:bodyPr/>
                    <a:lstStyle/>
                    <a:p>
                      <a:pPr marL="285750" indent="-285750" algn="l">
                        <a:buFont typeface="Arial" panose="020B0604020202020204" pitchFamily="34" charset="0"/>
                        <a:buChar char="•"/>
                      </a:pPr>
                      <a:r>
                        <a:rPr lang="es-ES" sz="2000" b="1" dirty="0" err="1" smtClean="0">
                          <a:latin typeface="Arial" panose="020B0604020202020204" pitchFamily="34" charset="0"/>
                          <a:cs typeface="Arial" panose="020B0604020202020204" pitchFamily="34" charset="0"/>
                        </a:rPr>
                        <a:t>Prenotificación</a:t>
                      </a:r>
                      <a:r>
                        <a:rPr lang="es-ES" sz="2000" b="1" dirty="0" smtClean="0">
                          <a:latin typeface="Arial" panose="020B0604020202020204" pitchFamily="34" charset="0"/>
                          <a:cs typeface="Arial" panose="020B0604020202020204" pitchFamily="34" charset="0"/>
                        </a:rPr>
                        <a:t> en sistema IPAFFS. </a:t>
                      </a:r>
                    </a:p>
                    <a:p>
                      <a:pPr marL="285750" indent="-285750" algn="l">
                        <a:buFont typeface="Arial" panose="020B0604020202020204" pitchFamily="34" charset="0"/>
                        <a:buChar char="•"/>
                      </a:pPr>
                      <a:r>
                        <a:rPr lang="es-ES" sz="2000" b="1" dirty="0" smtClean="0">
                          <a:latin typeface="Arial" panose="020B0604020202020204" pitchFamily="34" charset="0"/>
                          <a:cs typeface="Arial" panose="020B0604020202020204" pitchFamily="34" charset="0"/>
                        </a:rPr>
                        <a:t>Certificado sanitario</a:t>
                      </a:r>
                    </a:p>
                  </a:txBody>
                  <a:tcPr anchor="ctr"/>
                </a:tc>
                <a:tc>
                  <a:txBody>
                    <a:bodyPr/>
                    <a:lstStyle/>
                    <a:p>
                      <a:pPr marL="0" indent="0" algn="l">
                        <a:spcAft>
                          <a:spcPts val="600"/>
                        </a:spcAft>
                        <a:buFont typeface="Arial" panose="020B0604020202020204" pitchFamily="34" charset="0"/>
                        <a:buNone/>
                      </a:pPr>
                      <a:r>
                        <a:rPr lang="es-ES" sz="2000" b="1" dirty="0" smtClean="0">
                          <a:latin typeface="Arial" panose="020B0604020202020204" pitchFamily="34" charset="0"/>
                          <a:cs typeface="Arial" panose="020B0604020202020204" pitchFamily="34" charset="0"/>
                        </a:rPr>
                        <a:t>  Entrada</a:t>
                      </a:r>
                      <a:r>
                        <a:rPr lang="es-ES" sz="2000" b="1" baseline="0" dirty="0" smtClean="0">
                          <a:latin typeface="Arial" panose="020B0604020202020204" pitchFamily="34" charset="0"/>
                          <a:cs typeface="Arial" panose="020B0604020202020204" pitchFamily="34" charset="0"/>
                        </a:rPr>
                        <a:t> por </a:t>
                      </a:r>
                      <a:r>
                        <a:rPr lang="es-ES" sz="2000" b="1" dirty="0" smtClean="0">
                          <a:latin typeface="Arial" panose="020B0604020202020204" pitchFamily="34" charset="0"/>
                          <a:cs typeface="Arial" panose="020B0604020202020204" pitchFamily="34" charset="0"/>
                        </a:rPr>
                        <a:t>PCF autorizado.</a:t>
                      </a:r>
                    </a:p>
                    <a:p>
                      <a:pPr marL="285750" indent="-285750" algn="l">
                        <a:buFont typeface="Arial" panose="020B0604020202020204" pitchFamily="34" charset="0"/>
                        <a:buChar char="•"/>
                      </a:pPr>
                      <a:r>
                        <a:rPr lang="es-ES" sz="2000" b="1" dirty="0" smtClean="0">
                          <a:latin typeface="Arial" panose="020B0604020202020204" pitchFamily="34" charset="0"/>
                          <a:cs typeface="Arial" panose="020B0604020202020204" pitchFamily="34" charset="0"/>
                        </a:rPr>
                        <a:t>Control documental, de identidad y físico en frontera.</a:t>
                      </a:r>
                    </a:p>
                    <a:p>
                      <a:pPr algn="l"/>
                      <a:endParaRPr lang="es-ES" sz="2000" b="1" dirty="0">
                        <a:latin typeface="Arial" panose="020B0604020202020204" pitchFamily="34" charset="0"/>
                        <a:cs typeface="Arial" panose="020B0604020202020204" pitchFamily="34" charset="0"/>
                      </a:endParaRPr>
                    </a:p>
                  </a:txBody>
                  <a:tcPr anchor="ctr"/>
                </a:tc>
              </a:tr>
            </a:tbl>
          </a:graphicData>
        </a:graphic>
      </p:graphicFrame>
      <p:sp>
        <p:nvSpPr>
          <p:cNvPr id="6" name="Título 1"/>
          <p:cNvSpPr>
            <a:spLocks noGrp="1"/>
          </p:cNvSpPr>
          <p:nvPr>
            <p:ph type="title"/>
          </p:nvPr>
        </p:nvSpPr>
        <p:spPr>
          <a:xfrm>
            <a:off x="605650" y="130628"/>
            <a:ext cx="10515600" cy="926275"/>
          </a:xfrm>
        </p:spPr>
        <p:txBody>
          <a:bodyPr>
            <a:normAutofit/>
          </a:bodyPr>
          <a:lstStyle/>
          <a:p>
            <a:pPr algn="ctr"/>
            <a:r>
              <a:rPr lang="es-ES" sz="3600" b="1" dirty="0" smtClean="0">
                <a:solidFill>
                  <a:srgbClr val="668E8E"/>
                </a:solidFill>
                <a:latin typeface="Arial" panose="020B0604020202020204" pitchFamily="34" charset="0"/>
                <a:cs typeface="Arial" panose="020B0604020202020204" pitchFamily="34" charset="0"/>
              </a:rPr>
              <a:t>ASPECTOS PRÁCTICOS</a:t>
            </a:r>
            <a:endParaRPr lang="es-ES" sz="3600" b="1" dirty="0">
              <a:solidFill>
                <a:srgbClr val="668E8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209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78588216"/>
              </p:ext>
            </p:extLst>
          </p:nvPr>
        </p:nvGraphicFramePr>
        <p:xfrm>
          <a:off x="22634" y="1469607"/>
          <a:ext cx="11974293" cy="4388234"/>
        </p:xfrm>
        <a:graphic>
          <a:graphicData uri="http://schemas.openxmlformats.org/drawingml/2006/table">
            <a:tbl>
              <a:tblPr firstRow="1" bandRow="1"/>
              <a:tblGrid>
                <a:gridCol w="2993573"/>
                <a:gridCol w="4126033"/>
                <a:gridCol w="2842427"/>
                <a:gridCol w="2012260"/>
              </a:tblGrid>
              <a:tr h="776797">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 sz="2800" b="0" dirty="0" smtClean="0">
                          <a:latin typeface="+mj-lt"/>
                        </a:rPr>
                        <a:t>Exportación de animales y productos de origen animal</a:t>
                      </a:r>
                      <a:endParaRPr lang="es-ES" sz="2800" b="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7767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1800" dirty="0" smtClean="0"/>
                        <a:t>REQUISITOS</a:t>
                      </a:r>
                      <a:endParaRPr lang="es-ES"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1800" dirty="0" smtClean="0"/>
                        <a:t>FASE I</a:t>
                      </a:r>
                    </a:p>
                    <a:p>
                      <a:pPr algn="ctr"/>
                      <a:r>
                        <a:rPr lang="es-ES" sz="1800" dirty="0" smtClean="0"/>
                        <a:t>1 enero</a:t>
                      </a:r>
                      <a:r>
                        <a:rPr lang="es-ES" sz="1800" baseline="0" dirty="0" smtClean="0"/>
                        <a:t> </a:t>
                      </a:r>
                      <a:r>
                        <a:rPr lang="es-ES" sz="1800" dirty="0" smtClean="0"/>
                        <a:t>2021</a:t>
                      </a:r>
                      <a:endParaRPr lang="es-ES"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1800" dirty="0" smtClean="0"/>
                        <a:t>FASE II</a:t>
                      </a:r>
                    </a:p>
                    <a:p>
                      <a:pPr algn="ctr"/>
                      <a:r>
                        <a:rPr lang="es-ES" sz="2000" dirty="0" smtClean="0">
                          <a:solidFill>
                            <a:srgbClr val="7030A0"/>
                          </a:solidFill>
                        </a:rPr>
                        <a:t>1 octubre 2021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 sz="1800" dirty="0" smtClean="0"/>
                        <a:t>FASE III</a:t>
                      </a:r>
                    </a:p>
                    <a:p>
                      <a:pPr algn="ctr"/>
                      <a:r>
                        <a:rPr lang="es-ES" sz="2000" dirty="0" smtClean="0">
                          <a:solidFill>
                            <a:srgbClr val="7030A0"/>
                          </a:solidFill>
                        </a:rPr>
                        <a:t>1 enero 2022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r>
              <a:tr h="7767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s-ES" sz="2400" b="1" dirty="0" smtClean="0">
                          <a:solidFill>
                            <a:schemeClr val="accent2">
                              <a:lumMod val="50000"/>
                            </a:schemeClr>
                          </a:solidFill>
                        </a:rPr>
                        <a:t>Productos de origen</a:t>
                      </a:r>
                      <a:r>
                        <a:rPr lang="es-ES" sz="2400" b="1" baseline="0" dirty="0" smtClean="0">
                          <a:solidFill>
                            <a:schemeClr val="accent2">
                              <a:lumMod val="50000"/>
                            </a:schemeClr>
                          </a:solidFill>
                        </a:rPr>
                        <a:t> animal (carne, leche, </a:t>
                      </a:r>
                      <a:r>
                        <a:rPr lang="es-ES" sz="2400" b="1" baseline="0" dirty="0" err="1" smtClean="0">
                          <a:solidFill>
                            <a:schemeClr val="accent2">
                              <a:lumMod val="50000"/>
                            </a:schemeClr>
                          </a:solidFill>
                        </a:rPr>
                        <a:t>etc</a:t>
                      </a:r>
                      <a:r>
                        <a:rPr lang="es-ES" sz="2400" b="1" baseline="0" dirty="0" smtClean="0">
                          <a:solidFill>
                            <a:schemeClr val="accent2">
                              <a:lumMod val="50000"/>
                            </a:schemeClr>
                          </a:solidFill>
                        </a:rPr>
                        <a:t>) y productos compuestos</a:t>
                      </a:r>
                      <a:endParaRPr lang="es-ES" sz="2400" b="1" dirty="0">
                        <a:solidFill>
                          <a:schemeClr val="accent2">
                            <a:lumMod val="50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buFont typeface="Arial" panose="020B0604020202020204" pitchFamily="34" charset="0"/>
                        <a:buChar char="•"/>
                      </a:pPr>
                      <a:r>
                        <a:rPr lang="es-ES" sz="1800" dirty="0" smtClean="0"/>
                        <a:t>Entrada por cualquier puerto o aeropuerto.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buFont typeface="Arial" panose="020B0604020202020204" pitchFamily="34" charset="0"/>
                        <a:buChar char="•"/>
                      </a:pPr>
                      <a:r>
                        <a:rPr lang="es-ES" sz="1800" dirty="0" smtClean="0">
                          <a:hlinkClick r:id="rId2"/>
                        </a:rPr>
                        <a:t>Certificado Sanitario de Exportación</a:t>
                      </a:r>
                      <a:r>
                        <a:rPr lang="es-ES" sz="1800" dirty="0" smtClean="0"/>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err="1" smtClean="0"/>
                        <a:t>Prenotificación</a:t>
                      </a:r>
                      <a:r>
                        <a:rPr lang="es-ES" sz="1800" dirty="0" smtClean="0"/>
                        <a:t> en sistema IPAFFS.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buFont typeface="Arial" panose="020B0604020202020204" pitchFamily="34" charset="0"/>
                        <a:buChar char="•"/>
                      </a:pPr>
                      <a:r>
                        <a:rPr lang="es-ES" sz="1800" dirty="0" smtClean="0"/>
                        <a:t>Entrada</a:t>
                      </a:r>
                      <a:r>
                        <a:rPr lang="es-ES" sz="1800" baseline="0" dirty="0" smtClean="0"/>
                        <a:t> por </a:t>
                      </a:r>
                      <a:r>
                        <a:rPr lang="es-ES" sz="1800" dirty="0" smtClean="0"/>
                        <a:t>PCF autorizado.</a:t>
                      </a:r>
                    </a:p>
                    <a:p>
                      <a:pPr marL="285750" indent="-285750" algn="just">
                        <a:buFont typeface="Arial" panose="020B0604020202020204" pitchFamily="34" charset="0"/>
                        <a:buChar char="•"/>
                      </a:pPr>
                      <a:r>
                        <a:rPr lang="es-ES" sz="1800" dirty="0" smtClean="0"/>
                        <a:t>Control documental, de identidad y físico en frontera.</a:t>
                      </a:r>
                    </a:p>
                    <a:p>
                      <a:pPr marL="285750" indent="-285750" algn="just">
                        <a:buFont typeface="Arial" panose="020B0604020202020204" pitchFamily="34" charset="0"/>
                        <a:buChar char="•"/>
                      </a:pPr>
                      <a:r>
                        <a:rPr lang="es-ES" sz="1800" dirty="0" smtClean="0"/>
                        <a:t>Tasa de Inspección.</a:t>
                      </a:r>
                    </a:p>
                    <a:p>
                      <a:pPr algn="just"/>
                      <a:endParaRPr lang="es-E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r>
            </a:tbl>
          </a:graphicData>
        </a:graphic>
      </p:graphicFrame>
      <p:sp>
        <p:nvSpPr>
          <p:cNvPr id="5" name="Título 1"/>
          <p:cNvSpPr txBox="1">
            <a:spLocks/>
          </p:cNvSpPr>
          <p:nvPr/>
        </p:nvSpPr>
        <p:spPr>
          <a:xfrm>
            <a:off x="3520440" y="144044"/>
            <a:ext cx="41470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rgbClr val="A5A5A5">
                    <a:lumMod val="50000"/>
                  </a:srgbClr>
                </a:solidFill>
                <a:effectLst/>
                <a:uLnTx/>
                <a:uFillTx/>
                <a:latin typeface="Calibri Light" panose="020F0302020204030204"/>
                <a:ea typeface="+mj-ea"/>
                <a:cs typeface="+mj-cs"/>
              </a:rPr>
              <a:t>EXPORTACIONES.</a:t>
            </a:r>
            <a:endParaRPr kumimoji="0" lang="es-ES" sz="4400" b="1" i="0" u="none" strike="noStrike" kern="1200" cap="none" spc="0" normalizeH="0" baseline="0" noProof="0" dirty="0">
              <a:ln>
                <a:noFill/>
              </a:ln>
              <a:solidFill>
                <a:srgbClr val="A5A5A5">
                  <a:lumMod val="50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1926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1257" y="142504"/>
            <a:ext cx="11697195" cy="6495802"/>
          </a:xfrm>
          <a:prstGeom prst="rect">
            <a:avLst/>
          </a:prstGeom>
        </p:spPr>
      </p:pic>
    </p:spTree>
    <p:extLst>
      <p:ext uri="{BB962C8B-B14F-4D97-AF65-F5344CB8AC3E}">
        <p14:creationId xmlns:p14="http://schemas.microsoft.com/office/powerpoint/2010/main" val="3067178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1375062" y="1099378"/>
            <a:ext cx="8861200" cy="1228606"/>
          </a:xfrm>
          <a:prstGeom prst="rect">
            <a:avLst/>
          </a:prstGeom>
          <a:noFill/>
        </p:spPr>
        <p:txBody>
          <a:bodyPr wrap="square" rtlCol="0">
            <a:spAutoFit/>
          </a:bodyPr>
          <a:lstStyle/>
          <a:p>
            <a:pPr>
              <a:lnSpc>
                <a:spcPct val="114000"/>
              </a:lnSpc>
              <a:spcAft>
                <a:spcPts val="1200"/>
              </a:spcAft>
            </a:pPr>
            <a:r>
              <a:rPr lang="es-ES" sz="3200" b="1" dirty="0" smtClean="0">
                <a:latin typeface="+mj-lt"/>
              </a:rPr>
              <a:t>    Regulación exportaciones a Reino Unido</a:t>
            </a:r>
          </a:p>
          <a:p>
            <a:pPr marL="457200" indent="-457200">
              <a:lnSpc>
                <a:spcPct val="114000"/>
              </a:lnSpc>
              <a:spcAft>
                <a:spcPts val="1200"/>
              </a:spcAft>
              <a:buFont typeface="Wingdings" panose="05000000000000000000" pitchFamily="2" charset="2"/>
              <a:buChar char="Ø"/>
            </a:pPr>
            <a:r>
              <a:rPr lang="es-ES" sz="2400" b="1" dirty="0" err="1" smtClean="0">
                <a:latin typeface="+mj-lt"/>
                <a:hlinkClick r:id="rId2"/>
              </a:rPr>
              <a:t>Statutory</a:t>
            </a:r>
            <a:r>
              <a:rPr lang="es-ES" sz="2400" b="1" dirty="0" smtClean="0">
                <a:latin typeface="+mj-lt"/>
                <a:hlinkClick r:id="rId2"/>
              </a:rPr>
              <a:t> </a:t>
            </a:r>
            <a:r>
              <a:rPr lang="es-ES" sz="2400" b="1" dirty="0" err="1" smtClean="0">
                <a:latin typeface="+mj-lt"/>
                <a:hlinkClick r:id="rId2"/>
              </a:rPr>
              <a:t>Instrument</a:t>
            </a:r>
            <a:r>
              <a:rPr lang="es-ES" sz="2400" b="1" dirty="0" smtClean="0">
                <a:latin typeface="+mj-lt"/>
                <a:hlinkClick r:id="rId2"/>
              </a:rPr>
              <a:t> 2020 No 1527</a:t>
            </a:r>
            <a:endParaRPr lang="es-ES" sz="2400" b="1" dirty="0" smtClean="0">
              <a:latin typeface="+mj-lt"/>
            </a:endParaRPr>
          </a:p>
        </p:txBody>
      </p:sp>
      <p:sp>
        <p:nvSpPr>
          <p:cNvPr id="6" name="Título 1"/>
          <p:cNvSpPr>
            <a:spLocks noGrp="1"/>
          </p:cNvSpPr>
          <p:nvPr>
            <p:ph type="title"/>
          </p:nvPr>
        </p:nvSpPr>
        <p:spPr>
          <a:xfrm>
            <a:off x="838200" y="365125"/>
            <a:ext cx="10515600" cy="933195"/>
          </a:xfrm>
        </p:spPr>
        <p:txBody>
          <a:bodyPr/>
          <a:lstStyle/>
          <a:p>
            <a:r>
              <a:rPr lang="es-ES" b="1" dirty="0" smtClean="0"/>
              <a:t>VEGETALES: ASPECTOS </a:t>
            </a:r>
            <a:r>
              <a:rPr lang="es-ES" b="1" dirty="0"/>
              <a:t>PRÁCTICOS</a:t>
            </a:r>
            <a:r>
              <a:rPr lang="es-ES" dirty="0"/>
              <a:t>.</a:t>
            </a:r>
          </a:p>
        </p:txBody>
      </p:sp>
      <p:graphicFrame>
        <p:nvGraphicFramePr>
          <p:cNvPr id="7" name="Diagrama 6"/>
          <p:cNvGraphicFramePr/>
          <p:nvPr>
            <p:extLst/>
          </p:nvPr>
        </p:nvGraphicFramePr>
        <p:xfrm>
          <a:off x="582385" y="2558143"/>
          <a:ext cx="10064602" cy="339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881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50758751"/>
              </p:ext>
            </p:extLst>
          </p:nvPr>
        </p:nvGraphicFramePr>
        <p:xfrm>
          <a:off x="282887" y="2138186"/>
          <a:ext cx="11700902" cy="3286490"/>
        </p:xfrm>
        <a:graphic>
          <a:graphicData uri="http://schemas.openxmlformats.org/drawingml/2006/table">
            <a:tbl>
              <a:tblPr firstRow="1" bandRow="1"/>
              <a:tblGrid>
                <a:gridCol w="2925226"/>
                <a:gridCol w="4240632"/>
                <a:gridCol w="4535044"/>
              </a:tblGrid>
              <a:tr h="661146">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 sz="2400" b="0" dirty="0" smtClean="0">
                          <a:latin typeface="+mj-lt"/>
                        </a:rPr>
                        <a:t>Exportación de vegetales y productos vegetales</a:t>
                      </a:r>
                      <a:endParaRPr lang="es-ES" sz="2400" b="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s-ES" dirty="0"/>
                    </a:p>
                  </a:txBody>
                  <a:tcPr/>
                </a:tc>
                <a:tc hMerge="1">
                  <a:txBody>
                    <a:bodyPr/>
                    <a:lstStyle/>
                    <a:p>
                      <a:endParaRPr lang="es-ES" dirty="0"/>
                    </a:p>
                  </a:txBody>
                  <a:tcPr/>
                </a:tc>
              </a:tr>
              <a:tr h="11760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s-ES" sz="2800" b="1" baseline="0" dirty="0" smtClean="0">
                          <a:solidFill>
                            <a:schemeClr val="accent6">
                              <a:lumMod val="50000"/>
                            </a:schemeClr>
                          </a:solidFill>
                        </a:rPr>
                        <a:t>Productos exentos</a:t>
                      </a:r>
                      <a:endParaRPr lang="es-ES" sz="2800" b="1" baseline="30000" dirty="0" smtClean="0">
                        <a:solidFill>
                          <a:schemeClr val="accent6">
                            <a:lumMod val="50000"/>
                          </a:schemeClr>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indent="-228600" algn="just" defTabSz="450215">
                        <a:lnSpc>
                          <a:spcPct val="115000"/>
                        </a:lnSpc>
                        <a:spcBef>
                          <a:spcPts val="0"/>
                        </a:spcBef>
                        <a:buSzPct val="100000"/>
                        <a:buFont typeface="Arial"/>
                        <a:buChar char="•"/>
                        <a:tabLst>
                          <a:tab pos="457200" algn="l"/>
                        </a:tabLst>
                        <a:defRPr sz="1100">
                          <a:uFill>
                            <a:solidFill>
                              <a:srgbClr val="000000"/>
                            </a:solidFill>
                          </a:uFill>
                          <a:latin typeface="Trebuchet MS"/>
                          <a:ea typeface="Trebuchet MS"/>
                          <a:cs typeface="Trebuchet MS"/>
                          <a:sym typeface="Trebuchet MS"/>
                        </a:defRPr>
                      </a:pPr>
                      <a:r>
                        <a:rPr sz="2400" dirty="0">
                          <a:latin typeface="+mj-lt"/>
                        </a:rPr>
                        <a:t>Coco, piña, </a:t>
                      </a:r>
                      <a:r>
                        <a:rPr sz="2400" dirty="0" err="1">
                          <a:latin typeface="+mj-lt"/>
                        </a:rPr>
                        <a:t>dátil</a:t>
                      </a:r>
                      <a:r>
                        <a:rPr sz="2400" dirty="0">
                          <a:latin typeface="+mj-lt"/>
                        </a:rPr>
                        <a:t>, </a:t>
                      </a:r>
                      <a:r>
                        <a:rPr sz="2400" dirty="0" err="1">
                          <a:latin typeface="+mj-lt"/>
                        </a:rPr>
                        <a:t>plátano</a:t>
                      </a:r>
                      <a:r>
                        <a:rPr sz="2400" dirty="0">
                          <a:latin typeface="+mj-lt"/>
                        </a:rPr>
                        <a:t> y </a:t>
                      </a:r>
                      <a:r>
                        <a:rPr sz="2400" dirty="0" err="1">
                          <a:latin typeface="+mj-lt"/>
                        </a:rPr>
                        <a:t>durián</a:t>
                      </a:r>
                      <a:endParaRPr sz="2400" dirty="0">
                        <a:latin typeface="+mj-lt"/>
                      </a:endParaRPr>
                    </a:p>
                    <a:p>
                      <a:pPr marL="457200" indent="-228600" algn="just" defTabSz="450215">
                        <a:lnSpc>
                          <a:spcPct val="115000"/>
                        </a:lnSpc>
                        <a:spcBef>
                          <a:spcPts val="0"/>
                        </a:spcBef>
                        <a:buSzPct val="100000"/>
                        <a:buFont typeface="Arial"/>
                        <a:buChar char="•"/>
                        <a:tabLst>
                          <a:tab pos="457200" algn="l"/>
                        </a:tabLst>
                        <a:defRPr sz="1100">
                          <a:uFill>
                            <a:solidFill>
                              <a:srgbClr val="000000"/>
                            </a:solidFill>
                          </a:uFill>
                          <a:latin typeface="Trebuchet MS"/>
                          <a:ea typeface="Trebuchet MS"/>
                          <a:cs typeface="Trebuchet MS"/>
                          <a:sym typeface="Trebuchet MS"/>
                        </a:defRPr>
                      </a:pPr>
                      <a:r>
                        <a:rPr sz="2400" dirty="0" err="1">
                          <a:latin typeface="+mj-lt"/>
                        </a:rPr>
                        <a:t>Frutos</a:t>
                      </a:r>
                      <a:r>
                        <a:rPr sz="2400" dirty="0">
                          <a:latin typeface="+mj-lt"/>
                        </a:rPr>
                        <a:t> y </a:t>
                      </a:r>
                      <a:r>
                        <a:rPr sz="2400" dirty="0" err="1">
                          <a:latin typeface="+mj-lt"/>
                        </a:rPr>
                        <a:t>hojas</a:t>
                      </a:r>
                      <a:r>
                        <a:rPr sz="2400" dirty="0">
                          <a:latin typeface="+mj-lt"/>
                        </a:rPr>
                        <a:t> de </a:t>
                      </a:r>
                      <a:r>
                        <a:rPr sz="2400" dirty="0" err="1">
                          <a:latin typeface="+mj-lt"/>
                        </a:rPr>
                        <a:t>cítricos</a:t>
                      </a:r>
                      <a:r>
                        <a:rPr sz="2400" dirty="0">
                          <a:latin typeface="+mj-lt"/>
                        </a:rPr>
                        <a:t>. </a:t>
                      </a:r>
                      <a:endParaRPr lang="es-ES" sz="2400" dirty="0" smtClean="0">
                        <a:latin typeface="+mj-lt"/>
                      </a:endParaRPr>
                    </a:p>
                    <a:p>
                      <a:pPr marL="457200" indent="-228600" algn="just" defTabSz="450215">
                        <a:lnSpc>
                          <a:spcPct val="115000"/>
                        </a:lnSpc>
                        <a:spcBef>
                          <a:spcPts val="0"/>
                        </a:spcBef>
                        <a:buSzPct val="100000"/>
                        <a:buFont typeface="Arial"/>
                        <a:buChar char="•"/>
                        <a:tabLst>
                          <a:tab pos="457200" algn="l"/>
                        </a:tabLst>
                        <a:defRPr sz="1100">
                          <a:uFill>
                            <a:solidFill>
                              <a:srgbClr val="000000"/>
                            </a:solidFill>
                          </a:uFill>
                          <a:latin typeface="Trebuchet MS"/>
                          <a:ea typeface="Trebuchet MS"/>
                          <a:cs typeface="Trebuchet MS"/>
                          <a:sym typeface="Trebuchet MS"/>
                        </a:defRPr>
                      </a:pPr>
                      <a:r>
                        <a:rPr sz="2400" dirty="0" err="1" smtClean="0">
                          <a:latin typeface="+mj-lt"/>
                        </a:rPr>
                        <a:t>Frutos</a:t>
                      </a:r>
                      <a:r>
                        <a:rPr sz="2400" dirty="0" smtClean="0">
                          <a:latin typeface="+mj-lt"/>
                        </a:rPr>
                        <a:t> </a:t>
                      </a:r>
                      <a:r>
                        <a:rPr sz="2400" dirty="0">
                          <a:latin typeface="+mj-lt"/>
                        </a:rPr>
                        <a:t>kiwi, </a:t>
                      </a:r>
                      <a:r>
                        <a:rPr sz="2400" dirty="0" err="1">
                          <a:latin typeface="+mj-lt"/>
                        </a:rPr>
                        <a:t>caqui</a:t>
                      </a:r>
                      <a:r>
                        <a:rPr sz="2400" dirty="0">
                          <a:latin typeface="+mj-lt"/>
                        </a:rPr>
                        <a:t>, mango, </a:t>
                      </a:r>
                      <a:r>
                        <a:rPr sz="2400" dirty="0" err="1">
                          <a:latin typeface="+mj-lt"/>
                        </a:rPr>
                        <a:t>fruta</a:t>
                      </a:r>
                      <a:r>
                        <a:rPr sz="2400" dirty="0">
                          <a:latin typeface="+mj-lt"/>
                        </a:rPr>
                        <a:t> de la </a:t>
                      </a:r>
                      <a:r>
                        <a:rPr sz="2400" dirty="0" err="1" smtClean="0">
                          <a:latin typeface="+mj-lt"/>
                        </a:rPr>
                        <a:t>pasión</a:t>
                      </a:r>
                      <a:r>
                        <a:rPr sz="2400" dirty="0" smtClean="0">
                          <a:latin typeface="+mj-lt"/>
                        </a:rPr>
                        <a:t> </a:t>
                      </a:r>
                      <a:r>
                        <a:rPr sz="2400" dirty="0">
                          <a:latin typeface="+mj-lt"/>
                        </a:rPr>
                        <a:t>y </a:t>
                      </a:r>
                      <a:r>
                        <a:rPr sz="2400" dirty="0" err="1">
                          <a:latin typeface="+mj-lt"/>
                        </a:rPr>
                        <a:t>guayaba</a:t>
                      </a:r>
                      <a:endParaRPr sz="2400" dirty="0">
                        <a:latin typeface="+mj-lt"/>
                      </a:endParaRPr>
                    </a:p>
                  </a:txBody>
                  <a:tcPr marL="50800" marR="50800" marT="50800" marB="50800"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indent="-228600" algn="just" defTabSz="450215">
                        <a:lnSpc>
                          <a:spcPct val="115000"/>
                        </a:lnSpc>
                        <a:spcBef>
                          <a:spcPts val="0"/>
                        </a:spcBef>
                        <a:buSzPct val="100000"/>
                        <a:buFont typeface="Arial"/>
                        <a:buChar char="•"/>
                        <a:tabLst>
                          <a:tab pos="457200" algn="l"/>
                        </a:tabLst>
                        <a:defRPr sz="1100">
                          <a:uFill>
                            <a:solidFill>
                              <a:srgbClr val="000000"/>
                            </a:solidFill>
                          </a:uFill>
                          <a:latin typeface="Trebuchet MS"/>
                          <a:ea typeface="Trebuchet MS"/>
                          <a:cs typeface="Trebuchet MS"/>
                          <a:sym typeface="Trebuchet MS"/>
                        </a:defRPr>
                      </a:pPr>
                      <a:r>
                        <a:rPr sz="2400" dirty="0" err="1">
                          <a:latin typeface="+mj-lt"/>
                        </a:rPr>
                        <a:t>Frutos</a:t>
                      </a:r>
                      <a:r>
                        <a:rPr sz="2400" dirty="0">
                          <a:latin typeface="+mj-lt"/>
                        </a:rPr>
                        <a:t> (bolas) de </a:t>
                      </a:r>
                      <a:r>
                        <a:rPr sz="2400" dirty="0" err="1" smtClean="0">
                          <a:latin typeface="+mj-lt"/>
                        </a:rPr>
                        <a:t>algodón</a:t>
                      </a:r>
                      <a:r>
                        <a:rPr lang="es-ES" sz="2400" dirty="0" smtClean="0">
                          <a:latin typeface="+mj-lt"/>
                        </a:rPr>
                        <a:t>.</a:t>
                      </a:r>
                      <a:r>
                        <a:rPr sz="2400" dirty="0" smtClean="0">
                          <a:latin typeface="+mj-lt"/>
                        </a:rPr>
                        <a:t> </a:t>
                      </a:r>
                      <a:endParaRPr lang="es-ES" sz="2400" dirty="0" smtClean="0">
                        <a:latin typeface="+mj-lt"/>
                      </a:endParaRPr>
                    </a:p>
                    <a:p>
                      <a:pPr marL="457200" indent="-228600" algn="just" defTabSz="450215">
                        <a:lnSpc>
                          <a:spcPct val="115000"/>
                        </a:lnSpc>
                        <a:spcBef>
                          <a:spcPts val="0"/>
                        </a:spcBef>
                        <a:buSzPct val="100000"/>
                        <a:buFont typeface="Arial"/>
                        <a:buChar char="•"/>
                        <a:tabLst>
                          <a:tab pos="457200" algn="l"/>
                        </a:tabLst>
                        <a:defRPr sz="1100">
                          <a:uFill>
                            <a:solidFill>
                              <a:srgbClr val="000000"/>
                            </a:solidFill>
                          </a:uFill>
                          <a:latin typeface="Trebuchet MS"/>
                          <a:ea typeface="Trebuchet MS"/>
                          <a:cs typeface="Trebuchet MS"/>
                          <a:sym typeface="Trebuchet MS"/>
                        </a:defRPr>
                      </a:pPr>
                      <a:r>
                        <a:rPr sz="2400" dirty="0" err="1" smtClean="0">
                          <a:latin typeface="+mj-lt"/>
                        </a:rPr>
                        <a:t>Hojas</a:t>
                      </a:r>
                      <a:r>
                        <a:rPr sz="2400" dirty="0" smtClean="0">
                          <a:latin typeface="+mj-lt"/>
                        </a:rPr>
                        <a:t> </a:t>
                      </a:r>
                      <a:r>
                        <a:rPr sz="2400" dirty="0">
                          <a:latin typeface="+mj-lt"/>
                        </a:rPr>
                        <a:t>de </a:t>
                      </a:r>
                      <a:r>
                        <a:rPr sz="2400" dirty="0" smtClean="0">
                          <a:latin typeface="+mj-lt"/>
                        </a:rPr>
                        <a:t>curry</a:t>
                      </a:r>
                      <a:r>
                        <a:rPr lang="es-ES" sz="2400" dirty="0" smtClean="0">
                          <a:latin typeface="+mj-lt"/>
                        </a:rPr>
                        <a:t>.</a:t>
                      </a:r>
                    </a:p>
                    <a:p>
                      <a:pPr marL="457200" indent="-228600" algn="just" defTabSz="450215">
                        <a:lnSpc>
                          <a:spcPct val="115000"/>
                        </a:lnSpc>
                        <a:spcBef>
                          <a:spcPts val="0"/>
                        </a:spcBef>
                        <a:buSzPct val="100000"/>
                        <a:buFont typeface="Arial"/>
                        <a:buChar char="•"/>
                        <a:tabLst>
                          <a:tab pos="457200" algn="l"/>
                        </a:tabLst>
                        <a:defRPr sz="1100">
                          <a:uFill>
                            <a:solidFill>
                              <a:srgbClr val="000000"/>
                            </a:solidFill>
                          </a:uFill>
                          <a:latin typeface="Trebuchet MS"/>
                          <a:ea typeface="Trebuchet MS"/>
                          <a:cs typeface="Trebuchet MS"/>
                          <a:sym typeface="Trebuchet MS"/>
                        </a:defRPr>
                      </a:pPr>
                      <a:r>
                        <a:rPr lang="es-ES" sz="2400" dirty="0" smtClean="0">
                          <a:latin typeface="+mj-lt"/>
                        </a:rPr>
                        <a:t>Productos procesados y </a:t>
                      </a:r>
                      <a:r>
                        <a:rPr lang="es-ES" sz="2400" dirty="0" err="1" smtClean="0">
                          <a:latin typeface="+mj-lt"/>
                        </a:rPr>
                        <a:t>ultracongelados</a:t>
                      </a:r>
                      <a:endParaRPr sz="2400" dirty="0">
                        <a:latin typeface="+mj-lt"/>
                      </a:endParaRPr>
                    </a:p>
                  </a:txBody>
                  <a:tcPr marL="50800" marR="50800" marT="50800" marB="50800"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r>
            </a:tbl>
          </a:graphicData>
        </a:graphic>
      </p:graphicFrame>
      <p:sp>
        <p:nvSpPr>
          <p:cNvPr id="3" name="Título 1"/>
          <p:cNvSpPr txBox="1">
            <a:spLocks/>
          </p:cNvSpPr>
          <p:nvPr/>
        </p:nvSpPr>
        <p:spPr>
          <a:xfrm>
            <a:off x="4059819" y="400295"/>
            <a:ext cx="41470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rgbClr val="A5A5A5">
                    <a:lumMod val="50000"/>
                  </a:srgbClr>
                </a:solidFill>
                <a:effectLst/>
                <a:uLnTx/>
                <a:uFillTx/>
                <a:latin typeface="Calibri Light" panose="020F0302020204030204"/>
                <a:ea typeface="+mj-ea"/>
                <a:cs typeface="+mj-cs"/>
              </a:rPr>
              <a:t>EXPORTACIONES.</a:t>
            </a:r>
            <a:endParaRPr kumimoji="0" lang="es-ES" sz="4400" b="1" i="0" u="none" strike="noStrike" kern="1200" cap="none" spc="0" normalizeH="0" baseline="0" noProof="0" dirty="0">
              <a:ln>
                <a:noFill/>
              </a:ln>
              <a:solidFill>
                <a:srgbClr val="A5A5A5">
                  <a:lumMod val="50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101887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altLang="es-ES" sz="2000" b="1" i="0" u="none" strike="noStrike" cap="none" normalizeH="0" baseline="0" smtClean="0">
            <a:ln>
              <a:noFill/>
            </a:ln>
            <a:solidFill>
              <a:srgbClr val="FF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altLang="es-ES" sz="2000" b="1" i="0" u="none" strike="noStrike" cap="none" normalizeH="0" baseline="0" smtClean="0">
            <a:ln>
              <a:noFill/>
            </a:ln>
            <a:solidFill>
              <a:srgbClr val="FF0000"/>
            </a:solidFill>
            <a:effectLst/>
            <a:latin typeface="Arial" panose="020B0604020202020204" pitchFamily="34"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2027</TotalTime>
  <Words>1242</Words>
  <Application>Microsoft Office PowerPoint</Application>
  <PresentationFormat>Panorámica</PresentationFormat>
  <Paragraphs>224</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21</vt:i4>
      </vt:variant>
    </vt:vector>
  </HeadingPairs>
  <TitlesOfParts>
    <vt:vector size="29" baseType="lpstr">
      <vt:lpstr>Arial</vt:lpstr>
      <vt:lpstr>Calibri</vt:lpstr>
      <vt:lpstr>Calibri Light</vt:lpstr>
      <vt:lpstr>Times New Roman</vt:lpstr>
      <vt:lpstr>Trebuchet MS</vt:lpstr>
      <vt:lpstr>Wingdings</vt:lpstr>
      <vt:lpstr>Tema de Office</vt:lpstr>
      <vt:lpstr>1_Diseño predeterminado</vt:lpstr>
      <vt:lpstr>Presentación de PowerPoint</vt:lpstr>
      <vt:lpstr>Importancia comercio exterior España – Reino Unido</vt:lpstr>
      <vt:lpstr>Presentación de PowerPoint</vt:lpstr>
      <vt:lpstr>Presentación de PowerPoint</vt:lpstr>
      <vt:lpstr>ASPECTOS PRÁCTICOS</vt:lpstr>
      <vt:lpstr>Presentación de PowerPoint</vt:lpstr>
      <vt:lpstr>Presentación de PowerPoint</vt:lpstr>
      <vt:lpstr>VEGETALES: ASPECTOS PRÁCTICOS.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García Muro, Emilio</dc:creator>
  <cp:lastModifiedBy>García Muro, Emilio</cp:lastModifiedBy>
  <cp:revision>101</cp:revision>
  <dcterms:created xsi:type="dcterms:W3CDTF">2020-11-26T09:58:33Z</dcterms:created>
  <dcterms:modified xsi:type="dcterms:W3CDTF">2021-07-22T03:48:31Z</dcterms:modified>
</cp:coreProperties>
</file>